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5"/>
  </p:notesMasterIdLst>
  <p:handoutMasterIdLst>
    <p:handoutMasterId r:id="rId66"/>
  </p:handoutMasterIdLst>
  <p:sldIdLst>
    <p:sldId id="281" r:id="rId5"/>
    <p:sldId id="283" r:id="rId6"/>
    <p:sldId id="285" r:id="rId7"/>
    <p:sldId id="646" r:id="rId8"/>
    <p:sldId id="688" r:id="rId9"/>
    <p:sldId id="689" r:id="rId10"/>
    <p:sldId id="690" r:id="rId11"/>
    <p:sldId id="692" r:id="rId12"/>
    <p:sldId id="691" r:id="rId13"/>
    <p:sldId id="696" r:id="rId14"/>
    <p:sldId id="694" r:id="rId15"/>
    <p:sldId id="698" r:id="rId16"/>
    <p:sldId id="699" r:id="rId17"/>
    <p:sldId id="293" r:id="rId18"/>
    <p:sldId id="294" r:id="rId19"/>
    <p:sldId id="295" r:id="rId20"/>
    <p:sldId id="700" r:id="rId21"/>
    <p:sldId id="702" r:id="rId22"/>
    <p:sldId id="622" r:id="rId23"/>
    <p:sldId id="664" r:id="rId24"/>
    <p:sldId id="650" r:id="rId25"/>
    <p:sldId id="651" r:id="rId26"/>
    <p:sldId id="649" r:id="rId27"/>
    <p:sldId id="706" r:id="rId28"/>
    <p:sldId id="625" r:id="rId29"/>
    <p:sldId id="718" r:id="rId30"/>
    <p:sldId id="719" r:id="rId31"/>
    <p:sldId id="663" r:id="rId32"/>
    <p:sldId id="626" r:id="rId33"/>
    <p:sldId id="630" r:id="rId34"/>
    <p:sldId id="701" r:id="rId35"/>
    <p:sldId id="716" r:id="rId36"/>
    <p:sldId id="683" r:id="rId37"/>
    <p:sldId id="715" r:id="rId38"/>
    <p:sldId id="717" r:id="rId39"/>
    <p:sldId id="703" r:id="rId40"/>
    <p:sldId id="714" r:id="rId41"/>
    <p:sldId id="369" r:id="rId42"/>
    <p:sldId id="708" r:id="rId43"/>
    <p:sldId id="709" r:id="rId44"/>
    <p:sldId id="710" r:id="rId45"/>
    <p:sldId id="711" r:id="rId46"/>
    <p:sldId id="720" r:id="rId47"/>
    <p:sldId id="368" r:id="rId48"/>
    <p:sldId id="707" r:id="rId49"/>
    <p:sldId id="665" r:id="rId50"/>
    <p:sldId id="666" r:id="rId51"/>
    <p:sldId id="668" r:id="rId52"/>
    <p:sldId id="669" r:id="rId53"/>
    <p:sldId id="722" r:id="rId54"/>
    <p:sldId id="680" r:id="rId55"/>
    <p:sldId id="677" r:id="rId56"/>
    <p:sldId id="721" r:id="rId57"/>
    <p:sldId id="704" r:id="rId58"/>
    <p:sldId id="490" r:id="rId59"/>
    <p:sldId id="291" r:id="rId60"/>
    <p:sldId id="322" r:id="rId61"/>
    <p:sldId id="705" r:id="rId62"/>
    <p:sldId id="333" r:id="rId63"/>
    <p:sldId id="327"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24" userDrawn="1">
          <p15:clr>
            <a:srgbClr val="A4A3A4"/>
          </p15:clr>
        </p15:guide>
        <p15:guide id="2" pos="731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B2AB"/>
    <a:srgbClr val="4268C0"/>
    <a:srgbClr val="2A1B6A"/>
    <a:srgbClr val="CF348D"/>
    <a:srgbClr val="49C4A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3"/>
  </p:normalViewPr>
  <p:slideViewPr>
    <p:cSldViewPr snapToGrid="0" snapToObjects="1">
      <p:cViewPr varScale="1">
        <p:scale>
          <a:sx n="47" d="100"/>
          <a:sy n="47" d="100"/>
        </p:scale>
        <p:origin x="744" y="48"/>
      </p:cViewPr>
      <p:guideLst>
        <p:guide orient="horz" pos="2024"/>
        <p:guide pos="7310"/>
        <p:guide pos="3840"/>
      </p:guideLst>
    </p:cSldViewPr>
  </p:slideViewPr>
  <p:notesTextViewPr>
    <p:cViewPr>
      <p:scale>
        <a:sx n="1" d="1"/>
        <a:sy n="1" d="1"/>
      </p:scale>
      <p:origin x="0" y="0"/>
    </p:cViewPr>
  </p:notesTextViewPr>
  <p:sorterViewPr>
    <p:cViewPr>
      <p:scale>
        <a:sx n="110" d="100"/>
        <a:sy n="110" d="100"/>
      </p:scale>
      <p:origin x="0" y="0"/>
    </p:cViewPr>
  </p:sorterViewPr>
  <p:notesViewPr>
    <p:cSldViewPr snapToGrid="0" snapToObjects="1">
      <p:cViewPr varScale="1">
        <p:scale>
          <a:sx n="66" d="100"/>
          <a:sy n="66" d="100"/>
        </p:scale>
        <p:origin x="3134" y="4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oleObject" Target="file:///\\gb-doc-svb-0090\cm\analysis\.mounts\mount5\sarahbl\Family_Pen_Portraits\pen_portrai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[pen_portraits.xlsx]Q3!PivotTable1</c:name>
    <c:fmtId val="-1"/>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s>
    <c:plotArea>
      <c:layout/>
      <c:pieChart>
        <c:varyColors val="1"/>
        <c:ser>
          <c:idx val="0"/>
          <c:order val="0"/>
          <c:tx>
            <c:strRef>
              <c:f>'Q3'!$B$4</c:f>
              <c:strCache>
                <c:ptCount val="1"/>
                <c:pt idx="0">
                  <c:v>Total</c:v>
                </c:pt>
              </c:strCache>
            </c:strRef>
          </c:tx>
          <c:dPt>
            <c:idx val="0"/>
            <c:bubble3D val="0"/>
            <c:spPr>
              <a:solidFill>
                <a:srgbClr val="F8A318"/>
              </a:solidFill>
              <a:ln w="19050">
                <a:solidFill>
                  <a:schemeClr val="lt1"/>
                </a:solidFill>
              </a:ln>
              <a:effectLst/>
            </c:spPr>
            <c:extLst>
              <c:ext xmlns:c16="http://schemas.microsoft.com/office/drawing/2014/chart" uri="{C3380CC4-5D6E-409C-BE32-E72D297353CC}">
                <c16:uniqueId val="{00000001-0447-488B-A7AF-D1870D31B057}"/>
              </c:ext>
            </c:extLst>
          </c:dPt>
          <c:dPt>
            <c:idx val="1"/>
            <c:bubble3D val="0"/>
            <c:spPr>
              <a:solidFill>
                <a:srgbClr val="618605"/>
              </a:solidFill>
              <a:ln w="19050">
                <a:solidFill>
                  <a:schemeClr val="lt1"/>
                </a:solidFill>
              </a:ln>
              <a:effectLst/>
            </c:spPr>
            <c:extLst>
              <c:ext xmlns:c16="http://schemas.microsoft.com/office/drawing/2014/chart" uri="{C3380CC4-5D6E-409C-BE32-E72D297353CC}">
                <c16:uniqueId val="{00000003-0447-488B-A7AF-D1870D31B057}"/>
              </c:ext>
            </c:extLst>
          </c:dPt>
          <c:dPt>
            <c:idx val="2"/>
            <c:bubble3D val="0"/>
            <c:spPr>
              <a:solidFill>
                <a:srgbClr val="635C98"/>
              </a:solidFill>
              <a:ln w="19050">
                <a:solidFill>
                  <a:schemeClr val="lt1"/>
                </a:solidFill>
              </a:ln>
              <a:effectLst/>
            </c:spPr>
            <c:extLst>
              <c:ext xmlns:c16="http://schemas.microsoft.com/office/drawing/2014/chart" uri="{C3380CC4-5D6E-409C-BE32-E72D297353CC}">
                <c16:uniqueId val="{00000005-0447-488B-A7AF-D1870D31B057}"/>
              </c:ext>
            </c:extLst>
          </c:dPt>
          <c:dPt>
            <c:idx val="3"/>
            <c:bubble3D val="0"/>
            <c:spPr>
              <a:solidFill>
                <a:srgbClr val="2688C9"/>
              </a:solidFill>
              <a:ln w="19050">
                <a:solidFill>
                  <a:schemeClr val="lt1"/>
                </a:solidFill>
              </a:ln>
              <a:effectLst/>
            </c:spPr>
            <c:extLst>
              <c:ext xmlns:c16="http://schemas.microsoft.com/office/drawing/2014/chart" uri="{C3380CC4-5D6E-409C-BE32-E72D297353CC}">
                <c16:uniqueId val="{00000007-0447-488B-A7AF-D1870D31B057}"/>
              </c:ext>
            </c:extLst>
          </c:dPt>
          <c:dPt>
            <c:idx val="4"/>
            <c:bubble3D val="0"/>
            <c:spPr>
              <a:solidFill>
                <a:srgbClr val="F65640"/>
              </a:solidFill>
              <a:ln w="19050">
                <a:solidFill>
                  <a:schemeClr val="lt1"/>
                </a:solidFill>
              </a:ln>
              <a:effectLst/>
            </c:spPr>
            <c:extLst>
              <c:ext xmlns:c16="http://schemas.microsoft.com/office/drawing/2014/chart" uri="{C3380CC4-5D6E-409C-BE32-E72D297353CC}">
                <c16:uniqueId val="{00000009-0447-488B-A7AF-D1870D31B057}"/>
              </c:ext>
            </c:extLst>
          </c:dPt>
          <c:dLbls>
            <c:dLbl>
              <c:idx val="2"/>
              <c:layout>
                <c:manualLayout>
                  <c:x val="-5.2566752865998753E-2"/>
                  <c:y val="-0.1882585734626299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0447-488B-A7AF-D1870D31B057}"/>
                </c:ext>
              </c:extLst>
            </c:dLbl>
            <c:spPr>
              <a:noFill/>
              <a:ln>
                <a:noFill/>
              </a:ln>
              <a:effectLst/>
            </c:spPr>
            <c:txPr>
              <a:bodyPr/>
              <a:lstStyle/>
              <a:p>
                <a:pPr>
                  <a:defRPr sz="2000">
                    <a:solidFill>
                      <a:schemeClr val="bg1"/>
                    </a:solidFill>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'Q3'!$A$5:$A$10</c:f>
              <c:strCache>
                <c:ptCount val="5"/>
                <c:pt idx="0">
                  <c:v>Roshni</c:v>
                </c:pt>
                <c:pt idx="1">
                  <c:v>The Wicks</c:v>
                </c:pt>
                <c:pt idx="2">
                  <c:v>The Mayers</c:v>
                </c:pt>
                <c:pt idx="3">
                  <c:v>Carol</c:v>
                </c:pt>
                <c:pt idx="4">
                  <c:v>Dawn</c:v>
                </c:pt>
              </c:strCache>
            </c:strRef>
          </c:cat>
          <c:val>
            <c:numRef>
              <c:f>'Q3'!$B$5:$B$10</c:f>
              <c:numCache>
                <c:formatCode>#,##0</c:formatCode>
                <c:ptCount val="5"/>
                <c:pt idx="0">
                  <c:v>4742148</c:v>
                </c:pt>
                <c:pt idx="1">
                  <c:v>3047643</c:v>
                </c:pt>
                <c:pt idx="2">
                  <c:v>2373181</c:v>
                </c:pt>
                <c:pt idx="3">
                  <c:v>3538751</c:v>
                </c:pt>
                <c:pt idx="4">
                  <c:v>5249182</c:v>
                </c:pt>
              </c:numCache>
            </c:numRef>
          </c:val>
          <c:extLst>
            <c:ext xmlns:c16="http://schemas.microsoft.com/office/drawing/2014/chart" uri="{C3380CC4-5D6E-409C-BE32-E72D297353CC}">
              <c16:uniqueId val="{0000000A-0447-488B-A7AF-D1870D31B057}"/>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a:pPr>
      <a:endParaRPr lang="en-US"/>
    </a:p>
  </c:txPr>
  <c:externalData r:id="rId1">
    <c:autoUpdate val="0"/>
  </c:externalData>
  <c:extLst>
    <c:ext xmlns:c14="http://schemas.microsoft.com/office/drawing/2007/8/2/chart" uri="{781A3756-C4B2-4CAC-9D66-4F8BD8637D16}">
      <c14:pivotOptions>
        <c14:dropZoneFilter val="1"/>
        <c14:dropZoneData val="1"/>
        <c14:dropZoneSeries val="1"/>
        <c14:dropZonesVisible val="1"/>
      </c14:pivotOptions>
    </c:ext>
  </c:extLst>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DFFAF38-0764-4FCD-99BC-CCD584CBF7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46F7594-3B5A-4933-A633-88F069B3869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056EBF-5501-4E29-B133-5060500B05FB}" type="datetimeFigureOut">
              <a:rPr lang="en-IN" smtClean="0"/>
              <a:t>15-12-2025</a:t>
            </a:fld>
            <a:endParaRPr lang="en-IN"/>
          </a:p>
        </p:txBody>
      </p:sp>
      <p:sp>
        <p:nvSpPr>
          <p:cNvPr id="4" name="Footer Placeholder 3">
            <a:extLst>
              <a:ext uri="{FF2B5EF4-FFF2-40B4-BE49-F238E27FC236}">
                <a16:creationId xmlns:a16="http://schemas.microsoft.com/office/drawing/2014/main" id="{52BB6CA7-8183-4D63-9BA1-34CA8EC192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11AC0C6-662E-4C15-8D76-DA763437664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92C0EE-6FA9-4029-8AF6-2B1D7CDD1C47}" type="slidenum">
              <a:rPr lang="en-IN" smtClean="0"/>
              <a:t>‹#›</a:t>
            </a:fld>
            <a:endParaRPr lang="en-IN"/>
          </a:p>
        </p:txBody>
      </p:sp>
    </p:spTree>
    <p:extLst>
      <p:ext uri="{BB962C8B-B14F-4D97-AF65-F5344CB8AC3E}">
        <p14:creationId xmlns:p14="http://schemas.microsoft.com/office/powerpoint/2010/main" val="18417395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14E74-139D-6540-A689-F8C083B3C791}" type="datetimeFigureOut">
              <a:rPr lang="en-US" smtClean="0"/>
              <a:t>12/15/2025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D3DB22-59B6-0644-9744-6EA1672FBBB9}" type="slidenum">
              <a:rPr lang="en-US" smtClean="0"/>
              <a:t>‹#›</a:t>
            </a:fld>
            <a:endParaRPr lang="en-US"/>
          </a:p>
        </p:txBody>
      </p:sp>
    </p:spTree>
    <p:extLst>
      <p:ext uri="{BB962C8B-B14F-4D97-AF65-F5344CB8AC3E}">
        <p14:creationId xmlns:p14="http://schemas.microsoft.com/office/powerpoint/2010/main" val="3932788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gb-slo-svv-0827/IconBuddy/"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to dunnhumby Icon Buddy for suite of icons here:</a:t>
            </a:r>
            <a:r>
              <a:rPr lang="en-US" sz="1200" b="0" i="0" u="none" kern="1200" dirty="0">
                <a:solidFill>
                  <a:schemeClr val="tx1"/>
                </a:solidFill>
                <a:effectLst/>
                <a:latin typeface="+mn-lt"/>
                <a:ea typeface="+mn-ea"/>
                <a:cs typeface="+mn-cs"/>
              </a:rPr>
              <a:t> </a:t>
            </a:r>
            <a:r>
              <a:rPr lang="en-GB" sz="1200" b="0" i="0" u="sng" kern="1200" dirty="0">
                <a:solidFill>
                  <a:schemeClr val="tx1"/>
                </a:solidFill>
                <a:effectLst/>
                <a:latin typeface="+mn-lt"/>
                <a:ea typeface="+mn-ea"/>
                <a:cs typeface="+mn-cs"/>
                <a:hlinkClick r:id="rId3"/>
              </a:rPr>
              <a:t>http://gb-slo-svv-0827/IconBuddy/</a:t>
            </a:r>
            <a:endParaRPr lang="en-US" dirty="0"/>
          </a:p>
        </p:txBody>
      </p:sp>
      <p:sp>
        <p:nvSpPr>
          <p:cNvPr id="4" name="Slide Number Placeholder 3"/>
          <p:cNvSpPr>
            <a:spLocks noGrp="1"/>
          </p:cNvSpPr>
          <p:nvPr>
            <p:ph type="sldNum" sz="quarter" idx="10"/>
          </p:nvPr>
        </p:nvSpPr>
        <p:spPr/>
        <p:txBody>
          <a:bodyPr/>
          <a:lstStyle/>
          <a:p>
            <a:fld id="{9BD3DB22-59B6-0644-9744-6EA1672FBBB9}" type="slidenum">
              <a:rPr lang="en-US" smtClean="0"/>
              <a:t>1</a:t>
            </a:fld>
            <a:endParaRPr lang="en-US"/>
          </a:p>
        </p:txBody>
      </p:sp>
    </p:spTree>
    <p:extLst>
      <p:ext uri="{BB962C8B-B14F-4D97-AF65-F5344CB8AC3E}">
        <p14:creationId xmlns:p14="http://schemas.microsoft.com/office/powerpoint/2010/main" val="3969761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26B5279-D845-431D-AFA3-755D2C0943B0}"/>
              </a:ext>
            </a:extLst>
          </p:cNvPr>
          <p:cNvSpPr>
            <a:spLocks noGrp="1" noChangeArrowheads="1"/>
          </p:cNvSpPr>
          <p:nvPr>
            <p:ph type="sldNum" sz="quarter" idx="5"/>
          </p:nvPr>
        </p:nvSpPr>
        <p:spPr>
          <a:ln/>
        </p:spPr>
        <p:txBody>
          <a:bodyPr/>
          <a:lstStyle/>
          <a:p>
            <a:fld id="{D63851D8-EDE4-4269-8424-488544AD630D}" type="slidenum">
              <a:rPr lang="ko-KR" altLang="en-GB"/>
              <a:pPr/>
              <a:t>48</a:t>
            </a:fld>
            <a:endParaRPr lang="en-GB" altLang="ko-KR"/>
          </a:p>
        </p:txBody>
      </p:sp>
      <p:sp>
        <p:nvSpPr>
          <p:cNvPr id="1140738" name="Rectangle 2">
            <a:extLst>
              <a:ext uri="{FF2B5EF4-FFF2-40B4-BE49-F238E27FC236}">
                <a16:creationId xmlns:a16="http://schemas.microsoft.com/office/drawing/2014/main" id="{2087DFA7-E869-43BA-B04A-9C5D78C178C0}"/>
              </a:ext>
            </a:extLst>
          </p:cNvPr>
          <p:cNvSpPr>
            <a:spLocks noGrp="1" noRot="1" noChangeAspect="1" noChangeArrowheads="1" noTextEdit="1"/>
          </p:cNvSpPr>
          <p:nvPr>
            <p:ph type="sldImg"/>
          </p:nvPr>
        </p:nvSpPr>
        <p:spPr>
          <a:ln/>
        </p:spPr>
      </p:sp>
      <p:sp>
        <p:nvSpPr>
          <p:cNvPr id="1140739" name="Rectangle 3">
            <a:extLst>
              <a:ext uri="{FF2B5EF4-FFF2-40B4-BE49-F238E27FC236}">
                <a16:creationId xmlns:a16="http://schemas.microsoft.com/office/drawing/2014/main" id="{A805A30F-DBB3-4FDD-BC61-78C0B8143981}"/>
              </a:ext>
            </a:extLst>
          </p:cNvPr>
          <p:cNvSpPr>
            <a:spLocks noGrp="1" noChangeArrowheads="1"/>
          </p:cNvSpPr>
          <p:nvPr>
            <p:ph type="body" idx="1"/>
          </p:nvPr>
        </p:nvSpPr>
        <p:spPr>
          <a:xfrm>
            <a:off x="912813" y="4759325"/>
            <a:ext cx="5032375" cy="4506913"/>
          </a:xfrm>
          <a:noFill/>
          <a:ln/>
        </p:spPr>
        <p:txBody>
          <a:bodyPr/>
          <a:lstStyle/>
          <a:p>
            <a:pPr>
              <a:lnSpc>
                <a:spcPct val="80000"/>
              </a:lnSpc>
            </a:pPr>
            <a:endParaRPr lang="en-GB" altLang="en-GB"/>
          </a:p>
          <a:p>
            <a:pPr>
              <a:lnSpc>
                <a:spcPct val="80000"/>
              </a:lnSpc>
            </a:pPr>
            <a:r>
              <a:rPr lang="en-GB" altLang="en-GB"/>
              <a:t>Measure Kroger’s success – 7.4% increase on Loyal customers. 5% more sales for Loyal customers in 2005 vs. year ago</a:t>
            </a:r>
          </a:p>
          <a:p>
            <a:pPr>
              <a:buFontTx/>
              <a:buChar char="•"/>
            </a:pPr>
            <a:r>
              <a:rPr lang="en-GB" altLang="en-GB"/>
              <a:t> Reward programs target loyal customers – LCM, themed events</a:t>
            </a:r>
          </a:p>
          <a:p>
            <a:pPr>
              <a:buFontTx/>
              <a:buChar char="•"/>
            </a:pPr>
            <a:r>
              <a:rPr lang="en-GB" altLang="en-GB"/>
              <a:t> Measure success of loyalty programs - %loyal customers engaged, % increase on loyalty after engagement</a:t>
            </a:r>
          </a:p>
          <a:p>
            <a:pPr>
              <a:buFontTx/>
              <a:buChar char="•"/>
            </a:pPr>
            <a:r>
              <a:rPr lang="en-GB" altLang="en-GB"/>
              <a:t>  Product assortment – de-list items that are less important to loyal customers</a:t>
            </a:r>
          </a:p>
          <a:p>
            <a:pPr>
              <a:buFontTx/>
              <a:buChar char="•"/>
            </a:pPr>
            <a:r>
              <a:rPr lang="en-GB" altLang="en-GB"/>
              <a:t> Shop – profiling product buyers, custom panels</a:t>
            </a:r>
          </a:p>
          <a:p>
            <a:pPr>
              <a:buFontTx/>
              <a:buChar char="•"/>
            </a:pPr>
            <a:r>
              <a:rPr lang="en-GB" altLang="en-GB"/>
              <a:t> All other analysis</a:t>
            </a:r>
          </a:p>
        </p:txBody>
      </p:sp>
      <p:pic>
        <p:nvPicPr>
          <p:cNvPr id="1140740" name="Picture 4">
            <a:extLst>
              <a:ext uri="{FF2B5EF4-FFF2-40B4-BE49-F238E27FC236}">
                <a16:creationId xmlns:a16="http://schemas.microsoft.com/office/drawing/2014/main" id="{BD0BFC19-839E-48B7-9341-2D5A5B03B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8713" y="5743575"/>
            <a:ext cx="479425" cy="28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B0F9A0BF-C575-4123-9CB8-026A295999A4}"/>
              </a:ext>
            </a:extLst>
          </p:cNvPr>
          <p:cNvSpPr>
            <a:spLocks noGrp="1" noChangeArrowheads="1"/>
          </p:cNvSpPr>
          <p:nvPr>
            <p:ph type="sldNum" sz="quarter" idx="5"/>
          </p:nvPr>
        </p:nvSpPr>
        <p:spPr>
          <a:ln/>
        </p:spPr>
        <p:txBody>
          <a:bodyPr/>
          <a:lstStyle/>
          <a:p>
            <a:fld id="{9C9CFCAE-5873-4346-9947-7F8C158E15C4}" type="slidenum">
              <a:rPr lang="ko-KR" altLang="en-GB"/>
              <a:pPr/>
              <a:t>51</a:t>
            </a:fld>
            <a:endParaRPr lang="en-GB" altLang="ko-KR"/>
          </a:p>
        </p:txBody>
      </p:sp>
      <p:sp>
        <p:nvSpPr>
          <p:cNvPr id="1158146" name="Rectangle 2">
            <a:extLst>
              <a:ext uri="{FF2B5EF4-FFF2-40B4-BE49-F238E27FC236}">
                <a16:creationId xmlns:a16="http://schemas.microsoft.com/office/drawing/2014/main" id="{1CC7353F-146D-46A9-87D8-91A198CD82BF}"/>
              </a:ext>
            </a:extLst>
          </p:cNvPr>
          <p:cNvSpPr>
            <a:spLocks noGrp="1" noRot="1" noChangeAspect="1" noChangeArrowheads="1" noTextEdit="1"/>
          </p:cNvSpPr>
          <p:nvPr>
            <p:ph type="sldImg"/>
          </p:nvPr>
        </p:nvSpPr>
        <p:spPr>
          <a:xfrm>
            <a:off x="88900" y="750888"/>
            <a:ext cx="6680200" cy="3757612"/>
          </a:xfrm>
          <a:ln/>
        </p:spPr>
      </p:sp>
      <p:sp>
        <p:nvSpPr>
          <p:cNvPr id="1158147" name="Rectangle 3">
            <a:extLst>
              <a:ext uri="{FF2B5EF4-FFF2-40B4-BE49-F238E27FC236}">
                <a16:creationId xmlns:a16="http://schemas.microsoft.com/office/drawing/2014/main" id="{7AB21DE9-DF2E-4506-8A13-9A441F88937C}"/>
              </a:ext>
            </a:extLst>
          </p:cNvPr>
          <p:cNvSpPr>
            <a:spLocks noGrp="1" noChangeArrowheads="1"/>
          </p:cNvSpPr>
          <p:nvPr>
            <p:ph type="body" idx="1"/>
          </p:nvPr>
        </p:nvSpPr>
        <p:spPr>
          <a:xfrm>
            <a:off x="685800" y="4757738"/>
            <a:ext cx="5486400" cy="4508500"/>
          </a:xfrm>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8F467A8B-34D6-44E3-A473-59BAF4A5EEEB}"/>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D399EE14-BC9B-44B8-9410-14EA3964C9F7}"/>
              </a:ext>
            </a:extLst>
          </p:cNvPr>
          <p:cNvSpPr>
            <a:spLocks noGrp="1" noChangeArrowheads="1"/>
          </p:cNvSpPr>
          <p:nvPr>
            <p:ph type="body" idx="1"/>
          </p:nvPr>
        </p:nvSpPr>
        <p:spPr>
          <a:noFill/>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531856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Overall</a:t>
            </a:r>
            <a:r>
              <a:rPr lang="en-IN" baseline="0" dirty="0"/>
              <a:t> Sales increased by 0.4%</a:t>
            </a:r>
          </a:p>
          <a:p>
            <a:r>
              <a:rPr lang="en-IN" baseline="0" dirty="0"/>
              <a:t>CC sales decline due to lose in club card customers and visit per customers </a:t>
            </a:r>
          </a:p>
          <a:p>
            <a:endParaRPr lang="en-IN" dirty="0"/>
          </a:p>
        </p:txBody>
      </p:sp>
      <p:sp>
        <p:nvSpPr>
          <p:cNvPr id="4" name="Slide Number Placeholder 3"/>
          <p:cNvSpPr>
            <a:spLocks noGrp="1"/>
          </p:cNvSpPr>
          <p:nvPr>
            <p:ph type="sldNum" sz="quarter" idx="10"/>
          </p:nvPr>
        </p:nvSpPr>
        <p:spPr/>
        <p:txBody>
          <a:bodyPr/>
          <a:lstStyle/>
          <a:p>
            <a:fld id="{B101959E-CF18-4A49-8CBB-D3B67E412B9D}" type="slidenum">
              <a:rPr lang="en-IN" smtClean="0"/>
              <a:t>56</a:t>
            </a:fld>
            <a:endParaRPr lang="en-IN" dirty="0"/>
          </a:p>
        </p:txBody>
      </p:sp>
    </p:spTree>
    <p:extLst>
      <p:ext uri="{BB962C8B-B14F-4D97-AF65-F5344CB8AC3E}">
        <p14:creationId xmlns:p14="http://schemas.microsoft.com/office/powerpoint/2010/main" val="862149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xfrm>
            <a:off x="101600" y="731838"/>
            <a:ext cx="6580188" cy="3702050"/>
          </a:xfrm>
          <a:ln/>
        </p:spPr>
      </p:sp>
      <p:sp>
        <p:nvSpPr>
          <p:cNvPr id="171011" name="Notes Placeholder 2"/>
          <p:cNvSpPr>
            <a:spLocks noGrp="1"/>
          </p:cNvSpPr>
          <p:nvPr>
            <p:ph type="body" idx="1"/>
          </p:nvPr>
        </p:nvSpPr>
        <p:spPr>
          <a:noFill/>
        </p:spPr>
        <p:txBody>
          <a:bodyPr/>
          <a:lstStyle/>
          <a:p>
            <a:r>
              <a:rPr lang="en-GB" b="1" dirty="0">
                <a:solidFill>
                  <a:srgbClr val="009B74"/>
                </a:solidFill>
                <a:latin typeface="Arial" pitchFamily="34" charset="0"/>
              </a:rPr>
              <a:t>“Affluence means more than income. It combines XXX”</a:t>
            </a:r>
          </a:p>
          <a:p>
            <a:endParaRPr lang="en-GB" b="1" dirty="0">
              <a:solidFill>
                <a:srgbClr val="009B74"/>
              </a:solidFill>
              <a:latin typeface="Arial" pitchFamily="34" charset="0"/>
            </a:endParaRPr>
          </a:p>
          <a:p>
            <a:pPr marL="170660" indent="-170660">
              <a:buFont typeface="Arial" panose="020B0604020202020204" pitchFamily="34" charset="0"/>
              <a:buChar char="•"/>
            </a:pPr>
            <a:r>
              <a:rPr lang="en-GB" b="0" dirty="0">
                <a:solidFill>
                  <a:srgbClr val="009B74"/>
                </a:solidFill>
                <a:latin typeface="Arial" pitchFamily="34" charset="0"/>
              </a:rPr>
              <a:t>Experian</a:t>
            </a:r>
            <a:r>
              <a:rPr lang="en-GB" b="0" baseline="0" dirty="0">
                <a:solidFill>
                  <a:srgbClr val="009B74"/>
                </a:solidFill>
                <a:latin typeface="Arial" pitchFamily="34" charset="0"/>
              </a:rPr>
              <a:t> weights and standardised the input variables to create a blended ‘score’ at person level</a:t>
            </a:r>
          </a:p>
          <a:p>
            <a:r>
              <a:rPr lang="en-GB" b="0" baseline="0" dirty="0">
                <a:solidFill>
                  <a:srgbClr val="009B74"/>
                </a:solidFill>
                <a:latin typeface="Arial" pitchFamily="34" charset="0"/>
              </a:rPr>
              <a:t>The score is then ranked and banded into 20 bands (which is averaged out at household level) which we then combine into 5 levels (each of about equal size). </a:t>
            </a:r>
          </a:p>
          <a:p>
            <a:endParaRPr lang="en-US" b="0" dirty="0">
              <a:latin typeface="Arial" pitchFamily="34" charset="0"/>
            </a:endParaRPr>
          </a:p>
          <a:p>
            <a:pPr marL="170660" indent="-170660">
              <a:buFont typeface="Arial" panose="020B0604020202020204" pitchFamily="34" charset="0"/>
              <a:buChar char="•"/>
            </a:pPr>
            <a:r>
              <a:rPr lang="en-GB" b="0" dirty="0">
                <a:latin typeface="Arial" pitchFamily="34" charset="0"/>
              </a:rPr>
              <a:t>Tesco has broad appeal – Their strategy </a:t>
            </a:r>
            <a:r>
              <a:rPr lang="en-GB" dirty="0">
                <a:latin typeface="Arial" pitchFamily="34" charset="0"/>
              </a:rPr>
              <a:t>in food has always been “Winning from the Middle”. </a:t>
            </a:r>
          </a:p>
          <a:p>
            <a:pPr marL="170660" indent="-170660">
              <a:buFont typeface="Arial" panose="020B0604020202020204" pitchFamily="34" charset="0"/>
              <a:buChar char="•"/>
            </a:pPr>
            <a:r>
              <a:rPr lang="en-GB" dirty="0">
                <a:latin typeface="Arial" pitchFamily="34" charset="0"/>
              </a:rPr>
              <a:t>Hence we see a cross section of customers from the UK going into stores and shopping GM. </a:t>
            </a:r>
            <a:endParaRPr lang="en-US" dirty="0">
              <a:latin typeface="Arial" pitchFamily="34" charset="0"/>
            </a:endParaRPr>
          </a:p>
          <a:p>
            <a:pPr marL="170660" indent="-170660">
              <a:buFont typeface="Arial" panose="020B0604020202020204" pitchFamily="34" charset="0"/>
              <a:buChar char="•"/>
            </a:pPr>
            <a:r>
              <a:rPr lang="en-US" dirty="0">
                <a:latin typeface="Arial" pitchFamily="34" charset="0"/>
              </a:rPr>
              <a:t>Tesco strategy is to appeal to all levels of affluence:</a:t>
            </a:r>
          </a:p>
          <a:p>
            <a:pPr lvl="1"/>
            <a:r>
              <a:rPr lang="en-GB" dirty="0">
                <a:latin typeface="Arial" pitchFamily="34" charset="0"/>
              </a:rPr>
              <a:t>For food this meant developing Value / Standard / Finest</a:t>
            </a:r>
          </a:p>
          <a:p>
            <a:pPr lvl="1"/>
            <a:r>
              <a:rPr lang="en-GB" dirty="0">
                <a:latin typeface="Arial" pitchFamily="34" charset="0"/>
              </a:rPr>
              <a:t>In GM it means offering Good / Better / Best </a:t>
            </a:r>
          </a:p>
          <a:p>
            <a:pPr lvl="1"/>
            <a:endParaRPr lang="en-GB" dirty="0">
              <a:latin typeface="Arial" pitchFamily="34" charset="0"/>
            </a:endParaRPr>
          </a:p>
          <a:p>
            <a:endParaRPr lang="en-US" dirty="0">
              <a:latin typeface="Arial" pitchFamily="34" charset="0"/>
            </a:endParaRPr>
          </a:p>
          <a:p>
            <a:endParaRPr lang="en-US" dirty="0">
              <a:latin typeface="Arial" pitchFamily="34" charset="0"/>
            </a:endParaRPr>
          </a:p>
          <a:p>
            <a:endParaRPr lang="en-GB" dirty="0">
              <a:latin typeface="Arial" pitchFamily="34" charset="0"/>
            </a:endParaRPr>
          </a:p>
          <a:p>
            <a:endParaRPr lang="en-GB" dirty="0">
              <a:latin typeface="Arial" pitchFamily="34" charset="0"/>
            </a:endParaRPr>
          </a:p>
        </p:txBody>
      </p:sp>
      <p:sp>
        <p:nvSpPr>
          <p:cNvPr id="171012" name="Slide Number Placeholder 3"/>
          <p:cNvSpPr>
            <a:spLocks noGrp="1"/>
          </p:cNvSpPr>
          <p:nvPr>
            <p:ph type="sldNum" sz="quarter" idx="5"/>
          </p:nvPr>
        </p:nvSpPr>
        <p:spPr>
          <a:noFill/>
        </p:spPr>
        <p:txBody>
          <a:bodyPr/>
          <a:lstStyle>
            <a:lvl1pPr eaLnBrk="0" hangingPunct="0">
              <a:defRPr sz="1400">
                <a:solidFill>
                  <a:schemeClr val="tx1"/>
                </a:solidFill>
                <a:latin typeface="Arial" pitchFamily="34" charset="0"/>
              </a:defRPr>
            </a:lvl1pPr>
            <a:lvl2pPr marL="737078" indent="-283490" eaLnBrk="0" hangingPunct="0">
              <a:defRPr sz="1400">
                <a:solidFill>
                  <a:schemeClr val="tx1"/>
                </a:solidFill>
                <a:latin typeface="Arial" pitchFamily="34" charset="0"/>
              </a:defRPr>
            </a:lvl2pPr>
            <a:lvl3pPr marL="1133967" indent="-226794" eaLnBrk="0" hangingPunct="0">
              <a:defRPr sz="1400">
                <a:solidFill>
                  <a:schemeClr val="tx1"/>
                </a:solidFill>
                <a:latin typeface="Arial" pitchFamily="34" charset="0"/>
              </a:defRPr>
            </a:lvl3pPr>
            <a:lvl4pPr marL="1587552" indent="-226794" eaLnBrk="0" hangingPunct="0">
              <a:defRPr sz="1400">
                <a:solidFill>
                  <a:schemeClr val="tx1"/>
                </a:solidFill>
                <a:latin typeface="Arial" pitchFamily="34" charset="0"/>
              </a:defRPr>
            </a:lvl4pPr>
            <a:lvl5pPr marL="2041140" indent="-226794" eaLnBrk="0" hangingPunct="0">
              <a:defRPr sz="1400">
                <a:solidFill>
                  <a:schemeClr val="tx1"/>
                </a:solidFill>
                <a:latin typeface="Arial" pitchFamily="34" charset="0"/>
              </a:defRPr>
            </a:lvl5pPr>
            <a:lvl6pPr marL="2494727" indent="-226794" eaLnBrk="0" fontAlgn="base" hangingPunct="0">
              <a:spcBef>
                <a:spcPct val="0"/>
              </a:spcBef>
              <a:spcAft>
                <a:spcPct val="0"/>
              </a:spcAft>
              <a:defRPr sz="1400">
                <a:solidFill>
                  <a:schemeClr val="tx1"/>
                </a:solidFill>
                <a:latin typeface="Arial" pitchFamily="34" charset="0"/>
              </a:defRPr>
            </a:lvl6pPr>
            <a:lvl7pPr marL="2948314" indent="-226794" eaLnBrk="0" fontAlgn="base" hangingPunct="0">
              <a:spcBef>
                <a:spcPct val="0"/>
              </a:spcBef>
              <a:spcAft>
                <a:spcPct val="0"/>
              </a:spcAft>
              <a:defRPr sz="1400">
                <a:solidFill>
                  <a:schemeClr val="tx1"/>
                </a:solidFill>
                <a:latin typeface="Arial" pitchFamily="34" charset="0"/>
              </a:defRPr>
            </a:lvl7pPr>
            <a:lvl8pPr marL="3401901" indent="-226794" eaLnBrk="0" fontAlgn="base" hangingPunct="0">
              <a:spcBef>
                <a:spcPct val="0"/>
              </a:spcBef>
              <a:spcAft>
                <a:spcPct val="0"/>
              </a:spcAft>
              <a:defRPr sz="1400">
                <a:solidFill>
                  <a:schemeClr val="tx1"/>
                </a:solidFill>
                <a:latin typeface="Arial" pitchFamily="34" charset="0"/>
              </a:defRPr>
            </a:lvl8pPr>
            <a:lvl9pPr marL="3855488" indent="-226794" eaLnBrk="0" fontAlgn="base" hangingPunct="0">
              <a:spcBef>
                <a:spcPct val="0"/>
              </a:spcBef>
              <a:spcAft>
                <a:spcPct val="0"/>
              </a:spcAft>
              <a:defRPr sz="1400">
                <a:solidFill>
                  <a:schemeClr val="tx1"/>
                </a:solidFill>
                <a:latin typeface="Arial" pitchFamily="34" charset="0"/>
              </a:defRPr>
            </a:lvl9pPr>
          </a:lstStyle>
          <a:p>
            <a:pPr eaLnBrk="1" hangingPunct="1"/>
            <a:fld id="{DA1A10FA-6EBA-47D1-AE0F-56F1F92BAFDF}" type="slidenum">
              <a:rPr lang="en-GB" sz="800">
                <a:solidFill>
                  <a:srgbClr val="000000"/>
                </a:solidFill>
              </a:rPr>
              <a:pPr eaLnBrk="1" hangingPunct="1"/>
              <a:t>57</a:t>
            </a:fld>
            <a:endParaRPr lang="en-GB" sz="800">
              <a:solidFill>
                <a:srgbClr val="000000"/>
              </a:solidFill>
            </a:endParaRPr>
          </a:p>
        </p:txBody>
      </p:sp>
    </p:spTree>
    <p:extLst>
      <p:ext uri="{BB962C8B-B14F-4D97-AF65-F5344CB8AC3E}">
        <p14:creationId xmlns:p14="http://schemas.microsoft.com/office/powerpoint/2010/main" val="1852175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xfrm>
            <a:off x="82550" y="703263"/>
            <a:ext cx="6580188" cy="3702050"/>
          </a:xfrm>
          <a:ln/>
        </p:spPr>
      </p:sp>
      <p:sp>
        <p:nvSpPr>
          <p:cNvPr id="172035" name="Notes Placeholder 2"/>
          <p:cNvSpPr>
            <a:spLocks noGrp="1"/>
          </p:cNvSpPr>
          <p:nvPr>
            <p:ph type="body" idx="1"/>
          </p:nvPr>
        </p:nvSpPr>
        <p:spPr>
          <a:noFill/>
        </p:spPr>
        <p:txBody>
          <a:bodyPr/>
          <a:lstStyle/>
          <a:p>
            <a:r>
              <a:rPr lang="en-US" b="1" dirty="0">
                <a:solidFill>
                  <a:srgbClr val="009B74"/>
                </a:solidFill>
                <a:latin typeface="Arial" pitchFamily="34" charset="0"/>
              </a:rPr>
              <a:t>“Guess the average household affluences”. </a:t>
            </a:r>
          </a:p>
          <a:p>
            <a:endParaRPr lang="en-US" b="1" dirty="0">
              <a:solidFill>
                <a:srgbClr val="009B74"/>
              </a:solidFill>
              <a:latin typeface="Arial" pitchFamily="34" charset="0"/>
            </a:endParaRPr>
          </a:p>
          <a:p>
            <a:r>
              <a:rPr lang="en-US" b="1" dirty="0">
                <a:latin typeface="Arial" pitchFamily="34" charset="0"/>
              </a:rPr>
              <a:t>Click for the answer after each one after asking delegates to guess. </a:t>
            </a:r>
            <a:endParaRPr lang="en-GB" b="1" dirty="0">
              <a:latin typeface="Arial" pitchFamily="34" charset="0"/>
            </a:endParaRPr>
          </a:p>
          <a:p>
            <a:endParaRPr lang="en-GB" b="1" dirty="0">
              <a:solidFill>
                <a:srgbClr val="009B74"/>
              </a:solidFill>
              <a:latin typeface="Arial" pitchFamily="34" charset="0"/>
              <a:cs typeface="Arial" pitchFamily="34" charset="0"/>
            </a:endParaRPr>
          </a:p>
          <a:p>
            <a:r>
              <a:rPr lang="en-GB" b="1" dirty="0">
                <a:solidFill>
                  <a:srgbClr val="009B74"/>
                </a:solidFill>
                <a:latin typeface="Arial" pitchFamily="34" charset="0"/>
                <a:cs typeface="Arial" pitchFamily="34" charset="0"/>
              </a:rPr>
              <a:t>As</a:t>
            </a:r>
            <a:r>
              <a:rPr lang="en-GB" b="1" baseline="0" dirty="0">
                <a:solidFill>
                  <a:srgbClr val="009B74"/>
                </a:solidFill>
                <a:latin typeface="Arial" pitchFamily="34" charset="0"/>
                <a:cs typeface="Arial" pitchFamily="34" charset="0"/>
              </a:rPr>
              <a:t> we already mentioned, </a:t>
            </a:r>
            <a:r>
              <a:rPr lang="en-GB" dirty="0">
                <a:solidFill>
                  <a:srgbClr val="363534"/>
                </a:solidFill>
                <a:latin typeface="Arial" pitchFamily="34" charset="0"/>
                <a:cs typeface="Arial" pitchFamily="34" charset="0"/>
              </a:rPr>
              <a:t>Household scores for affluence are based on multiple metrics, of which income is only 1 of those metrics. </a:t>
            </a:r>
          </a:p>
          <a:p>
            <a:endParaRPr lang="en-GB" dirty="0">
              <a:solidFill>
                <a:srgbClr val="363534"/>
              </a:solidFill>
              <a:latin typeface="Arial" pitchFamily="34" charset="0"/>
              <a:cs typeface="Arial" pitchFamily="34" charset="0"/>
            </a:endParaRPr>
          </a:p>
          <a:p>
            <a:r>
              <a:rPr lang="en-GB" dirty="0">
                <a:solidFill>
                  <a:srgbClr val="363534"/>
                </a:solidFill>
                <a:latin typeface="Arial" pitchFamily="34" charset="0"/>
                <a:cs typeface="Arial" pitchFamily="34" charset="0"/>
              </a:rPr>
              <a:t>These were researched</a:t>
            </a:r>
            <a:r>
              <a:rPr lang="en-GB" baseline="0" dirty="0">
                <a:solidFill>
                  <a:srgbClr val="363534"/>
                </a:solidFill>
                <a:latin typeface="Arial" pitchFamily="34" charset="0"/>
                <a:cs typeface="Arial" pitchFamily="34" charset="0"/>
              </a:rPr>
              <a:t> a few years ago but when went to refresh learnt that GDP per capita is now same as pre-financial crisis – we’re not getting wealthier</a:t>
            </a:r>
            <a:endParaRPr lang="en-GB" dirty="0">
              <a:solidFill>
                <a:srgbClr val="363534"/>
              </a:solidFill>
              <a:latin typeface="Arial" pitchFamily="34" charset="0"/>
              <a:cs typeface="Arial" pitchFamily="34" charset="0"/>
            </a:endParaRPr>
          </a:p>
          <a:p>
            <a:pPr marL="169909" indent="-169909">
              <a:buFont typeface="Arial" pitchFamily="34" charset="0"/>
              <a:buChar char="•"/>
            </a:pPr>
            <a:endParaRPr lang="en-GB" dirty="0">
              <a:latin typeface="Arial" pitchFamily="34" charset="0"/>
            </a:endParaRPr>
          </a:p>
          <a:p>
            <a:pPr marL="169909" indent="-169909">
              <a:buFont typeface="Arial" pitchFamily="34" charset="0"/>
              <a:buChar char="•"/>
            </a:pPr>
            <a:r>
              <a:rPr lang="en-GB" dirty="0">
                <a:latin typeface="Arial" pitchFamily="34" charset="0"/>
              </a:rPr>
              <a:t>For example we tend to up-weight pensioners who have a low income but higher housing wealth.</a:t>
            </a:r>
          </a:p>
          <a:p>
            <a:pPr marL="169909" indent="-169909">
              <a:buFont typeface="Arial" pitchFamily="34" charset="0"/>
              <a:buChar char="•"/>
            </a:pPr>
            <a:endParaRPr lang="en-US" dirty="0">
              <a:latin typeface="Arial" pitchFamily="34" charset="0"/>
            </a:endParaRPr>
          </a:p>
          <a:p>
            <a:pPr marL="169909" indent="-169909">
              <a:buFont typeface="Arial" pitchFamily="34" charset="0"/>
              <a:buChar char="•"/>
            </a:pPr>
            <a:r>
              <a:rPr lang="en-US" dirty="0">
                <a:latin typeface="Arial" pitchFamily="34" charset="0"/>
              </a:rPr>
              <a:t>The 50K affluence may have more than one earner in the house. </a:t>
            </a:r>
          </a:p>
          <a:p>
            <a:pPr marL="169909" indent="-169909">
              <a:buFont typeface="Arial" pitchFamily="34" charset="0"/>
              <a:buChar char="•"/>
            </a:pPr>
            <a:endParaRPr lang="en-US" dirty="0">
              <a:latin typeface="Arial" pitchFamily="34" charset="0"/>
            </a:endParaRPr>
          </a:p>
          <a:p>
            <a:pPr marL="169909" indent="-169909">
              <a:buFont typeface="Arial" pitchFamily="34" charset="0"/>
              <a:buChar char="•"/>
            </a:pPr>
            <a:r>
              <a:rPr lang="en-US" dirty="0">
                <a:latin typeface="Arial" pitchFamily="34" charset="0"/>
              </a:rPr>
              <a:t>Keep in mind that because clubcards are attached to a household – these figures relate to more than one earner</a:t>
            </a:r>
          </a:p>
          <a:p>
            <a:pPr marL="169909" indent="-169909">
              <a:buFont typeface="Arial" pitchFamily="34" charset="0"/>
              <a:buChar char="•"/>
            </a:pPr>
            <a:endParaRPr lang="en-US" dirty="0">
              <a:latin typeface="Arial" pitchFamily="34" charset="0"/>
            </a:endParaRPr>
          </a:p>
          <a:p>
            <a:pPr marL="169909" indent="-169909">
              <a:buFont typeface="Arial" pitchFamily="34" charset="0"/>
              <a:buChar char="•"/>
            </a:pPr>
            <a:r>
              <a:rPr lang="en-US" dirty="0">
                <a:latin typeface="Arial" pitchFamily="34" charset="0"/>
              </a:rPr>
              <a:t>Higher</a:t>
            </a:r>
            <a:r>
              <a:rPr lang="en-US" baseline="0" dirty="0">
                <a:latin typeface="Arial" pitchFamily="34" charset="0"/>
              </a:rPr>
              <a:t> affluence in the S.E</a:t>
            </a:r>
          </a:p>
          <a:p>
            <a:pPr marL="169909" indent="-169909">
              <a:buFont typeface="Arial" pitchFamily="34" charset="0"/>
              <a:buChar char="•"/>
            </a:pPr>
            <a:endParaRPr lang="en-US" baseline="0" dirty="0">
              <a:latin typeface="Arial" pitchFamily="34" charset="0"/>
            </a:endParaRPr>
          </a:p>
          <a:p>
            <a:pPr marL="169909" indent="-169909">
              <a:buFont typeface="Arial" pitchFamily="34" charset="0"/>
              <a:buChar char="•"/>
            </a:pPr>
            <a:r>
              <a:rPr lang="en-US" baseline="0" dirty="0">
                <a:latin typeface="Arial" pitchFamily="34" charset="0"/>
              </a:rPr>
              <a:t>If you think about that yearly spend – 1800 in grocery and 200 in GM – quite a bit chunk</a:t>
            </a:r>
            <a:endParaRPr lang="en-US" dirty="0">
              <a:latin typeface="Arial" pitchFamily="34" charset="0"/>
            </a:endParaRPr>
          </a:p>
          <a:p>
            <a:endParaRPr lang="en-US" dirty="0">
              <a:latin typeface="Arial" pitchFamily="34" charset="0"/>
            </a:endParaRPr>
          </a:p>
          <a:p>
            <a:endParaRPr lang="en-US" dirty="0">
              <a:solidFill>
                <a:srgbClr val="363534"/>
              </a:solidFill>
              <a:latin typeface="Arial" pitchFamily="34" charset="0"/>
              <a:cs typeface="Arial" pitchFamily="34" charset="0"/>
            </a:endParaRPr>
          </a:p>
          <a:p>
            <a:endParaRPr lang="en-GB" dirty="0">
              <a:solidFill>
                <a:srgbClr val="363534"/>
              </a:solidFill>
              <a:latin typeface="Arial" pitchFamily="34" charset="0"/>
              <a:cs typeface="Arial" pitchFamily="34" charset="0"/>
            </a:endParaRPr>
          </a:p>
          <a:p>
            <a:endParaRPr lang="en-GB" dirty="0">
              <a:latin typeface="Arial" pitchFamily="34" charset="0"/>
            </a:endParaRPr>
          </a:p>
        </p:txBody>
      </p:sp>
      <p:sp>
        <p:nvSpPr>
          <p:cNvPr id="172036" name="Slide Number Placeholder 3"/>
          <p:cNvSpPr>
            <a:spLocks noGrp="1"/>
          </p:cNvSpPr>
          <p:nvPr>
            <p:ph type="sldNum" sz="quarter" idx="5"/>
          </p:nvPr>
        </p:nvSpPr>
        <p:spPr>
          <a:noFill/>
        </p:spPr>
        <p:txBody>
          <a:bodyPr/>
          <a:lstStyle>
            <a:lvl1pPr eaLnBrk="0" hangingPunct="0">
              <a:defRPr sz="1400">
                <a:solidFill>
                  <a:schemeClr val="tx1"/>
                </a:solidFill>
                <a:latin typeface="Arial" pitchFamily="34" charset="0"/>
              </a:defRPr>
            </a:lvl1pPr>
            <a:lvl2pPr marL="736928" indent="-283435" eaLnBrk="0" hangingPunct="0">
              <a:defRPr sz="1400">
                <a:solidFill>
                  <a:schemeClr val="tx1"/>
                </a:solidFill>
                <a:latin typeface="Arial" pitchFamily="34" charset="0"/>
              </a:defRPr>
            </a:lvl2pPr>
            <a:lvl3pPr marL="1133736" indent="-226744" eaLnBrk="0" hangingPunct="0">
              <a:defRPr sz="1400">
                <a:solidFill>
                  <a:schemeClr val="tx1"/>
                </a:solidFill>
                <a:latin typeface="Arial" pitchFamily="34" charset="0"/>
              </a:defRPr>
            </a:lvl3pPr>
            <a:lvl4pPr marL="1587232" indent="-226744" eaLnBrk="0" hangingPunct="0">
              <a:defRPr sz="1400">
                <a:solidFill>
                  <a:schemeClr val="tx1"/>
                </a:solidFill>
                <a:latin typeface="Arial" pitchFamily="34" charset="0"/>
              </a:defRPr>
            </a:lvl4pPr>
            <a:lvl5pPr marL="2040727" indent="-226744" eaLnBrk="0" hangingPunct="0">
              <a:defRPr sz="1400">
                <a:solidFill>
                  <a:schemeClr val="tx1"/>
                </a:solidFill>
                <a:latin typeface="Arial" pitchFamily="34" charset="0"/>
              </a:defRPr>
            </a:lvl5pPr>
            <a:lvl6pPr marL="2494222" indent="-226744" eaLnBrk="0" fontAlgn="base" hangingPunct="0">
              <a:spcBef>
                <a:spcPct val="0"/>
              </a:spcBef>
              <a:spcAft>
                <a:spcPct val="0"/>
              </a:spcAft>
              <a:defRPr sz="1400">
                <a:solidFill>
                  <a:schemeClr val="tx1"/>
                </a:solidFill>
                <a:latin typeface="Arial" pitchFamily="34" charset="0"/>
              </a:defRPr>
            </a:lvl6pPr>
            <a:lvl7pPr marL="2947716" indent="-226744" eaLnBrk="0" fontAlgn="base" hangingPunct="0">
              <a:spcBef>
                <a:spcPct val="0"/>
              </a:spcBef>
              <a:spcAft>
                <a:spcPct val="0"/>
              </a:spcAft>
              <a:defRPr sz="1400">
                <a:solidFill>
                  <a:schemeClr val="tx1"/>
                </a:solidFill>
                <a:latin typeface="Arial" pitchFamily="34" charset="0"/>
              </a:defRPr>
            </a:lvl7pPr>
            <a:lvl8pPr marL="3401212" indent="-226744" eaLnBrk="0" fontAlgn="base" hangingPunct="0">
              <a:spcBef>
                <a:spcPct val="0"/>
              </a:spcBef>
              <a:spcAft>
                <a:spcPct val="0"/>
              </a:spcAft>
              <a:defRPr sz="1400">
                <a:solidFill>
                  <a:schemeClr val="tx1"/>
                </a:solidFill>
                <a:latin typeface="Arial" pitchFamily="34" charset="0"/>
              </a:defRPr>
            </a:lvl8pPr>
            <a:lvl9pPr marL="3854705" indent="-226744" eaLnBrk="0" fontAlgn="base" hangingPunct="0">
              <a:spcBef>
                <a:spcPct val="0"/>
              </a:spcBef>
              <a:spcAft>
                <a:spcPct val="0"/>
              </a:spcAft>
              <a:defRPr sz="1400">
                <a:solidFill>
                  <a:schemeClr val="tx1"/>
                </a:solidFill>
                <a:latin typeface="Arial" pitchFamily="34" charset="0"/>
              </a:defRPr>
            </a:lvl9pPr>
          </a:lstStyle>
          <a:p>
            <a:pPr eaLnBrk="1" hangingPunct="1"/>
            <a:fld id="{C496CACE-4F68-43E6-BEF3-CBD98E309754}" type="slidenum">
              <a:rPr lang="en-GB" sz="800">
                <a:solidFill>
                  <a:srgbClr val="000000"/>
                </a:solidFill>
              </a:rPr>
              <a:pPr eaLnBrk="1" hangingPunct="1"/>
              <a:t>58</a:t>
            </a:fld>
            <a:endParaRPr lang="en-GB" sz="800">
              <a:solidFill>
                <a:srgbClr val="000000"/>
              </a:solidFill>
            </a:endParaRPr>
          </a:p>
        </p:txBody>
      </p:sp>
    </p:spTree>
    <p:extLst>
      <p:ext uri="{BB962C8B-B14F-4D97-AF65-F5344CB8AC3E}">
        <p14:creationId xmlns:p14="http://schemas.microsoft.com/office/powerpoint/2010/main" val="121182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6A93B380-6C2B-4391-B69A-D3F1EA58361F}"/>
              </a:ext>
            </a:extLst>
          </p:cNvPr>
          <p:cNvSpPr>
            <a:spLocks noGrp="1" noChangeArrowheads="1"/>
          </p:cNvSpPr>
          <p:nvPr>
            <p:ph type="sldNum" sz="quarter" idx="5"/>
          </p:nvPr>
        </p:nvSpPr>
        <p:spPr>
          <a:ln/>
        </p:spPr>
        <p:txBody>
          <a:bodyPr/>
          <a:lstStyle/>
          <a:p>
            <a:fld id="{2E396A8F-D0FF-4013-94C0-1210D7E13202}" type="slidenum">
              <a:rPr lang="ko-KR" altLang="en-GB"/>
              <a:pPr/>
              <a:t>5</a:t>
            </a:fld>
            <a:endParaRPr lang="en-GB" altLang="ko-KR"/>
          </a:p>
        </p:txBody>
      </p:sp>
      <p:sp>
        <p:nvSpPr>
          <p:cNvPr id="1120258" name="Rectangle 2">
            <a:extLst>
              <a:ext uri="{FF2B5EF4-FFF2-40B4-BE49-F238E27FC236}">
                <a16:creationId xmlns:a16="http://schemas.microsoft.com/office/drawing/2014/main" id="{C7B132A7-FAFC-456F-8BDE-E17272C02FFF}"/>
              </a:ext>
            </a:extLst>
          </p:cNvPr>
          <p:cNvSpPr>
            <a:spLocks noGrp="1" noRot="1" noChangeAspect="1" noChangeArrowheads="1" noTextEdit="1"/>
          </p:cNvSpPr>
          <p:nvPr>
            <p:ph type="sldImg"/>
          </p:nvPr>
        </p:nvSpPr>
        <p:spPr>
          <a:xfrm>
            <a:off x="88900" y="750888"/>
            <a:ext cx="6680200" cy="3757612"/>
          </a:xfrm>
          <a:ln/>
        </p:spPr>
      </p:sp>
      <p:sp>
        <p:nvSpPr>
          <p:cNvPr id="1120259" name="Rectangle 3">
            <a:extLst>
              <a:ext uri="{FF2B5EF4-FFF2-40B4-BE49-F238E27FC236}">
                <a16:creationId xmlns:a16="http://schemas.microsoft.com/office/drawing/2014/main" id="{981692D7-3F5C-43CC-8F39-814539160D39}"/>
              </a:ext>
            </a:extLst>
          </p:cNvPr>
          <p:cNvSpPr>
            <a:spLocks noGrp="1" noChangeArrowheads="1"/>
          </p:cNvSpPr>
          <p:nvPr>
            <p:ph type="body" idx="1"/>
          </p:nvPr>
        </p:nvSpPr>
        <p:spPr>
          <a:xfrm>
            <a:off x="685800" y="4757738"/>
            <a:ext cx="5486400" cy="4508500"/>
          </a:xfrm>
        </p:spPr>
        <p:txBody>
          <a:bodyPr/>
          <a:lstStyle/>
          <a:p>
            <a:endParaRPr lang="en-US" altLang="en-US"/>
          </a:p>
        </p:txBody>
      </p:sp>
    </p:spTree>
    <p:extLst>
      <p:ext uri="{BB962C8B-B14F-4D97-AF65-F5344CB8AC3E}">
        <p14:creationId xmlns:p14="http://schemas.microsoft.com/office/powerpoint/2010/main" val="2472413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7FAF985-0A82-4AA5-A43C-40262A827838}"/>
              </a:ext>
            </a:extLst>
          </p:cNvPr>
          <p:cNvSpPr>
            <a:spLocks noGrp="1" noChangeArrowheads="1"/>
          </p:cNvSpPr>
          <p:nvPr>
            <p:ph type="sldNum" sz="quarter" idx="5"/>
          </p:nvPr>
        </p:nvSpPr>
        <p:spPr>
          <a:ln/>
        </p:spPr>
        <p:txBody>
          <a:bodyPr/>
          <a:lstStyle/>
          <a:p>
            <a:fld id="{FD568B70-C6D6-4910-AA31-FDCB265234A5}" type="slidenum">
              <a:rPr lang="ko-KR" altLang="en-GB"/>
              <a:pPr/>
              <a:t>19</a:t>
            </a:fld>
            <a:endParaRPr lang="en-GB" altLang="ko-KR"/>
          </a:p>
        </p:txBody>
      </p:sp>
      <p:sp>
        <p:nvSpPr>
          <p:cNvPr id="1027074" name="Rectangle 2">
            <a:extLst>
              <a:ext uri="{FF2B5EF4-FFF2-40B4-BE49-F238E27FC236}">
                <a16:creationId xmlns:a16="http://schemas.microsoft.com/office/drawing/2014/main" id="{D01CD636-F807-4B32-97FD-C482029C0692}"/>
              </a:ext>
            </a:extLst>
          </p:cNvPr>
          <p:cNvSpPr>
            <a:spLocks noGrp="1" noRot="1" noChangeAspect="1" noChangeArrowheads="1" noTextEdit="1"/>
          </p:cNvSpPr>
          <p:nvPr>
            <p:ph type="sldImg"/>
          </p:nvPr>
        </p:nvSpPr>
        <p:spPr>
          <a:xfrm>
            <a:off x="92075" y="752475"/>
            <a:ext cx="6675438" cy="3756025"/>
          </a:xfrm>
          <a:ln/>
        </p:spPr>
      </p:sp>
      <p:sp>
        <p:nvSpPr>
          <p:cNvPr id="1027075" name="Rectangle 3">
            <a:extLst>
              <a:ext uri="{FF2B5EF4-FFF2-40B4-BE49-F238E27FC236}">
                <a16:creationId xmlns:a16="http://schemas.microsoft.com/office/drawing/2014/main" id="{A564FA5B-DCB7-48F6-ACF7-316B1C39DA87}"/>
              </a:ext>
            </a:extLst>
          </p:cNvPr>
          <p:cNvSpPr>
            <a:spLocks noGrp="1" noChangeArrowheads="1"/>
          </p:cNvSpPr>
          <p:nvPr>
            <p:ph type="body" idx="1"/>
          </p:nvPr>
        </p:nvSpPr>
        <p:spPr>
          <a:xfrm>
            <a:off x="912813" y="4759325"/>
            <a:ext cx="5032375" cy="4506913"/>
          </a:xfrm>
          <a:noFill/>
          <a:ln/>
        </p:spPr>
        <p:txBody>
          <a:bodyPr/>
          <a:lstStyle/>
          <a:p>
            <a:r>
              <a:rPr lang="en-US" altLang="en-US" b="1"/>
              <a:t>Bullet slide</a:t>
            </a:r>
            <a:endParaRPr lang="en-US" altLang="en-US"/>
          </a:p>
          <a:p>
            <a:r>
              <a:rPr lang="en-US" altLang="en-US"/>
              <a:t>This will be one of the most commonly used slides.</a:t>
            </a:r>
          </a:p>
          <a:p>
            <a:r>
              <a:rPr lang="en-US" altLang="en-US"/>
              <a:t>Replace the existing text contents by highlighting and typing over.</a:t>
            </a:r>
          </a:p>
          <a:p>
            <a:pPr>
              <a:spcAft>
                <a:spcPct val="60000"/>
              </a:spcAft>
            </a:pPr>
            <a:r>
              <a:rPr lang="en-US" altLang="en-US"/>
              <a:t>Use the promote and demote buttons on the toolbar to change between level settings and bullets automatically </a:t>
            </a:r>
          </a:p>
          <a:p>
            <a:r>
              <a:rPr lang="en-US" altLang="en-US"/>
              <a:t>If all your information will not fit onto the slide, challenge its length or run onto two slides using the same slide title followed by: </a:t>
            </a:r>
            <a:br>
              <a:rPr lang="en-US" altLang="en-US"/>
            </a:br>
            <a:r>
              <a:rPr lang="en-US" altLang="en-US" b="1"/>
              <a:t>- continued</a:t>
            </a:r>
            <a:r>
              <a:rPr lang="en-US" altLang="en-US"/>
              <a:t>.</a:t>
            </a:r>
          </a:p>
          <a:p>
            <a:r>
              <a:rPr lang="en-US" altLang="en-US" b="1"/>
              <a:t>dunnhumby story and image panel</a:t>
            </a:r>
            <a:endParaRPr lang="en-US" altLang="en-US"/>
          </a:p>
          <a:p>
            <a:r>
              <a:rPr lang="en-US" altLang="en-US"/>
              <a:t>On all slides a section has been created on the right to accommodate images and quotes.  Different examples of these are shown throughout the template.</a:t>
            </a:r>
          </a:p>
          <a:p>
            <a:r>
              <a:rPr lang="en-US" altLang="en-US"/>
              <a:t>dunnhumby story and image boxes are at the end of the template, preformatted so you can copy and paste them on to your slides when appropriate. </a:t>
            </a:r>
          </a:p>
          <a:p>
            <a:r>
              <a:rPr lang="en-US" altLang="en-US"/>
              <a:t>If you are using a quote without a picture do not use a box (see Multiple bullet level slide for an example).</a:t>
            </a:r>
          </a:p>
          <a:p>
            <a:r>
              <a:rPr lang="en-US" altLang="en-US"/>
              <a:t>Information in the main section of the slide should not extend into the imagery and facts section.</a:t>
            </a:r>
          </a:p>
          <a:p>
            <a:endParaRPr lang="en-US" altLang="en-US"/>
          </a:p>
          <a:p>
            <a:endParaRPr lang="en-US" altLang="en-US"/>
          </a:p>
        </p:txBody>
      </p:sp>
      <p:pic>
        <p:nvPicPr>
          <p:cNvPr id="1027076" name="Picture 4">
            <a:extLst>
              <a:ext uri="{FF2B5EF4-FFF2-40B4-BE49-F238E27FC236}">
                <a16:creationId xmlns:a16="http://schemas.microsoft.com/office/drawing/2014/main" id="{6ABDB581-BE8C-45C9-B9B2-7C234ABAA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8713" y="5743575"/>
            <a:ext cx="479425" cy="28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0743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87F532C7-FC84-46EF-97BB-655662A9AD65}"/>
              </a:ext>
            </a:extLst>
          </p:cNvPr>
          <p:cNvSpPr>
            <a:spLocks noGrp="1" noChangeArrowheads="1"/>
          </p:cNvSpPr>
          <p:nvPr>
            <p:ph type="sldNum" sz="quarter" idx="5"/>
          </p:nvPr>
        </p:nvSpPr>
        <p:spPr>
          <a:ln/>
        </p:spPr>
        <p:txBody>
          <a:bodyPr/>
          <a:lstStyle/>
          <a:p>
            <a:fld id="{4E002FAE-86C4-4B5C-8E2B-AE567769E750}" type="slidenum">
              <a:rPr lang="ko-KR" altLang="en-GB"/>
              <a:pPr/>
              <a:t>22</a:t>
            </a:fld>
            <a:endParaRPr lang="en-GB" altLang="ko-KR"/>
          </a:p>
        </p:txBody>
      </p:sp>
      <p:sp>
        <p:nvSpPr>
          <p:cNvPr id="1125378" name="Rectangle 2">
            <a:extLst>
              <a:ext uri="{FF2B5EF4-FFF2-40B4-BE49-F238E27FC236}">
                <a16:creationId xmlns:a16="http://schemas.microsoft.com/office/drawing/2014/main" id="{9DACD4CE-22B0-425D-9930-A3F8DEC344E6}"/>
              </a:ext>
            </a:extLst>
          </p:cNvPr>
          <p:cNvSpPr>
            <a:spLocks noGrp="1" noRot="1" noChangeAspect="1" noChangeArrowheads="1" noTextEdit="1"/>
          </p:cNvSpPr>
          <p:nvPr>
            <p:ph type="sldImg"/>
          </p:nvPr>
        </p:nvSpPr>
        <p:spPr>
          <a:xfrm>
            <a:off x="92075" y="752475"/>
            <a:ext cx="6675438" cy="3756025"/>
          </a:xfrm>
          <a:ln/>
        </p:spPr>
      </p:sp>
      <p:sp>
        <p:nvSpPr>
          <p:cNvPr id="1125379" name="Rectangle 3">
            <a:extLst>
              <a:ext uri="{FF2B5EF4-FFF2-40B4-BE49-F238E27FC236}">
                <a16:creationId xmlns:a16="http://schemas.microsoft.com/office/drawing/2014/main" id="{F068AA5B-56AD-48DA-A3DA-85D23A64391D}"/>
              </a:ext>
            </a:extLst>
          </p:cNvPr>
          <p:cNvSpPr>
            <a:spLocks noGrp="1" noChangeArrowheads="1"/>
          </p:cNvSpPr>
          <p:nvPr>
            <p:ph type="body" idx="1"/>
          </p:nvPr>
        </p:nvSpPr>
        <p:spPr/>
        <p:txBody>
          <a:bodyPr/>
          <a:lstStyle/>
          <a:p>
            <a:r>
              <a:rPr lang="en-US" altLang="en-US"/>
              <a:t>Unclassified customers</a:t>
            </a:r>
          </a:p>
          <a:p>
            <a:endParaRPr lang="en-US" altLang="en-US"/>
          </a:p>
        </p:txBody>
      </p:sp>
    </p:spTree>
    <p:extLst>
      <p:ext uri="{BB962C8B-B14F-4D97-AF65-F5344CB8AC3E}">
        <p14:creationId xmlns:p14="http://schemas.microsoft.com/office/powerpoint/2010/main" val="417370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3491620C-D2EF-4B20-8D5E-E43147926B06}"/>
              </a:ext>
            </a:extLst>
          </p:cNvPr>
          <p:cNvSpPr>
            <a:spLocks noGrp="1" noChangeArrowheads="1"/>
          </p:cNvSpPr>
          <p:nvPr>
            <p:ph type="sldNum" sz="quarter" idx="5"/>
          </p:nvPr>
        </p:nvSpPr>
        <p:spPr>
          <a:ln/>
        </p:spPr>
        <p:txBody>
          <a:bodyPr/>
          <a:lstStyle/>
          <a:p>
            <a:fld id="{6E9FBEFF-DD68-485F-B8DB-318F8672B584}" type="slidenum">
              <a:rPr lang="ko-KR" altLang="en-GB"/>
              <a:pPr/>
              <a:t>25</a:t>
            </a:fld>
            <a:endParaRPr lang="en-GB" altLang="ko-KR"/>
          </a:p>
        </p:txBody>
      </p:sp>
      <p:sp>
        <p:nvSpPr>
          <p:cNvPr id="1033218" name="Rectangle 2">
            <a:extLst>
              <a:ext uri="{FF2B5EF4-FFF2-40B4-BE49-F238E27FC236}">
                <a16:creationId xmlns:a16="http://schemas.microsoft.com/office/drawing/2014/main" id="{CB123DC5-7607-44D3-B41F-7D420E576145}"/>
              </a:ext>
            </a:extLst>
          </p:cNvPr>
          <p:cNvSpPr>
            <a:spLocks noGrp="1" noRot="1" noChangeAspect="1" noChangeArrowheads="1" noTextEdit="1"/>
          </p:cNvSpPr>
          <p:nvPr>
            <p:ph type="sldImg"/>
          </p:nvPr>
        </p:nvSpPr>
        <p:spPr>
          <a:xfrm>
            <a:off x="92075" y="750888"/>
            <a:ext cx="6673850" cy="3754437"/>
          </a:xfrm>
          <a:ln/>
        </p:spPr>
      </p:sp>
      <p:sp>
        <p:nvSpPr>
          <p:cNvPr id="1033219" name="Rectangle 3">
            <a:extLst>
              <a:ext uri="{FF2B5EF4-FFF2-40B4-BE49-F238E27FC236}">
                <a16:creationId xmlns:a16="http://schemas.microsoft.com/office/drawing/2014/main" id="{F78355C2-0B26-4885-9C28-888C1A1C4FA6}"/>
              </a:ext>
            </a:extLst>
          </p:cNvPr>
          <p:cNvSpPr>
            <a:spLocks noGrp="1" noChangeArrowheads="1"/>
          </p:cNvSpPr>
          <p:nvPr>
            <p:ph type="body" idx="1"/>
          </p:nvPr>
        </p:nvSpPr>
        <p:spPr>
          <a:xfrm>
            <a:off x="912813" y="4759325"/>
            <a:ext cx="5032375" cy="4506913"/>
          </a:xfrm>
        </p:spPr>
        <p:txBody>
          <a:bodyPr lIns="91670" tIns="45835" rIns="91670" bIns="45835"/>
          <a:lstStyle/>
          <a:p>
            <a:r>
              <a:rPr lang="en-GB" altLang="en-GB"/>
              <a:t>Stores indexed against the base line</a:t>
            </a:r>
          </a:p>
        </p:txBody>
      </p:sp>
    </p:spTree>
    <p:extLst>
      <p:ext uri="{BB962C8B-B14F-4D97-AF65-F5344CB8AC3E}">
        <p14:creationId xmlns:p14="http://schemas.microsoft.com/office/powerpoint/2010/main" val="3328584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6A93B380-6C2B-4391-B69A-D3F1EA58361F}"/>
              </a:ext>
            </a:extLst>
          </p:cNvPr>
          <p:cNvSpPr>
            <a:spLocks noGrp="1" noChangeArrowheads="1"/>
          </p:cNvSpPr>
          <p:nvPr>
            <p:ph type="sldNum" sz="quarter" idx="5"/>
          </p:nvPr>
        </p:nvSpPr>
        <p:spPr>
          <a:ln/>
        </p:spPr>
        <p:txBody>
          <a:bodyPr/>
          <a:lstStyle/>
          <a:p>
            <a:fld id="{2E396A8F-D0FF-4013-94C0-1210D7E13202}" type="slidenum">
              <a:rPr lang="ko-KR" altLang="en-GB"/>
              <a:pPr/>
              <a:t>41</a:t>
            </a:fld>
            <a:endParaRPr lang="en-GB" altLang="ko-KR"/>
          </a:p>
        </p:txBody>
      </p:sp>
      <p:sp>
        <p:nvSpPr>
          <p:cNvPr id="1120258" name="Rectangle 2">
            <a:extLst>
              <a:ext uri="{FF2B5EF4-FFF2-40B4-BE49-F238E27FC236}">
                <a16:creationId xmlns:a16="http://schemas.microsoft.com/office/drawing/2014/main" id="{C7B132A7-FAFC-456F-8BDE-E17272C02FFF}"/>
              </a:ext>
            </a:extLst>
          </p:cNvPr>
          <p:cNvSpPr>
            <a:spLocks noGrp="1" noRot="1" noChangeAspect="1" noChangeArrowheads="1" noTextEdit="1"/>
          </p:cNvSpPr>
          <p:nvPr>
            <p:ph type="sldImg"/>
          </p:nvPr>
        </p:nvSpPr>
        <p:spPr>
          <a:xfrm>
            <a:off x="88900" y="750888"/>
            <a:ext cx="6680200" cy="3757612"/>
          </a:xfrm>
          <a:ln/>
        </p:spPr>
      </p:sp>
      <p:sp>
        <p:nvSpPr>
          <p:cNvPr id="1120259" name="Rectangle 3">
            <a:extLst>
              <a:ext uri="{FF2B5EF4-FFF2-40B4-BE49-F238E27FC236}">
                <a16:creationId xmlns:a16="http://schemas.microsoft.com/office/drawing/2014/main" id="{981692D7-3F5C-43CC-8F39-814539160D39}"/>
              </a:ext>
            </a:extLst>
          </p:cNvPr>
          <p:cNvSpPr>
            <a:spLocks noGrp="1" noChangeArrowheads="1"/>
          </p:cNvSpPr>
          <p:nvPr>
            <p:ph type="body" idx="1"/>
          </p:nvPr>
        </p:nvSpPr>
        <p:spPr>
          <a:xfrm>
            <a:off x="685800" y="4757738"/>
            <a:ext cx="5486400" cy="4508500"/>
          </a:xfrm>
        </p:spPr>
        <p:txBody>
          <a:bodyPr/>
          <a:lstStyle/>
          <a:p>
            <a:endParaRPr lang="en-US" altLang="en-US"/>
          </a:p>
        </p:txBody>
      </p:sp>
    </p:spTree>
    <p:extLst>
      <p:ext uri="{BB962C8B-B14F-4D97-AF65-F5344CB8AC3E}">
        <p14:creationId xmlns:p14="http://schemas.microsoft.com/office/powerpoint/2010/main" val="3703684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6A93B380-6C2B-4391-B69A-D3F1EA58361F}"/>
              </a:ext>
            </a:extLst>
          </p:cNvPr>
          <p:cNvSpPr>
            <a:spLocks noGrp="1" noChangeArrowheads="1"/>
          </p:cNvSpPr>
          <p:nvPr>
            <p:ph type="sldNum" sz="quarter" idx="5"/>
          </p:nvPr>
        </p:nvSpPr>
        <p:spPr>
          <a:ln/>
        </p:spPr>
        <p:txBody>
          <a:bodyPr/>
          <a:lstStyle/>
          <a:p>
            <a:fld id="{2E396A8F-D0FF-4013-94C0-1210D7E13202}" type="slidenum">
              <a:rPr lang="ko-KR" altLang="en-GB"/>
              <a:pPr/>
              <a:t>43</a:t>
            </a:fld>
            <a:endParaRPr lang="en-GB" altLang="ko-KR"/>
          </a:p>
        </p:txBody>
      </p:sp>
      <p:sp>
        <p:nvSpPr>
          <p:cNvPr id="1120258" name="Rectangle 2">
            <a:extLst>
              <a:ext uri="{FF2B5EF4-FFF2-40B4-BE49-F238E27FC236}">
                <a16:creationId xmlns:a16="http://schemas.microsoft.com/office/drawing/2014/main" id="{C7B132A7-FAFC-456F-8BDE-E17272C02FFF}"/>
              </a:ext>
            </a:extLst>
          </p:cNvPr>
          <p:cNvSpPr>
            <a:spLocks noGrp="1" noRot="1" noChangeAspect="1" noChangeArrowheads="1" noTextEdit="1"/>
          </p:cNvSpPr>
          <p:nvPr>
            <p:ph type="sldImg"/>
          </p:nvPr>
        </p:nvSpPr>
        <p:spPr>
          <a:xfrm>
            <a:off x="88900" y="750888"/>
            <a:ext cx="6680200" cy="3757612"/>
          </a:xfrm>
          <a:ln/>
        </p:spPr>
      </p:sp>
      <p:sp>
        <p:nvSpPr>
          <p:cNvPr id="1120259" name="Rectangle 3">
            <a:extLst>
              <a:ext uri="{FF2B5EF4-FFF2-40B4-BE49-F238E27FC236}">
                <a16:creationId xmlns:a16="http://schemas.microsoft.com/office/drawing/2014/main" id="{981692D7-3F5C-43CC-8F39-814539160D39}"/>
              </a:ext>
            </a:extLst>
          </p:cNvPr>
          <p:cNvSpPr>
            <a:spLocks noGrp="1" noChangeArrowheads="1"/>
          </p:cNvSpPr>
          <p:nvPr>
            <p:ph type="body" idx="1"/>
          </p:nvPr>
        </p:nvSpPr>
        <p:spPr>
          <a:xfrm>
            <a:off x="685800" y="4757738"/>
            <a:ext cx="5486400" cy="4508500"/>
          </a:xfrm>
        </p:spPr>
        <p:txBody>
          <a:bodyPr/>
          <a:lstStyle/>
          <a:p>
            <a:endParaRPr lang="en-US" altLang="en-US"/>
          </a:p>
        </p:txBody>
      </p:sp>
    </p:spTree>
    <p:extLst>
      <p:ext uri="{BB962C8B-B14F-4D97-AF65-F5344CB8AC3E}">
        <p14:creationId xmlns:p14="http://schemas.microsoft.com/office/powerpoint/2010/main" val="2105180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E15E0B45-9FE9-4ABF-A010-4D7CA3DC01E3}"/>
              </a:ext>
            </a:extLst>
          </p:cNvPr>
          <p:cNvSpPr>
            <a:spLocks noGrp="1" noChangeArrowheads="1"/>
          </p:cNvSpPr>
          <p:nvPr>
            <p:ph type="sldNum" sz="quarter" idx="5"/>
          </p:nvPr>
        </p:nvSpPr>
        <p:spPr>
          <a:ln/>
        </p:spPr>
        <p:txBody>
          <a:bodyPr/>
          <a:lstStyle/>
          <a:p>
            <a:fld id="{D0F3286A-FEFF-4AC8-993D-5714839402EF}" type="slidenum">
              <a:rPr lang="ko-KR" altLang="en-GB"/>
              <a:pPr/>
              <a:t>46</a:t>
            </a:fld>
            <a:endParaRPr lang="en-GB" altLang="ko-KR"/>
          </a:p>
        </p:txBody>
      </p:sp>
      <p:sp>
        <p:nvSpPr>
          <p:cNvPr id="1134594" name="Rectangle 2">
            <a:extLst>
              <a:ext uri="{FF2B5EF4-FFF2-40B4-BE49-F238E27FC236}">
                <a16:creationId xmlns:a16="http://schemas.microsoft.com/office/drawing/2014/main" id="{83249571-9555-4F34-9521-0BE7A4A2041D}"/>
              </a:ext>
            </a:extLst>
          </p:cNvPr>
          <p:cNvSpPr>
            <a:spLocks noGrp="1" noRot="1" noChangeAspect="1" noChangeArrowheads="1" noTextEdit="1"/>
          </p:cNvSpPr>
          <p:nvPr>
            <p:ph type="sldImg"/>
          </p:nvPr>
        </p:nvSpPr>
        <p:spPr>
          <a:xfrm>
            <a:off x="88900" y="750888"/>
            <a:ext cx="6680200" cy="3757612"/>
          </a:xfrm>
          <a:ln/>
        </p:spPr>
      </p:sp>
      <p:sp>
        <p:nvSpPr>
          <p:cNvPr id="1134595" name="Rectangle 3">
            <a:extLst>
              <a:ext uri="{FF2B5EF4-FFF2-40B4-BE49-F238E27FC236}">
                <a16:creationId xmlns:a16="http://schemas.microsoft.com/office/drawing/2014/main" id="{D5C63966-4DEA-4CC4-B53F-04C784C9CD63}"/>
              </a:ext>
            </a:extLst>
          </p:cNvPr>
          <p:cNvSpPr>
            <a:spLocks noGrp="1" noChangeArrowheads="1"/>
          </p:cNvSpPr>
          <p:nvPr>
            <p:ph type="body" idx="1"/>
          </p:nvPr>
        </p:nvSpPr>
        <p:spPr>
          <a:xfrm>
            <a:off x="685800" y="4757738"/>
            <a:ext cx="5486400" cy="4508500"/>
          </a:xfrm>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37BBF08-B8C5-4264-94CA-AAD0E60A45DE}"/>
              </a:ext>
            </a:extLst>
          </p:cNvPr>
          <p:cNvSpPr>
            <a:spLocks noGrp="1" noChangeArrowheads="1"/>
          </p:cNvSpPr>
          <p:nvPr>
            <p:ph type="sldNum" sz="quarter" idx="5"/>
          </p:nvPr>
        </p:nvSpPr>
        <p:spPr>
          <a:ln/>
        </p:spPr>
        <p:txBody>
          <a:bodyPr/>
          <a:lstStyle/>
          <a:p>
            <a:fld id="{9035FDC1-1EE1-4D91-A30D-B98F9CFBF89B}" type="slidenum">
              <a:rPr lang="ko-KR" altLang="en-GB"/>
              <a:pPr/>
              <a:t>47</a:t>
            </a:fld>
            <a:endParaRPr lang="en-GB" altLang="ko-KR"/>
          </a:p>
        </p:txBody>
      </p:sp>
      <p:sp>
        <p:nvSpPr>
          <p:cNvPr id="1136642" name="Rectangle 2">
            <a:extLst>
              <a:ext uri="{FF2B5EF4-FFF2-40B4-BE49-F238E27FC236}">
                <a16:creationId xmlns:a16="http://schemas.microsoft.com/office/drawing/2014/main" id="{6319F9B3-BFFB-4742-85B8-E5EE3479815D}"/>
              </a:ext>
            </a:extLst>
          </p:cNvPr>
          <p:cNvSpPr>
            <a:spLocks noGrp="1" noRot="1" noChangeAspect="1" noChangeArrowheads="1" noTextEdit="1"/>
          </p:cNvSpPr>
          <p:nvPr>
            <p:ph type="sldImg"/>
          </p:nvPr>
        </p:nvSpPr>
        <p:spPr>
          <a:xfrm>
            <a:off x="88900" y="750888"/>
            <a:ext cx="6680200" cy="3757612"/>
          </a:xfrm>
          <a:ln/>
        </p:spPr>
      </p:sp>
      <p:sp>
        <p:nvSpPr>
          <p:cNvPr id="1136643" name="Rectangle 3">
            <a:extLst>
              <a:ext uri="{FF2B5EF4-FFF2-40B4-BE49-F238E27FC236}">
                <a16:creationId xmlns:a16="http://schemas.microsoft.com/office/drawing/2014/main" id="{49C8EA3E-305A-4F95-920F-EE0EB188AF85}"/>
              </a:ext>
            </a:extLst>
          </p:cNvPr>
          <p:cNvSpPr>
            <a:spLocks noGrp="1" noChangeArrowheads="1"/>
          </p:cNvSpPr>
          <p:nvPr>
            <p:ph type="body" idx="1"/>
          </p:nvPr>
        </p:nvSpPr>
        <p:spPr>
          <a:xfrm>
            <a:off x="685800" y="4757738"/>
            <a:ext cx="5486400" cy="4508500"/>
          </a:xfrm>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237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01175-3598-4DE4-8E42-F104B31ECC38}"/>
              </a:ext>
            </a:extLst>
          </p:cNvPr>
          <p:cNvSpPr>
            <a:spLocks noGrp="1"/>
          </p:cNvSpPr>
          <p:nvPr>
            <p:ph type="title"/>
          </p:nvPr>
        </p:nvSpPr>
        <p:spPr>
          <a:xfrm>
            <a:off x="239185" y="260351"/>
            <a:ext cx="11713633" cy="10080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1E38DB-62BF-4850-A3CA-E86F4AE6035E}"/>
              </a:ext>
            </a:extLst>
          </p:cNvPr>
          <p:cNvSpPr>
            <a:spLocks noGrp="1"/>
          </p:cNvSpPr>
          <p:nvPr>
            <p:ph type="body" sz="half" idx="1"/>
          </p:nvPr>
        </p:nvSpPr>
        <p:spPr>
          <a:xfrm>
            <a:off x="810685" y="1692275"/>
            <a:ext cx="5183716" cy="4464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022537-9952-4AD6-87B0-F8BABE9DC555}"/>
              </a:ext>
            </a:extLst>
          </p:cNvPr>
          <p:cNvSpPr>
            <a:spLocks noGrp="1"/>
          </p:cNvSpPr>
          <p:nvPr>
            <p:ph sz="quarter" idx="2"/>
          </p:nvPr>
        </p:nvSpPr>
        <p:spPr>
          <a:xfrm>
            <a:off x="6197600" y="1692276"/>
            <a:ext cx="5183717" cy="21558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7AB5E3A5-9329-4697-8120-FD1BE6CFAF1A}"/>
              </a:ext>
            </a:extLst>
          </p:cNvPr>
          <p:cNvSpPr>
            <a:spLocks noGrp="1"/>
          </p:cNvSpPr>
          <p:nvPr>
            <p:ph sz="quarter" idx="3"/>
          </p:nvPr>
        </p:nvSpPr>
        <p:spPr>
          <a:xfrm>
            <a:off x="6197600" y="4000501"/>
            <a:ext cx="5183717" cy="21558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CA9A9CE-7C3C-464B-A904-4AA360B89507}"/>
              </a:ext>
            </a:extLst>
          </p:cNvPr>
          <p:cNvSpPr>
            <a:spLocks noGrp="1"/>
          </p:cNvSpPr>
          <p:nvPr>
            <p:ph type="sldNum" sz="quarter" idx="10"/>
          </p:nvPr>
        </p:nvSpPr>
        <p:spPr>
          <a:xfrm>
            <a:off x="11582400" y="0"/>
            <a:ext cx="609600" cy="214313"/>
          </a:xfrm>
        </p:spPr>
        <p:txBody>
          <a:bodyPr/>
          <a:lstStyle>
            <a:lvl1pPr>
              <a:defRPr/>
            </a:lvl1pPr>
          </a:lstStyle>
          <a:p>
            <a:fld id="{1E499AEA-19C4-4012-A1B8-5F24B7BDDBDB}" type="slidenum">
              <a:rPr lang="en-GB" altLang="en-US"/>
              <a:pPr/>
              <a:t>‹#›</a:t>
            </a:fld>
            <a:endParaRPr lang="en-GB" altLang="en-US"/>
          </a:p>
        </p:txBody>
      </p:sp>
      <p:sp>
        <p:nvSpPr>
          <p:cNvPr id="7" name="Date Placeholder 6">
            <a:extLst>
              <a:ext uri="{FF2B5EF4-FFF2-40B4-BE49-F238E27FC236}">
                <a16:creationId xmlns:a16="http://schemas.microsoft.com/office/drawing/2014/main" id="{CC61A0AA-10BC-403C-9EC0-611EE20F0C3D}"/>
              </a:ext>
            </a:extLst>
          </p:cNvPr>
          <p:cNvSpPr>
            <a:spLocks noGrp="1"/>
          </p:cNvSpPr>
          <p:nvPr>
            <p:ph type="dt" sz="half" idx="11"/>
          </p:nvPr>
        </p:nvSpPr>
        <p:spPr>
          <a:xfrm>
            <a:off x="0" y="0"/>
            <a:ext cx="2844800" cy="238125"/>
          </a:xfrm>
        </p:spPr>
        <p:txBody>
          <a:bodyPr/>
          <a:lstStyle>
            <a:lvl1pPr>
              <a:defRPr/>
            </a:lvl1pPr>
          </a:lstStyle>
          <a:p>
            <a:fld id="{94B2398E-D30C-4434-943F-BD051120CF3C}" type="datetime1">
              <a:rPr lang="ko-KR" altLang="en-US"/>
              <a:pPr/>
              <a:t>2025-12-15</a:t>
            </a:fld>
            <a:endParaRPr lang="en-GB" altLang="en-US"/>
          </a:p>
        </p:txBody>
      </p:sp>
      <p:sp>
        <p:nvSpPr>
          <p:cNvPr id="8" name="Footer Placeholder 7">
            <a:extLst>
              <a:ext uri="{FF2B5EF4-FFF2-40B4-BE49-F238E27FC236}">
                <a16:creationId xmlns:a16="http://schemas.microsoft.com/office/drawing/2014/main" id="{744E17DF-8DF3-4E7A-A8AE-F737AE1CDDD5}"/>
              </a:ext>
            </a:extLst>
          </p:cNvPr>
          <p:cNvSpPr>
            <a:spLocks noGrp="1"/>
          </p:cNvSpPr>
          <p:nvPr>
            <p:ph type="ftr" sz="quarter" idx="12"/>
          </p:nvPr>
        </p:nvSpPr>
        <p:spPr>
          <a:xfrm>
            <a:off x="266700" y="6254751"/>
            <a:ext cx="3860800" cy="377825"/>
          </a:xfrm>
        </p:spPr>
        <p:txBody>
          <a:bodyPr/>
          <a:lstStyle>
            <a:lvl1pPr>
              <a:defRPr/>
            </a:lvl1pPr>
          </a:lstStyle>
          <a:p>
            <a:r>
              <a:rPr lang="en-GB" altLang="en-US"/>
              <a:t>customer fundamentals</a:t>
            </a:r>
          </a:p>
        </p:txBody>
      </p:sp>
    </p:spTree>
    <p:extLst>
      <p:ext uri="{BB962C8B-B14F-4D97-AF65-F5344CB8AC3E}">
        <p14:creationId xmlns:p14="http://schemas.microsoft.com/office/powerpoint/2010/main" val="448768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F260-2231-4B46-BE90-DAEC4FE163B6}"/>
              </a:ext>
            </a:extLst>
          </p:cNvPr>
          <p:cNvSpPr>
            <a:spLocks noGrp="1"/>
          </p:cNvSpPr>
          <p:nvPr>
            <p:ph type="title"/>
          </p:nvPr>
        </p:nvSpPr>
        <p:spPr>
          <a:xfrm>
            <a:off x="239185" y="260351"/>
            <a:ext cx="11713633" cy="10080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2F1C4B-28E4-42AF-9917-2D1972014681}"/>
              </a:ext>
            </a:extLst>
          </p:cNvPr>
          <p:cNvSpPr>
            <a:spLocks noGrp="1"/>
          </p:cNvSpPr>
          <p:nvPr>
            <p:ph type="body" sz="half" idx="1"/>
          </p:nvPr>
        </p:nvSpPr>
        <p:spPr>
          <a:xfrm>
            <a:off x="810685" y="1692275"/>
            <a:ext cx="5183716" cy="4464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4E9330-000C-4B1C-B07A-9FE43C9DB96C}"/>
              </a:ext>
            </a:extLst>
          </p:cNvPr>
          <p:cNvSpPr>
            <a:spLocks noGrp="1"/>
          </p:cNvSpPr>
          <p:nvPr>
            <p:ph sz="half" idx="2"/>
          </p:nvPr>
        </p:nvSpPr>
        <p:spPr>
          <a:xfrm>
            <a:off x="6197600" y="1692275"/>
            <a:ext cx="5183717" cy="4464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AE520620-D3A5-4AEE-B078-72203F17447A}"/>
              </a:ext>
            </a:extLst>
          </p:cNvPr>
          <p:cNvSpPr>
            <a:spLocks noGrp="1"/>
          </p:cNvSpPr>
          <p:nvPr>
            <p:ph type="sldNum" sz="quarter" idx="10"/>
          </p:nvPr>
        </p:nvSpPr>
        <p:spPr>
          <a:xfrm>
            <a:off x="11582400" y="0"/>
            <a:ext cx="609600" cy="214313"/>
          </a:xfrm>
        </p:spPr>
        <p:txBody>
          <a:bodyPr/>
          <a:lstStyle>
            <a:lvl1pPr>
              <a:defRPr/>
            </a:lvl1pPr>
          </a:lstStyle>
          <a:p>
            <a:fld id="{6B4FA78C-2F4C-4063-AEBF-21A59D7DB74A}" type="slidenum">
              <a:rPr lang="en-GB" altLang="en-US"/>
              <a:pPr/>
              <a:t>‹#›</a:t>
            </a:fld>
            <a:endParaRPr lang="en-GB" altLang="en-US"/>
          </a:p>
        </p:txBody>
      </p:sp>
      <p:sp>
        <p:nvSpPr>
          <p:cNvPr id="6" name="Date Placeholder 5">
            <a:extLst>
              <a:ext uri="{FF2B5EF4-FFF2-40B4-BE49-F238E27FC236}">
                <a16:creationId xmlns:a16="http://schemas.microsoft.com/office/drawing/2014/main" id="{E59CBAFB-7D8A-4493-9D49-9F596175E97D}"/>
              </a:ext>
            </a:extLst>
          </p:cNvPr>
          <p:cNvSpPr>
            <a:spLocks noGrp="1"/>
          </p:cNvSpPr>
          <p:nvPr>
            <p:ph type="dt" sz="half" idx="11"/>
          </p:nvPr>
        </p:nvSpPr>
        <p:spPr>
          <a:xfrm>
            <a:off x="0" y="0"/>
            <a:ext cx="2844800" cy="238125"/>
          </a:xfrm>
        </p:spPr>
        <p:txBody>
          <a:bodyPr/>
          <a:lstStyle>
            <a:lvl1pPr>
              <a:defRPr/>
            </a:lvl1pPr>
          </a:lstStyle>
          <a:p>
            <a:fld id="{5CA75AAE-6C4A-4044-B0E8-EC082FEAB55C}" type="datetime1">
              <a:rPr lang="ko-KR" altLang="en-US"/>
              <a:pPr/>
              <a:t>2025-12-15</a:t>
            </a:fld>
            <a:endParaRPr lang="en-GB" altLang="en-US"/>
          </a:p>
        </p:txBody>
      </p:sp>
      <p:sp>
        <p:nvSpPr>
          <p:cNvPr id="7" name="Footer Placeholder 6">
            <a:extLst>
              <a:ext uri="{FF2B5EF4-FFF2-40B4-BE49-F238E27FC236}">
                <a16:creationId xmlns:a16="http://schemas.microsoft.com/office/drawing/2014/main" id="{3A8252CA-CF41-445F-8A6B-2D4CCA96D7D4}"/>
              </a:ext>
            </a:extLst>
          </p:cNvPr>
          <p:cNvSpPr>
            <a:spLocks noGrp="1"/>
          </p:cNvSpPr>
          <p:nvPr>
            <p:ph type="ftr" sz="quarter" idx="12"/>
          </p:nvPr>
        </p:nvSpPr>
        <p:spPr>
          <a:xfrm>
            <a:off x="266700" y="6254751"/>
            <a:ext cx="3860800" cy="377825"/>
          </a:xfrm>
        </p:spPr>
        <p:txBody>
          <a:bodyPr/>
          <a:lstStyle>
            <a:lvl1pPr>
              <a:defRPr/>
            </a:lvl1pPr>
          </a:lstStyle>
          <a:p>
            <a:r>
              <a:rPr lang="en-GB" altLang="en-US"/>
              <a:t>customer fundamentals</a:t>
            </a:r>
          </a:p>
        </p:txBody>
      </p:sp>
    </p:spTree>
    <p:extLst>
      <p:ext uri="{BB962C8B-B14F-4D97-AF65-F5344CB8AC3E}">
        <p14:creationId xmlns:p14="http://schemas.microsoft.com/office/powerpoint/2010/main" val="39111193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imple - Large Bullets,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2"/>
          <p:cNvSpPr>
            <a:spLocks noGrp="1"/>
          </p:cNvSpPr>
          <p:nvPr>
            <p:ph type="body" sz="quarter" idx="14"/>
          </p:nvPr>
        </p:nvSpPr>
        <p:spPr>
          <a:xfrm>
            <a:off x="810686" y="1072720"/>
            <a:ext cx="10570633" cy="601648"/>
          </a:xfrm>
        </p:spPr>
        <p:txBody>
          <a:bodyPr/>
          <a:lstStyle>
            <a:lvl1pPr marL="0" indent="0">
              <a:defRPr b="1" baseline="0">
                <a:solidFill>
                  <a:srgbClr val="888684"/>
                </a:solidFill>
              </a:defRPr>
            </a:lvl1pPr>
          </a:lstStyle>
          <a:p>
            <a:pPr lvl="0"/>
            <a:r>
              <a:rPr lang="en-US"/>
              <a:t>Click to edit Master text styles</a:t>
            </a:r>
          </a:p>
        </p:txBody>
      </p:sp>
      <p:sp>
        <p:nvSpPr>
          <p:cNvPr id="4" name="Content Placeholder 3"/>
          <p:cNvSpPr>
            <a:spLocks noGrp="1" noChangeArrowheads="1"/>
          </p:cNvSpPr>
          <p:nvPr>
            <p:ph idx="1"/>
          </p:nvPr>
        </p:nvSpPr>
        <p:spPr bwMode="auto">
          <a:xfrm>
            <a:off x="810686" y="2032000"/>
            <a:ext cx="10570633" cy="4096512"/>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600"/>
            </a:lvl1pPr>
          </a:lstStyle>
          <a:p>
            <a:pPr lvl="0"/>
            <a:r>
              <a:rPr lang="en-US"/>
              <a:t>Click to edit Master text styles</a:t>
            </a:r>
          </a:p>
        </p:txBody>
      </p:sp>
      <p:sp>
        <p:nvSpPr>
          <p:cNvPr id="5" name="Teardrop 4"/>
          <p:cNvSpPr/>
          <p:nvPr userDrawn="1"/>
        </p:nvSpPr>
        <p:spPr>
          <a:xfrm>
            <a:off x="244787" y="6328336"/>
            <a:ext cx="357716" cy="355600"/>
          </a:xfrm>
          <a:prstGeom prst="teardrop">
            <a:avLst/>
          </a:prstGeom>
          <a:solidFill>
            <a:srgbClr val="363534"/>
          </a:solidFill>
          <a:ln w="6350" cap="flat" cmpd="sng" algn="ctr">
            <a:noFill/>
            <a:prstDash val="solid"/>
          </a:ln>
          <a:effectLst/>
        </p:spPr>
        <p:txBody>
          <a:bodyPr anchor="ctr"/>
          <a:lstStyle/>
          <a:p>
            <a:pPr algn="ctr" eaLnBrk="1" fontAlgn="auto" hangingPunct="1">
              <a:spcBef>
                <a:spcPts val="0"/>
              </a:spcBef>
              <a:spcAft>
                <a:spcPts val="0"/>
              </a:spcAft>
              <a:defRPr/>
            </a:pPr>
            <a:endParaRPr lang="en-GB" sz="1800" kern="0">
              <a:solidFill>
                <a:srgbClr val="B19B00"/>
              </a:solidFill>
              <a:latin typeface="Arial"/>
              <a:ea typeface="+mn-ea"/>
              <a:cs typeface="+mn-cs"/>
            </a:endParaRPr>
          </a:p>
        </p:txBody>
      </p:sp>
      <p:sp>
        <p:nvSpPr>
          <p:cNvPr id="6" name="Teardrop 5"/>
          <p:cNvSpPr/>
          <p:nvPr userDrawn="1"/>
        </p:nvSpPr>
        <p:spPr>
          <a:xfrm>
            <a:off x="244787" y="6328336"/>
            <a:ext cx="357716" cy="355600"/>
          </a:xfrm>
          <a:prstGeom prst="teardrop">
            <a:avLst/>
          </a:prstGeom>
          <a:solidFill>
            <a:srgbClr val="888684"/>
          </a:solidFill>
          <a:ln w="6350" cap="flat" cmpd="sng" algn="ctr">
            <a:noFill/>
            <a:prstDash val="solid"/>
          </a:ln>
          <a:effectLst/>
        </p:spPr>
        <p:txBody>
          <a:bodyPr anchor="ctr"/>
          <a:lstStyle/>
          <a:p>
            <a:pPr algn="ctr" eaLnBrk="1" fontAlgn="auto" hangingPunct="1">
              <a:spcBef>
                <a:spcPts val="0"/>
              </a:spcBef>
              <a:spcAft>
                <a:spcPts val="0"/>
              </a:spcAft>
              <a:defRPr/>
            </a:pPr>
            <a:endParaRPr lang="en-GB" sz="1800" kern="0">
              <a:solidFill>
                <a:srgbClr val="B19B00"/>
              </a:solidFill>
              <a:latin typeface="Arial"/>
              <a:ea typeface="+mn-ea"/>
              <a:cs typeface="+mn-cs"/>
            </a:endParaRPr>
          </a:p>
        </p:txBody>
      </p:sp>
      <p:sp>
        <p:nvSpPr>
          <p:cNvPr id="7" name="Rectangle 6"/>
          <p:cNvSpPr txBox="1">
            <a:spLocks noChangeArrowheads="1"/>
          </p:cNvSpPr>
          <p:nvPr userDrawn="1"/>
        </p:nvSpPr>
        <p:spPr bwMode="auto">
          <a:xfrm>
            <a:off x="221501" y="6286003"/>
            <a:ext cx="406400" cy="429684"/>
          </a:xfrm>
          <a:prstGeom prst="rect">
            <a:avLst/>
          </a:prstGeom>
          <a:noFill/>
          <a:ln>
            <a:noFill/>
          </a:ln>
        </p:spPr>
        <p:txBody>
          <a:bodyPr lIns="0" tIns="0" rIns="0" bIns="0" anchor="ct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fld id="{55590A9C-72C2-C743-9E99-7202529D8A7A}" type="slidenum">
              <a:rPr lang="en-GB" sz="800" b="1">
                <a:solidFill>
                  <a:srgbClr val="FFFFFF"/>
                </a:solidFill>
              </a:rPr>
              <a:pPr algn="ctr" eaLnBrk="1" hangingPunct="1"/>
              <a:t>‹#›</a:t>
            </a:fld>
            <a:endParaRPr lang="en-GB" sz="800" b="1">
              <a:solidFill>
                <a:srgbClr val="FFFFFF"/>
              </a:solidFill>
            </a:endParaRP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10580468" y="6368553"/>
            <a:ext cx="1382184" cy="35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Slide Number Placeholder 4"/>
          <p:cNvSpPr txBox="1">
            <a:spLocks/>
          </p:cNvSpPr>
          <p:nvPr userDrawn="1"/>
        </p:nvSpPr>
        <p:spPr>
          <a:xfrm>
            <a:off x="461744" y="6242612"/>
            <a:ext cx="3361267" cy="516467"/>
          </a:xfrm>
          <a:prstGeom prst="rect">
            <a:avLst/>
          </a:prstGeom>
          <a:ln/>
        </p:spPr>
        <p:txBody>
          <a:bodyPr anchor="ctr"/>
          <a:lstStyle>
            <a:lvl1pPr defTabSz="457200">
              <a:defRPr sz="1400">
                <a:solidFill>
                  <a:schemeClr val="tx1"/>
                </a:solidFill>
                <a:latin typeface="Arial" charset="0"/>
                <a:ea typeface="ＭＳ Ｐゴシック" charset="0"/>
                <a:cs typeface="ＭＳ Ｐゴシック" charset="0"/>
              </a:defRPr>
            </a:lvl1pPr>
            <a:lvl2pPr marL="742950" indent="-285750" defTabSz="457200">
              <a:defRPr sz="1400">
                <a:solidFill>
                  <a:schemeClr val="tx1"/>
                </a:solidFill>
                <a:latin typeface="Arial" charset="0"/>
                <a:ea typeface="ＭＳ Ｐゴシック" charset="0"/>
              </a:defRPr>
            </a:lvl2pPr>
            <a:lvl3pPr marL="1143000" indent="-228600" defTabSz="457200">
              <a:defRPr sz="1400">
                <a:solidFill>
                  <a:schemeClr val="tx1"/>
                </a:solidFill>
                <a:latin typeface="Arial" charset="0"/>
                <a:ea typeface="ＭＳ Ｐゴシック" charset="0"/>
              </a:defRPr>
            </a:lvl3pPr>
            <a:lvl4pPr marL="1600200" indent="-228600" defTabSz="457200">
              <a:defRPr sz="1400">
                <a:solidFill>
                  <a:schemeClr val="tx1"/>
                </a:solidFill>
                <a:latin typeface="Arial" charset="0"/>
                <a:ea typeface="ＭＳ Ｐゴシック" charset="0"/>
              </a:defRPr>
            </a:lvl4pPr>
            <a:lvl5pPr marL="2057400" indent="-228600" defTabSz="4572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l" eaLnBrk="1" hangingPunct="1"/>
            <a:r>
              <a:rPr lang="en-US" sz="800" dirty="0">
                <a:solidFill>
                  <a:srgbClr val="908F8F"/>
                </a:solidFill>
              </a:rPr>
              <a:t>     © </a:t>
            </a:r>
            <a:r>
              <a:rPr lang="en-US" sz="800">
                <a:solidFill>
                  <a:srgbClr val="908F8F"/>
                </a:solidFill>
              </a:rPr>
              <a:t>dunnhumby 2017</a:t>
            </a:r>
            <a:endParaRPr lang="en-US" sz="800" dirty="0">
              <a:solidFill>
                <a:srgbClr val="908F8F"/>
              </a:solidFill>
            </a:endParaRPr>
          </a:p>
        </p:txBody>
      </p:sp>
      <p:pic>
        <p:nvPicPr>
          <p:cNvPr id="11" name="Picture 29"/>
          <p:cNvPicPr>
            <a:picLocks noChangeAspect="1"/>
          </p:cNvPicPr>
          <p:nvPr userDrawn="1"/>
        </p:nvPicPr>
        <p:blipFill>
          <a:blip r:embed="rId3" cstate="email">
            <a:extLst>
              <a:ext uri="{28A0092B-C50C-407E-A947-70E740481C1C}">
                <a14:useLocalDpi xmlns:a14="http://schemas.microsoft.com/office/drawing/2010/main" val="0"/>
              </a:ext>
            </a:extLst>
          </a:blip>
          <a:srcRect t="28546" b="29402"/>
          <a:stretch>
            <a:fillRect/>
          </a:stretch>
        </p:blipFill>
        <p:spPr bwMode="auto">
          <a:xfrm>
            <a:off x="9267446" y="6286004"/>
            <a:ext cx="1232081" cy="517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1533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5DC0-5B7B-E74D-AB1E-1A17A232E666}"/>
              </a:ext>
            </a:extLst>
          </p:cNvPr>
          <p:cNvSpPr>
            <a:spLocks noGrp="1"/>
          </p:cNvSpPr>
          <p:nvPr>
            <p:ph type="title"/>
          </p:nvPr>
        </p:nvSpPr>
        <p:spPr>
          <a:xfrm>
            <a:off x="387377" y="602673"/>
            <a:ext cx="11430667" cy="405245"/>
          </a:xfrm>
          <a:prstGeom prst="rect">
            <a:avLst/>
          </a:prstGeom>
        </p:spPr>
        <p:txBody>
          <a:bodyPr lIns="0" tIns="0" rIns="0" bIns="0" anchor="t">
            <a:normAutofit/>
          </a:bodyPr>
          <a:lstStyle>
            <a:lvl1pPr>
              <a:lnSpc>
                <a:spcPts val="2400"/>
              </a:lnSpc>
              <a:defRPr sz="24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lide Number Placeholder 4">
            <a:extLst>
              <a:ext uri="{FF2B5EF4-FFF2-40B4-BE49-F238E27FC236}">
                <a16:creationId xmlns:a16="http://schemas.microsoft.com/office/drawing/2014/main" id="{6DEF5902-BCC1-8D4A-AC02-5996F0660741}"/>
              </a:ext>
            </a:extLst>
          </p:cNvPr>
          <p:cNvSpPr>
            <a:spLocks noGrp="1"/>
          </p:cNvSpPr>
          <p:nvPr>
            <p:ph type="sldNum" sz="quarter" idx="12"/>
          </p:nvPr>
        </p:nvSpPr>
        <p:spPr>
          <a:xfrm>
            <a:off x="387377" y="6324060"/>
            <a:ext cx="238098" cy="365125"/>
          </a:xfrm>
          <a:prstGeom prst="rect">
            <a:avLst/>
          </a:prstGeom>
        </p:spPr>
        <p:txBody>
          <a:bodyPr lIns="0" tIns="0" rIns="0" bIns="0" anchor="ctr"/>
          <a:lstStyle>
            <a:lvl1pPr algn="l">
              <a:defRPr sz="1000">
                <a:solidFill>
                  <a:schemeClr val="tx1"/>
                </a:solidFill>
                <a:latin typeface="Arial" panose="020B0604020202020204" pitchFamily="34" charset="0"/>
                <a:cs typeface="Arial" panose="020B0604020202020204" pitchFamily="34" charset="0"/>
              </a:defRPr>
            </a:lvl1pPr>
          </a:lstStyle>
          <a:p>
            <a:fld id="{FB8953FF-B90B-DD44-A3A8-547482841CA8}" type="slidenum">
              <a:rPr lang="en-US" smtClean="0"/>
              <a:pPr/>
              <a:t>‹#›</a:t>
            </a:fld>
            <a:endParaRPr lang="en-US" dirty="0"/>
          </a:p>
        </p:txBody>
      </p:sp>
      <p:cxnSp>
        <p:nvCxnSpPr>
          <p:cNvPr id="4" name="Straight Connector 3">
            <a:extLst>
              <a:ext uri="{FF2B5EF4-FFF2-40B4-BE49-F238E27FC236}">
                <a16:creationId xmlns:a16="http://schemas.microsoft.com/office/drawing/2014/main" id="{73973DCD-103D-BC41-8FAF-76D9F30FC6E7}"/>
              </a:ext>
            </a:extLst>
          </p:cNvPr>
          <p:cNvCxnSpPr>
            <a:cxnSpLocks/>
          </p:cNvCxnSpPr>
          <p:nvPr userDrawn="1"/>
        </p:nvCxnSpPr>
        <p:spPr>
          <a:xfrm>
            <a:off x="387377" y="358815"/>
            <a:ext cx="1143066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B36E981-8B1C-A44B-ADCC-5723E343084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10825" y="6438070"/>
            <a:ext cx="646663" cy="151519"/>
          </a:xfrm>
          <a:prstGeom prst="rect">
            <a:avLst/>
          </a:prstGeom>
        </p:spPr>
      </p:pic>
      <p:cxnSp>
        <p:nvCxnSpPr>
          <p:cNvPr id="6" name="Straight Connector 5">
            <a:extLst>
              <a:ext uri="{FF2B5EF4-FFF2-40B4-BE49-F238E27FC236}">
                <a16:creationId xmlns:a16="http://schemas.microsoft.com/office/drawing/2014/main" id="{2C83801A-5B71-0346-BB5E-64682AC890CC}"/>
              </a:ext>
            </a:extLst>
          </p:cNvPr>
          <p:cNvCxnSpPr/>
          <p:nvPr userDrawn="1"/>
        </p:nvCxnSpPr>
        <p:spPr>
          <a:xfrm>
            <a:off x="625475" y="6415404"/>
            <a:ext cx="0" cy="18243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3C2A026-33A0-2245-A9B1-40D56991F204}"/>
              </a:ext>
            </a:extLst>
          </p:cNvPr>
          <p:cNvSpPr txBox="1"/>
          <p:nvPr userDrawn="1"/>
        </p:nvSpPr>
        <p:spPr>
          <a:xfrm>
            <a:off x="2211785" y="6448461"/>
            <a:ext cx="314553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Arial" panose="020B0604020202020204" pitchFamily="34" charset="0"/>
                <a:cs typeface="Arial" panose="020B0604020202020204" pitchFamily="34" charset="0"/>
              </a:rPr>
              <a:t>© 2018 dunnhumby / All rights reserved / Confidential </a:t>
            </a:r>
          </a:p>
        </p:txBody>
      </p:sp>
      <p:sp>
        <p:nvSpPr>
          <p:cNvPr id="8" name="Text Placeholder 2">
            <a:extLst>
              <a:ext uri="{FF2B5EF4-FFF2-40B4-BE49-F238E27FC236}">
                <a16:creationId xmlns:a16="http://schemas.microsoft.com/office/drawing/2014/main" id="{F73D4F3A-636B-4354-9AFB-D00A607BF88D}"/>
              </a:ext>
            </a:extLst>
          </p:cNvPr>
          <p:cNvSpPr>
            <a:spLocks noGrp="1"/>
          </p:cNvSpPr>
          <p:nvPr>
            <p:ph type="body" sz="quarter" idx="15" hasCustomPrompt="1"/>
          </p:nvPr>
        </p:nvSpPr>
        <p:spPr>
          <a:xfrm>
            <a:off x="386844" y="1393367"/>
            <a:ext cx="11431200" cy="4721684"/>
          </a:xfrm>
          <a:prstGeom prst="rect">
            <a:avLst/>
          </a:prstGeom>
        </p:spPr>
        <p:txBody>
          <a:bodyPr/>
          <a:lstStyle>
            <a:lvl1pPr marL="0" indent="0">
              <a:lnSpc>
                <a:spcPct val="100000"/>
              </a:lnSpc>
              <a:spcBef>
                <a:spcPts val="0"/>
              </a:spcBef>
              <a:spcAft>
                <a:spcPts val="0"/>
              </a:spcAft>
              <a:buClrTx/>
              <a:buSzPct val="100000"/>
              <a:buFont typeface="Arial"/>
              <a:buNone/>
              <a:defRPr sz="1800" baseline="0"/>
            </a:lvl1pPr>
          </a:lstStyle>
          <a:p>
            <a:pPr lvl="0"/>
            <a:r>
              <a:rPr lang="en-US" dirty="0"/>
              <a:t>Click to edit Master text styles</a:t>
            </a:r>
          </a:p>
          <a:p>
            <a:pPr lvl="0"/>
            <a:endParaRPr lang="en-US" dirty="0"/>
          </a:p>
        </p:txBody>
      </p:sp>
    </p:spTree>
    <p:extLst>
      <p:ext uri="{BB962C8B-B14F-4D97-AF65-F5344CB8AC3E}">
        <p14:creationId xmlns:p14="http://schemas.microsoft.com/office/powerpoint/2010/main" val="1301215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5DC0-5B7B-E74D-AB1E-1A17A232E666}"/>
              </a:ext>
            </a:extLst>
          </p:cNvPr>
          <p:cNvSpPr>
            <a:spLocks noGrp="1"/>
          </p:cNvSpPr>
          <p:nvPr>
            <p:ph type="title"/>
          </p:nvPr>
        </p:nvSpPr>
        <p:spPr>
          <a:xfrm>
            <a:off x="387377" y="602673"/>
            <a:ext cx="11430667" cy="405245"/>
          </a:xfrm>
          <a:prstGeom prst="rect">
            <a:avLst/>
          </a:prstGeom>
        </p:spPr>
        <p:txBody>
          <a:bodyPr lIns="0" tIns="0" rIns="0" bIns="0" anchor="t">
            <a:normAutofit/>
          </a:bodyPr>
          <a:lstStyle>
            <a:lvl1pPr>
              <a:lnSpc>
                <a:spcPts val="2400"/>
              </a:lnSpc>
              <a:defRPr sz="24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lide Number Placeholder 4">
            <a:extLst>
              <a:ext uri="{FF2B5EF4-FFF2-40B4-BE49-F238E27FC236}">
                <a16:creationId xmlns:a16="http://schemas.microsoft.com/office/drawing/2014/main" id="{6DEF5902-BCC1-8D4A-AC02-5996F0660741}"/>
              </a:ext>
            </a:extLst>
          </p:cNvPr>
          <p:cNvSpPr>
            <a:spLocks noGrp="1"/>
          </p:cNvSpPr>
          <p:nvPr>
            <p:ph type="sldNum" sz="quarter" idx="12"/>
          </p:nvPr>
        </p:nvSpPr>
        <p:spPr>
          <a:xfrm>
            <a:off x="387377" y="6324060"/>
            <a:ext cx="238098" cy="365125"/>
          </a:xfrm>
          <a:prstGeom prst="rect">
            <a:avLst/>
          </a:prstGeom>
        </p:spPr>
        <p:txBody>
          <a:bodyPr lIns="0" tIns="0" rIns="0" bIns="0" anchor="ctr"/>
          <a:lstStyle>
            <a:lvl1pPr algn="l">
              <a:defRPr sz="1000">
                <a:solidFill>
                  <a:schemeClr val="tx1"/>
                </a:solidFill>
                <a:latin typeface="Arial" panose="020B0604020202020204" pitchFamily="34" charset="0"/>
                <a:cs typeface="Arial" panose="020B0604020202020204" pitchFamily="34" charset="0"/>
              </a:defRPr>
            </a:lvl1pPr>
          </a:lstStyle>
          <a:p>
            <a:fld id="{FB8953FF-B90B-DD44-A3A8-547482841CA8}" type="slidenum">
              <a:rPr lang="en-US" smtClean="0"/>
              <a:pPr/>
              <a:t>‹#›</a:t>
            </a:fld>
            <a:endParaRPr lang="en-US" dirty="0"/>
          </a:p>
        </p:txBody>
      </p:sp>
      <p:cxnSp>
        <p:nvCxnSpPr>
          <p:cNvPr id="4" name="Straight Connector 3">
            <a:extLst>
              <a:ext uri="{FF2B5EF4-FFF2-40B4-BE49-F238E27FC236}">
                <a16:creationId xmlns:a16="http://schemas.microsoft.com/office/drawing/2014/main" id="{73973DCD-103D-BC41-8FAF-76D9F30FC6E7}"/>
              </a:ext>
            </a:extLst>
          </p:cNvPr>
          <p:cNvCxnSpPr>
            <a:cxnSpLocks/>
          </p:cNvCxnSpPr>
          <p:nvPr userDrawn="1"/>
        </p:nvCxnSpPr>
        <p:spPr>
          <a:xfrm>
            <a:off x="387377" y="358815"/>
            <a:ext cx="11430667"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B36E981-8B1C-A44B-ADCC-5723E343084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10825" y="6438070"/>
            <a:ext cx="646663" cy="151519"/>
          </a:xfrm>
          <a:prstGeom prst="rect">
            <a:avLst/>
          </a:prstGeom>
        </p:spPr>
      </p:pic>
      <p:cxnSp>
        <p:nvCxnSpPr>
          <p:cNvPr id="6" name="Straight Connector 5">
            <a:extLst>
              <a:ext uri="{FF2B5EF4-FFF2-40B4-BE49-F238E27FC236}">
                <a16:creationId xmlns:a16="http://schemas.microsoft.com/office/drawing/2014/main" id="{2C83801A-5B71-0346-BB5E-64682AC890CC}"/>
              </a:ext>
            </a:extLst>
          </p:cNvPr>
          <p:cNvCxnSpPr/>
          <p:nvPr userDrawn="1"/>
        </p:nvCxnSpPr>
        <p:spPr>
          <a:xfrm>
            <a:off x="625475" y="6415404"/>
            <a:ext cx="0" cy="18243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3C2A026-33A0-2245-A9B1-40D56991F204}"/>
              </a:ext>
            </a:extLst>
          </p:cNvPr>
          <p:cNvSpPr txBox="1"/>
          <p:nvPr userDrawn="1"/>
        </p:nvSpPr>
        <p:spPr>
          <a:xfrm>
            <a:off x="2211785" y="6448461"/>
            <a:ext cx="314553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Arial" panose="020B0604020202020204" pitchFamily="34" charset="0"/>
                <a:cs typeface="Arial" panose="020B0604020202020204" pitchFamily="34" charset="0"/>
              </a:rPr>
              <a:t>© 2018 dunnhumby / All rights reserved / Confidential </a:t>
            </a:r>
          </a:p>
        </p:txBody>
      </p:sp>
      <p:sp>
        <p:nvSpPr>
          <p:cNvPr id="9" name="Text Placeholder 2">
            <a:extLst>
              <a:ext uri="{FF2B5EF4-FFF2-40B4-BE49-F238E27FC236}">
                <a16:creationId xmlns:a16="http://schemas.microsoft.com/office/drawing/2014/main" id="{157A96CE-86C9-C046-8FF5-8F28F6A64822}"/>
              </a:ext>
            </a:extLst>
          </p:cNvPr>
          <p:cNvSpPr>
            <a:spLocks noGrp="1"/>
          </p:cNvSpPr>
          <p:nvPr>
            <p:ph type="body" sz="quarter" idx="15" hasCustomPrompt="1"/>
          </p:nvPr>
        </p:nvSpPr>
        <p:spPr>
          <a:xfrm>
            <a:off x="386844" y="1393367"/>
            <a:ext cx="11431200" cy="4721684"/>
          </a:xfrm>
          <a:prstGeom prst="rect">
            <a:avLst/>
          </a:prstGeom>
        </p:spPr>
        <p:txBody>
          <a:bodyPr/>
          <a:lstStyle>
            <a:lvl1pPr marL="285750" indent="-285750">
              <a:lnSpc>
                <a:spcPct val="100000"/>
              </a:lnSpc>
              <a:spcBef>
                <a:spcPts val="0"/>
              </a:spcBef>
              <a:spcAft>
                <a:spcPts val="0"/>
              </a:spcAft>
              <a:buClrTx/>
              <a:buSzPct val="100000"/>
              <a:buFont typeface="Arial" panose="020B0604020202020204" pitchFamily="34" charset="0"/>
              <a:buChar char="•"/>
              <a:defRPr sz="1800" baseline="0"/>
            </a:lvl1pPr>
          </a:lstStyle>
          <a:p>
            <a:pPr lvl="0"/>
            <a:r>
              <a:rPr lang="en-US" dirty="0"/>
              <a:t>Click to edit Master text styles</a:t>
            </a:r>
          </a:p>
          <a:p>
            <a:pPr lvl="0"/>
            <a:endParaRPr lang="en-US" dirty="0"/>
          </a:p>
        </p:txBody>
      </p:sp>
    </p:spTree>
    <p:extLst>
      <p:ext uri="{BB962C8B-B14F-4D97-AF65-F5344CB8AC3E}">
        <p14:creationId xmlns:p14="http://schemas.microsoft.com/office/powerpoint/2010/main" val="51402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5DC0-5B7B-E74D-AB1E-1A17A232E666}"/>
              </a:ext>
            </a:extLst>
          </p:cNvPr>
          <p:cNvSpPr>
            <a:spLocks noGrp="1"/>
          </p:cNvSpPr>
          <p:nvPr>
            <p:ph type="title"/>
          </p:nvPr>
        </p:nvSpPr>
        <p:spPr>
          <a:xfrm>
            <a:off x="387378" y="602673"/>
            <a:ext cx="5587754" cy="405245"/>
          </a:xfrm>
          <a:prstGeom prst="rect">
            <a:avLst/>
          </a:prstGeom>
        </p:spPr>
        <p:txBody>
          <a:bodyPr lIns="0" tIns="0" rIns="0" bIns="0" anchor="t">
            <a:normAutofit/>
          </a:bodyPr>
          <a:lstStyle>
            <a:lvl1pPr>
              <a:lnSpc>
                <a:spcPts val="2400"/>
              </a:lnSpc>
              <a:defRPr sz="24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lide Number Placeholder 4">
            <a:extLst>
              <a:ext uri="{FF2B5EF4-FFF2-40B4-BE49-F238E27FC236}">
                <a16:creationId xmlns:a16="http://schemas.microsoft.com/office/drawing/2014/main" id="{6DEF5902-BCC1-8D4A-AC02-5996F0660741}"/>
              </a:ext>
            </a:extLst>
          </p:cNvPr>
          <p:cNvSpPr>
            <a:spLocks noGrp="1"/>
          </p:cNvSpPr>
          <p:nvPr>
            <p:ph type="sldNum" sz="quarter" idx="12"/>
          </p:nvPr>
        </p:nvSpPr>
        <p:spPr>
          <a:xfrm>
            <a:off x="387377" y="6324060"/>
            <a:ext cx="238098" cy="365125"/>
          </a:xfrm>
          <a:prstGeom prst="rect">
            <a:avLst/>
          </a:prstGeom>
        </p:spPr>
        <p:txBody>
          <a:bodyPr lIns="0" tIns="0" rIns="0" bIns="0" anchor="ctr"/>
          <a:lstStyle>
            <a:lvl1pPr algn="l">
              <a:defRPr sz="1000">
                <a:solidFill>
                  <a:schemeClr val="tx1"/>
                </a:solidFill>
                <a:latin typeface="Arial" panose="020B0604020202020204" pitchFamily="34" charset="0"/>
                <a:cs typeface="Arial" panose="020B0604020202020204" pitchFamily="34" charset="0"/>
              </a:defRPr>
            </a:lvl1pPr>
          </a:lstStyle>
          <a:p>
            <a:fld id="{FB8953FF-B90B-DD44-A3A8-547482841CA8}" type="slidenum">
              <a:rPr lang="en-US" smtClean="0"/>
              <a:pPr/>
              <a:t>‹#›</a:t>
            </a:fld>
            <a:endParaRPr lang="en-US" dirty="0"/>
          </a:p>
        </p:txBody>
      </p:sp>
      <p:pic>
        <p:nvPicPr>
          <p:cNvPr id="5" name="Picture 4">
            <a:extLst>
              <a:ext uri="{FF2B5EF4-FFF2-40B4-BE49-F238E27FC236}">
                <a16:creationId xmlns:a16="http://schemas.microsoft.com/office/drawing/2014/main" id="{5B36E981-8B1C-A44B-ADCC-5723E343084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10825" y="6438070"/>
            <a:ext cx="646663" cy="151519"/>
          </a:xfrm>
          <a:prstGeom prst="rect">
            <a:avLst/>
          </a:prstGeom>
        </p:spPr>
      </p:pic>
      <p:cxnSp>
        <p:nvCxnSpPr>
          <p:cNvPr id="6" name="Straight Connector 5">
            <a:extLst>
              <a:ext uri="{FF2B5EF4-FFF2-40B4-BE49-F238E27FC236}">
                <a16:creationId xmlns:a16="http://schemas.microsoft.com/office/drawing/2014/main" id="{2C83801A-5B71-0346-BB5E-64682AC890CC}"/>
              </a:ext>
            </a:extLst>
          </p:cNvPr>
          <p:cNvCxnSpPr/>
          <p:nvPr userDrawn="1"/>
        </p:nvCxnSpPr>
        <p:spPr>
          <a:xfrm>
            <a:off x="625475" y="6415404"/>
            <a:ext cx="0" cy="18243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3C2A026-33A0-2245-A9B1-40D56991F204}"/>
              </a:ext>
            </a:extLst>
          </p:cNvPr>
          <p:cNvSpPr txBox="1"/>
          <p:nvPr userDrawn="1"/>
        </p:nvSpPr>
        <p:spPr>
          <a:xfrm>
            <a:off x="2211785" y="6448461"/>
            <a:ext cx="314553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Arial" panose="020B0604020202020204" pitchFamily="34" charset="0"/>
                <a:cs typeface="Arial" panose="020B0604020202020204" pitchFamily="34" charset="0"/>
              </a:rPr>
              <a:t>© 2018 dunnhumby / All rights reserved / Confidential </a:t>
            </a:r>
          </a:p>
        </p:txBody>
      </p:sp>
      <p:sp>
        <p:nvSpPr>
          <p:cNvPr id="8" name="Rectangle 7">
            <a:extLst>
              <a:ext uri="{FF2B5EF4-FFF2-40B4-BE49-F238E27FC236}">
                <a16:creationId xmlns:a16="http://schemas.microsoft.com/office/drawing/2014/main" id="{B7A4428E-D1A9-0F41-B21F-E2A87523FCD6}"/>
              </a:ext>
            </a:extLst>
          </p:cNvPr>
          <p:cNvSpPr/>
          <p:nvPr userDrawn="1"/>
        </p:nvSpPr>
        <p:spPr>
          <a:xfrm>
            <a:off x="6211614" y="0"/>
            <a:ext cx="5980386" cy="6858000"/>
          </a:xfrm>
          <a:prstGeom prst="rect">
            <a:avLst/>
          </a:prstGeom>
          <a:solidFill>
            <a:srgbClr val="0000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F53B4C2-C522-EF4C-8253-AE2540BB5C68}"/>
              </a:ext>
            </a:extLst>
          </p:cNvPr>
          <p:cNvCxnSpPr>
            <a:cxnSpLocks/>
          </p:cNvCxnSpPr>
          <p:nvPr userDrawn="1"/>
        </p:nvCxnSpPr>
        <p:spPr>
          <a:xfrm>
            <a:off x="387377" y="358815"/>
            <a:ext cx="5587754"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F983A1C8-CBF7-4794-85DA-EBA62E134C71}"/>
              </a:ext>
            </a:extLst>
          </p:cNvPr>
          <p:cNvSpPr>
            <a:spLocks noGrp="1"/>
          </p:cNvSpPr>
          <p:nvPr>
            <p:ph type="body" sz="quarter" idx="15" hasCustomPrompt="1"/>
          </p:nvPr>
        </p:nvSpPr>
        <p:spPr>
          <a:xfrm>
            <a:off x="386844" y="1393367"/>
            <a:ext cx="5588287" cy="4721684"/>
          </a:xfrm>
          <a:prstGeom prst="rect">
            <a:avLst/>
          </a:prstGeom>
        </p:spPr>
        <p:txBody>
          <a:bodyPr/>
          <a:lstStyle>
            <a:lvl1pPr marL="0" indent="0">
              <a:lnSpc>
                <a:spcPct val="100000"/>
              </a:lnSpc>
              <a:spcBef>
                <a:spcPts val="0"/>
              </a:spcBef>
              <a:spcAft>
                <a:spcPts val="0"/>
              </a:spcAft>
              <a:buClrTx/>
              <a:buSzPct val="100000"/>
              <a:buFont typeface="Arial"/>
              <a:buNone/>
              <a:defRPr sz="1800" baseline="0"/>
            </a:lvl1pPr>
          </a:lstStyle>
          <a:p>
            <a:pPr lvl="0"/>
            <a:r>
              <a:rPr lang="en-US" dirty="0"/>
              <a:t>Click to edit Master text styles</a:t>
            </a:r>
          </a:p>
          <a:p>
            <a:pPr lvl="0"/>
            <a:endParaRPr lang="en-US" dirty="0"/>
          </a:p>
        </p:txBody>
      </p:sp>
    </p:spTree>
    <p:extLst>
      <p:ext uri="{BB962C8B-B14F-4D97-AF65-F5344CB8AC3E}">
        <p14:creationId xmlns:p14="http://schemas.microsoft.com/office/powerpoint/2010/main" val="2093355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5DC0-5B7B-E74D-AB1E-1A17A232E666}"/>
              </a:ext>
            </a:extLst>
          </p:cNvPr>
          <p:cNvSpPr>
            <a:spLocks noGrp="1"/>
          </p:cNvSpPr>
          <p:nvPr>
            <p:ph type="title"/>
          </p:nvPr>
        </p:nvSpPr>
        <p:spPr>
          <a:xfrm>
            <a:off x="387378" y="602673"/>
            <a:ext cx="5587754" cy="405245"/>
          </a:xfrm>
          <a:prstGeom prst="rect">
            <a:avLst/>
          </a:prstGeom>
        </p:spPr>
        <p:txBody>
          <a:bodyPr lIns="0" tIns="0" rIns="0" bIns="0" anchor="t">
            <a:normAutofit/>
          </a:bodyPr>
          <a:lstStyle>
            <a:lvl1pPr>
              <a:lnSpc>
                <a:spcPts val="2400"/>
              </a:lnSpc>
              <a:defRPr sz="24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lide Number Placeholder 4">
            <a:extLst>
              <a:ext uri="{FF2B5EF4-FFF2-40B4-BE49-F238E27FC236}">
                <a16:creationId xmlns:a16="http://schemas.microsoft.com/office/drawing/2014/main" id="{6DEF5902-BCC1-8D4A-AC02-5996F0660741}"/>
              </a:ext>
            </a:extLst>
          </p:cNvPr>
          <p:cNvSpPr>
            <a:spLocks noGrp="1"/>
          </p:cNvSpPr>
          <p:nvPr>
            <p:ph type="sldNum" sz="quarter" idx="12"/>
          </p:nvPr>
        </p:nvSpPr>
        <p:spPr>
          <a:xfrm>
            <a:off x="387377" y="6324060"/>
            <a:ext cx="238098" cy="365125"/>
          </a:xfrm>
          <a:prstGeom prst="rect">
            <a:avLst/>
          </a:prstGeom>
        </p:spPr>
        <p:txBody>
          <a:bodyPr lIns="0" tIns="0" rIns="0" bIns="0" anchor="ctr"/>
          <a:lstStyle>
            <a:lvl1pPr algn="l">
              <a:defRPr sz="1000">
                <a:solidFill>
                  <a:schemeClr val="tx1"/>
                </a:solidFill>
                <a:latin typeface="Arial" panose="020B0604020202020204" pitchFamily="34" charset="0"/>
                <a:cs typeface="Arial" panose="020B0604020202020204" pitchFamily="34" charset="0"/>
              </a:defRPr>
            </a:lvl1pPr>
          </a:lstStyle>
          <a:p>
            <a:fld id="{FB8953FF-B90B-DD44-A3A8-547482841CA8}" type="slidenum">
              <a:rPr lang="en-US" smtClean="0"/>
              <a:pPr/>
              <a:t>‹#›</a:t>
            </a:fld>
            <a:endParaRPr lang="en-US" dirty="0"/>
          </a:p>
        </p:txBody>
      </p:sp>
      <p:pic>
        <p:nvPicPr>
          <p:cNvPr id="5" name="Picture 4">
            <a:extLst>
              <a:ext uri="{FF2B5EF4-FFF2-40B4-BE49-F238E27FC236}">
                <a16:creationId xmlns:a16="http://schemas.microsoft.com/office/drawing/2014/main" id="{5B36E981-8B1C-A44B-ADCC-5723E343084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10825" y="6438070"/>
            <a:ext cx="646663" cy="151519"/>
          </a:xfrm>
          <a:prstGeom prst="rect">
            <a:avLst/>
          </a:prstGeom>
        </p:spPr>
      </p:pic>
      <p:cxnSp>
        <p:nvCxnSpPr>
          <p:cNvPr id="6" name="Straight Connector 5">
            <a:extLst>
              <a:ext uri="{FF2B5EF4-FFF2-40B4-BE49-F238E27FC236}">
                <a16:creationId xmlns:a16="http://schemas.microsoft.com/office/drawing/2014/main" id="{2C83801A-5B71-0346-BB5E-64682AC890CC}"/>
              </a:ext>
            </a:extLst>
          </p:cNvPr>
          <p:cNvCxnSpPr/>
          <p:nvPr userDrawn="1"/>
        </p:nvCxnSpPr>
        <p:spPr>
          <a:xfrm>
            <a:off x="625475" y="6415404"/>
            <a:ext cx="0" cy="18243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3C2A026-33A0-2245-A9B1-40D56991F204}"/>
              </a:ext>
            </a:extLst>
          </p:cNvPr>
          <p:cNvSpPr txBox="1"/>
          <p:nvPr userDrawn="1"/>
        </p:nvSpPr>
        <p:spPr>
          <a:xfrm>
            <a:off x="2211785" y="6448461"/>
            <a:ext cx="314553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Arial" panose="020B0604020202020204" pitchFamily="34" charset="0"/>
                <a:cs typeface="Arial" panose="020B0604020202020204" pitchFamily="34" charset="0"/>
              </a:rPr>
              <a:t>© 2018 dunnhumby / All rights reserved / Confidential </a:t>
            </a:r>
          </a:p>
        </p:txBody>
      </p:sp>
      <p:sp>
        <p:nvSpPr>
          <p:cNvPr id="8" name="Rectangle 7">
            <a:extLst>
              <a:ext uri="{FF2B5EF4-FFF2-40B4-BE49-F238E27FC236}">
                <a16:creationId xmlns:a16="http://schemas.microsoft.com/office/drawing/2014/main" id="{B7A4428E-D1A9-0F41-B21F-E2A87523FCD6}"/>
              </a:ext>
            </a:extLst>
          </p:cNvPr>
          <p:cNvSpPr/>
          <p:nvPr userDrawn="1"/>
        </p:nvSpPr>
        <p:spPr>
          <a:xfrm>
            <a:off x="6211614" y="0"/>
            <a:ext cx="5980386" cy="6858000"/>
          </a:xfrm>
          <a:prstGeom prst="rect">
            <a:avLst/>
          </a:prstGeom>
          <a:solidFill>
            <a:srgbClr val="0000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F53B4C2-C522-EF4C-8253-AE2540BB5C68}"/>
              </a:ext>
            </a:extLst>
          </p:cNvPr>
          <p:cNvCxnSpPr>
            <a:cxnSpLocks/>
          </p:cNvCxnSpPr>
          <p:nvPr userDrawn="1"/>
        </p:nvCxnSpPr>
        <p:spPr>
          <a:xfrm>
            <a:off x="387377" y="358815"/>
            <a:ext cx="5587754"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EC1A63D5-B683-6F47-A1EF-AA556750B9D8}"/>
              </a:ext>
            </a:extLst>
          </p:cNvPr>
          <p:cNvSpPr>
            <a:spLocks noGrp="1"/>
          </p:cNvSpPr>
          <p:nvPr>
            <p:ph type="body" sz="quarter" idx="15" hasCustomPrompt="1"/>
          </p:nvPr>
        </p:nvSpPr>
        <p:spPr>
          <a:xfrm>
            <a:off x="386844" y="1393367"/>
            <a:ext cx="5588287" cy="4721684"/>
          </a:xfrm>
          <a:prstGeom prst="rect">
            <a:avLst/>
          </a:prstGeom>
        </p:spPr>
        <p:txBody>
          <a:bodyPr/>
          <a:lstStyle>
            <a:lvl1pPr marL="285750" indent="-285750">
              <a:lnSpc>
                <a:spcPct val="100000"/>
              </a:lnSpc>
              <a:spcBef>
                <a:spcPts val="0"/>
              </a:spcBef>
              <a:spcAft>
                <a:spcPts val="0"/>
              </a:spcAft>
              <a:buClrTx/>
              <a:buSzPct val="100000"/>
              <a:buFont typeface="Arial" panose="020B0604020202020204" pitchFamily="34" charset="0"/>
              <a:buChar char="•"/>
              <a:defRPr sz="1800" baseline="0"/>
            </a:lvl1pPr>
          </a:lstStyle>
          <a:p>
            <a:pPr lvl="0"/>
            <a:r>
              <a:rPr lang="en-US" dirty="0"/>
              <a:t>Click to edit Master text styles</a:t>
            </a:r>
          </a:p>
          <a:p>
            <a:pPr lvl="0"/>
            <a:endParaRPr lang="en-US" dirty="0"/>
          </a:p>
        </p:txBody>
      </p:sp>
    </p:spTree>
    <p:extLst>
      <p:ext uri="{BB962C8B-B14F-4D97-AF65-F5344CB8AC3E}">
        <p14:creationId xmlns:p14="http://schemas.microsoft.com/office/powerpoint/2010/main" val="2171972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BCC39-49E0-4FD8-9C32-624333A0CD5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812329D-4763-4184-8803-81B38B4652D5}"/>
              </a:ext>
            </a:extLst>
          </p:cNvPr>
          <p:cNvSpPr>
            <a:spLocks noGrp="1"/>
          </p:cNvSpPr>
          <p:nvPr>
            <p:ph type="sldNum" sz="quarter" idx="10"/>
          </p:nvPr>
        </p:nvSpPr>
        <p:spPr/>
        <p:txBody>
          <a:bodyPr/>
          <a:lstStyle>
            <a:lvl1pPr>
              <a:defRPr/>
            </a:lvl1pPr>
          </a:lstStyle>
          <a:p>
            <a:fld id="{EB86319C-CD9D-4A36-9F4A-ADA2150D5E2E}" type="slidenum">
              <a:rPr lang="en-GB" altLang="en-US"/>
              <a:pPr/>
              <a:t>‹#›</a:t>
            </a:fld>
            <a:endParaRPr lang="en-GB" altLang="en-US"/>
          </a:p>
        </p:txBody>
      </p:sp>
      <p:sp>
        <p:nvSpPr>
          <p:cNvPr id="4" name="Date Placeholder 3">
            <a:extLst>
              <a:ext uri="{FF2B5EF4-FFF2-40B4-BE49-F238E27FC236}">
                <a16:creationId xmlns:a16="http://schemas.microsoft.com/office/drawing/2014/main" id="{F7FB9BFD-9A13-413B-80F2-1FFE707C8950}"/>
              </a:ext>
            </a:extLst>
          </p:cNvPr>
          <p:cNvSpPr>
            <a:spLocks noGrp="1"/>
          </p:cNvSpPr>
          <p:nvPr>
            <p:ph type="dt" sz="half" idx="11"/>
          </p:nvPr>
        </p:nvSpPr>
        <p:spPr/>
        <p:txBody>
          <a:bodyPr/>
          <a:lstStyle>
            <a:lvl1pPr>
              <a:defRPr/>
            </a:lvl1pPr>
          </a:lstStyle>
          <a:p>
            <a:fld id="{C12882CD-8B34-4440-880E-EB35B6D481C6}" type="datetime1">
              <a:rPr lang="ko-KR" altLang="en-US"/>
              <a:pPr/>
              <a:t>2025-12-15</a:t>
            </a:fld>
            <a:endParaRPr lang="en-GB" altLang="en-US"/>
          </a:p>
        </p:txBody>
      </p:sp>
      <p:sp>
        <p:nvSpPr>
          <p:cNvPr id="5" name="Footer Placeholder 4">
            <a:extLst>
              <a:ext uri="{FF2B5EF4-FFF2-40B4-BE49-F238E27FC236}">
                <a16:creationId xmlns:a16="http://schemas.microsoft.com/office/drawing/2014/main" id="{7B9DF1B8-5E0C-4927-8146-DEB9731BE686}"/>
              </a:ext>
            </a:extLst>
          </p:cNvPr>
          <p:cNvSpPr>
            <a:spLocks noGrp="1"/>
          </p:cNvSpPr>
          <p:nvPr>
            <p:ph type="ftr" sz="quarter" idx="12"/>
          </p:nvPr>
        </p:nvSpPr>
        <p:spPr/>
        <p:txBody>
          <a:bodyPr/>
          <a:lstStyle>
            <a:lvl1pPr>
              <a:defRPr/>
            </a:lvl1pPr>
          </a:lstStyle>
          <a:p>
            <a:r>
              <a:rPr lang="en-GB" altLang="en-US"/>
              <a:t>customer fundamentals</a:t>
            </a:r>
          </a:p>
        </p:txBody>
      </p:sp>
    </p:spTree>
    <p:extLst>
      <p:ext uri="{BB962C8B-B14F-4D97-AF65-F5344CB8AC3E}">
        <p14:creationId xmlns:p14="http://schemas.microsoft.com/office/powerpoint/2010/main" val="1100834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F23DDC-3A6D-44E6-B755-41E3E5BBAB8C}"/>
              </a:ext>
            </a:extLst>
          </p:cNvPr>
          <p:cNvSpPr>
            <a:spLocks noGrp="1"/>
          </p:cNvSpPr>
          <p:nvPr>
            <p:ph type="sldNum" sz="quarter" idx="10"/>
          </p:nvPr>
        </p:nvSpPr>
        <p:spPr/>
        <p:txBody>
          <a:bodyPr/>
          <a:lstStyle>
            <a:lvl1pPr>
              <a:defRPr/>
            </a:lvl1pPr>
          </a:lstStyle>
          <a:p>
            <a:fld id="{2CB0A80E-39F4-43F8-8DF3-E785B655AB24}" type="slidenum">
              <a:rPr lang="en-GB" altLang="en-US"/>
              <a:pPr/>
              <a:t>‹#›</a:t>
            </a:fld>
            <a:endParaRPr lang="en-GB" altLang="en-US"/>
          </a:p>
        </p:txBody>
      </p:sp>
      <p:sp>
        <p:nvSpPr>
          <p:cNvPr id="3" name="Date Placeholder 2">
            <a:extLst>
              <a:ext uri="{FF2B5EF4-FFF2-40B4-BE49-F238E27FC236}">
                <a16:creationId xmlns:a16="http://schemas.microsoft.com/office/drawing/2014/main" id="{B0C85CAE-2E74-418C-B327-2FF07831BB42}"/>
              </a:ext>
            </a:extLst>
          </p:cNvPr>
          <p:cNvSpPr>
            <a:spLocks noGrp="1"/>
          </p:cNvSpPr>
          <p:nvPr>
            <p:ph type="dt" sz="half" idx="11"/>
          </p:nvPr>
        </p:nvSpPr>
        <p:spPr/>
        <p:txBody>
          <a:bodyPr/>
          <a:lstStyle>
            <a:lvl1pPr>
              <a:defRPr/>
            </a:lvl1pPr>
          </a:lstStyle>
          <a:p>
            <a:fld id="{83D7F70D-E2C9-4E22-B34E-ED1F5BFF2D04}" type="datetime1">
              <a:rPr lang="ko-KR" altLang="en-US"/>
              <a:pPr/>
              <a:t>2025-12-15</a:t>
            </a:fld>
            <a:endParaRPr lang="en-GB" altLang="en-US"/>
          </a:p>
        </p:txBody>
      </p:sp>
      <p:sp>
        <p:nvSpPr>
          <p:cNvPr id="4" name="Footer Placeholder 3">
            <a:extLst>
              <a:ext uri="{FF2B5EF4-FFF2-40B4-BE49-F238E27FC236}">
                <a16:creationId xmlns:a16="http://schemas.microsoft.com/office/drawing/2014/main" id="{A6B0E0E1-227B-422B-942E-CC5BB9694130}"/>
              </a:ext>
            </a:extLst>
          </p:cNvPr>
          <p:cNvSpPr>
            <a:spLocks noGrp="1"/>
          </p:cNvSpPr>
          <p:nvPr>
            <p:ph type="ftr" sz="quarter" idx="12"/>
          </p:nvPr>
        </p:nvSpPr>
        <p:spPr/>
        <p:txBody>
          <a:bodyPr/>
          <a:lstStyle>
            <a:lvl1pPr>
              <a:defRPr/>
            </a:lvl1pPr>
          </a:lstStyle>
          <a:p>
            <a:r>
              <a:rPr lang="en-GB" altLang="en-US"/>
              <a:t>customer fundamentals</a:t>
            </a:r>
          </a:p>
        </p:txBody>
      </p:sp>
    </p:spTree>
    <p:extLst>
      <p:ext uri="{BB962C8B-B14F-4D97-AF65-F5344CB8AC3E}">
        <p14:creationId xmlns:p14="http://schemas.microsoft.com/office/powerpoint/2010/main" val="3663616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C2436-4CDF-47C9-A075-605D08EE9F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EFD674-36E0-4C91-9ED9-17F6B25ED70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A49C410B-C2BA-4906-ABCB-E8F99C4EB0D7}"/>
              </a:ext>
            </a:extLst>
          </p:cNvPr>
          <p:cNvSpPr>
            <a:spLocks noGrp="1"/>
          </p:cNvSpPr>
          <p:nvPr>
            <p:ph type="sldNum" sz="quarter" idx="10"/>
          </p:nvPr>
        </p:nvSpPr>
        <p:spPr/>
        <p:txBody>
          <a:bodyPr/>
          <a:lstStyle>
            <a:lvl1pPr>
              <a:defRPr/>
            </a:lvl1pPr>
          </a:lstStyle>
          <a:p>
            <a:fld id="{795CA397-1486-4843-9E53-91566F1A83E9}" type="slidenum">
              <a:rPr lang="en-GB" altLang="en-US"/>
              <a:pPr/>
              <a:t>‹#›</a:t>
            </a:fld>
            <a:endParaRPr lang="en-GB" altLang="en-US"/>
          </a:p>
        </p:txBody>
      </p:sp>
      <p:sp>
        <p:nvSpPr>
          <p:cNvPr id="5" name="Date Placeholder 4">
            <a:extLst>
              <a:ext uri="{FF2B5EF4-FFF2-40B4-BE49-F238E27FC236}">
                <a16:creationId xmlns:a16="http://schemas.microsoft.com/office/drawing/2014/main" id="{BA45531A-818E-4CE6-84CB-A66592B855B8}"/>
              </a:ext>
            </a:extLst>
          </p:cNvPr>
          <p:cNvSpPr>
            <a:spLocks noGrp="1"/>
          </p:cNvSpPr>
          <p:nvPr>
            <p:ph type="dt" sz="half" idx="11"/>
          </p:nvPr>
        </p:nvSpPr>
        <p:spPr/>
        <p:txBody>
          <a:bodyPr/>
          <a:lstStyle>
            <a:lvl1pPr>
              <a:defRPr/>
            </a:lvl1pPr>
          </a:lstStyle>
          <a:p>
            <a:fld id="{85A88AF3-6D36-49E2-806A-6C1255F03459}" type="datetime1">
              <a:rPr lang="ko-KR" altLang="en-US"/>
              <a:pPr/>
              <a:t>2025-12-15</a:t>
            </a:fld>
            <a:endParaRPr lang="en-GB" altLang="en-US"/>
          </a:p>
        </p:txBody>
      </p:sp>
      <p:sp>
        <p:nvSpPr>
          <p:cNvPr id="6" name="Footer Placeholder 5">
            <a:extLst>
              <a:ext uri="{FF2B5EF4-FFF2-40B4-BE49-F238E27FC236}">
                <a16:creationId xmlns:a16="http://schemas.microsoft.com/office/drawing/2014/main" id="{FC174FB1-A512-4FC6-9080-016AB595FAF6}"/>
              </a:ext>
            </a:extLst>
          </p:cNvPr>
          <p:cNvSpPr>
            <a:spLocks noGrp="1"/>
          </p:cNvSpPr>
          <p:nvPr>
            <p:ph type="ftr" sz="quarter" idx="12"/>
          </p:nvPr>
        </p:nvSpPr>
        <p:spPr/>
        <p:txBody>
          <a:bodyPr/>
          <a:lstStyle>
            <a:lvl1pPr>
              <a:defRPr/>
            </a:lvl1pPr>
          </a:lstStyle>
          <a:p>
            <a:r>
              <a:rPr lang="en-GB" altLang="en-US"/>
              <a:t>customer fundamentals</a:t>
            </a:r>
          </a:p>
        </p:txBody>
      </p:sp>
    </p:spTree>
    <p:extLst>
      <p:ext uri="{BB962C8B-B14F-4D97-AF65-F5344CB8AC3E}">
        <p14:creationId xmlns:p14="http://schemas.microsoft.com/office/powerpoint/2010/main" val="3629935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imple - Large Bullets">
    <p:spTree>
      <p:nvGrpSpPr>
        <p:cNvPr id="1" name=""/>
        <p:cNvGrpSpPr/>
        <p:nvPr/>
      </p:nvGrpSpPr>
      <p:grpSpPr>
        <a:xfrm>
          <a:off x="0" y="0"/>
          <a:ext cx="0" cy="0"/>
          <a:chOff x="0" y="0"/>
          <a:chExt cx="0" cy="0"/>
        </a:xfrm>
      </p:grpSpPr>
      <p:sp>
        <p:nvSpPr>
          <p:cNvPr id="4" name="Teardrop 3"/>
          <p:cNvSpPr/>
          <p:nvPr userDrawn="1"/>
        </p:nvSpPr>
        <p:spPr>
          <a:xfrm>
            <a:off x="239185" y="6477000"/>
            <a:ext cx="357716" cy="266700"/>
          </a:xfrm>
          <a:prstGeom prst="teardrop">
            <a:avLst/>
          </a:prstGeom>
          <a:solidFill>
            <a:srgbClr val="363534"/>
          </a:solidFill>
          <a:ln w="6350" cap="flat" cmpd="sng" algn="ctr">
            <a:noFill/>
            <a:prstDash val="solid"/>
          </a:ln>
          <a:effectLst/>
        </p:spPr>
        <p:txBody>
          <a:bodyPr anchor="ctr"/>
          <a:lstStyle/>
          <a:p>
            <a:pPr algn="ctr" eaLnBrk="1" fontAlgn="auto" hangingPunct="1">
              <a:spcBef>
                <a:spcPts val="0"/>
              </a:spcBef>
              <a:spcAft>
                <a:spcPts val="0"/>
              </a:spcAft>
              <a:defRPr/>
            </a:pPr>
            <a:endParaRPr lang="en-GB" sz="1800" kern="0">
              <a:solidFill>
                <a:srgbClr val="B19B00"/>
              </a:solidFill>
              <a:latin typeface="Arial"/>
              <a:ea typeface="+mn-ea"/>
              <a:cs typeface="+mn-cs"/>
            </a:endParaRPr>
          </a:p>
        </p:txBody>
      </p:sp>
      <p:sp>
        <p:nvSpPr>
          <p:cNvPr id="5" name="Teardrop 4"/>
          <p:cNvSpPr/>
          <p:nvPr userDrawn="1"/>
        </p:nvSpPr>
        <p:spPr>
          <a:xfrm>
            <a:off x="239185" y="6477000"/>
            <a:ext cx="357716" cy="266700"/>
          </a:xfrm>
          <a:prstGeom prst="teardrop">
            <a:avLst/>
          </a:prstGeom>
          <a:solidFill>
            <a:srgbClr val="888684"/>
          </a:solidFill>
          <a:ln w="6350" cap="flat" cmpd="sng" algn="ctr">
            <a:noFill/>
            <a:prstDash val="solid"/>
          </a:ln>
          <a:effectLst/>
        </p:spPr>
        <p:txBody>
          <a:bodyPr anchor="ctr"/>
          <a:lstStyle/>
          <a:p>
            <a:pPr algn="ctr" eaLnBrk="1" fontAlgn="auto" hangingPunct="1">
              <a:spcBef>
                <a:spcPts val="0"/>
              </a:spcBef>
              <a:spcAft>
                <a:spcPts val="0"/>
              </a:spcAft>
              <a:defRPr/>
            </a:pPr>
            <a:endParaRPr lang="en-GB" sz="1800" kern="0">
              <a:solidFill>
                <a:srgbClr val="B19B00"/>
              </a:solidFill>
              <a:latin typeface="Arial"/>
              <a:ea typeface="+mn-ea"/>
              <a:cs typeface="+mn-cs"/>
            </a:endParaRPr>
          </a:p>
        </p:txBody>
      </p:sp>
      <p:sp>
        <p:nvSpPr>
          <p:cNvPr id="6" name="Rectangle 6"/>
          <p:cNvSpPr txBox="1">
            <a:spLocks noChangeArrowheads="1"/>
          </p:cNvSpPr>
          <p:nvPr userDrawn="1"/>
        </p:nvSpPr>
        <p:spPr bwMode="auto">
          <a:xfrm>
            <a:off x="215900" y="6445251"/>
            <a:ext cx="406400" cy="322263"/>
          </a:xfrm>
          <a:prstGeom prst="rect">
            <a:avLst/>
          </a:prstGeom>
          <a:noFill/>
          <a:ln>
            <a:noFill/>
          </a:ln>
        </p:spPr>
        <p:txBody>
          <a:bodyPr lIns="0" tIns="0" rIns="0" bIns="0" anchor="ct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ctr" eaLnBrk="1" hangingPunct="1"/>
            <a:fld id="{55590A9C-72C2-C743-9E99-7202529D8A7A}" type="slidenum">
              <a:rPr lang="en-GB" sz="800" b="1">
                <a:solidFill>
                  <a:srgbClr val="FFFFFF"/>
                </a:solidFill>
              </a:rPr>
              <a:pPr algn="ctr" eaLnBrk="1" hangingPunct="1"/>
              <a:t>‹#›</a:t>
            </a:fld>
            <a:endParaRPr lang="en-GB" sz="800" b="1">
              <a:solidFill>
                <a:srgbClr val="FFFFFF"/>
              </a:solidFill>
            </a:endParaRPr>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10574867" y="6507163"/>
            <a:ext cx="1382184"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Slide Number Placeholder 4"/>
          <p:cNvSpPr txBox="1">
            <a:spLocks/>
          </p:cNvSpPr>
          <p:nvPr userDrawn="1"/>
        </p:nvSpPr>
        <p:spPr>
          <a:xfrm>
            <a:off x="499533" y="6442075"/>
            <a:ext cx="3361267" cy="387350"/>
          </a:xfrm>
          <a:prstGeom prst="rect">
            <a:avLst/>
          </a:prstGeom>
          <a:ln/>
        </p:spPr>
        <p:txBody>
          <a:bodyPr anchor="ctr"/>
          <a:lstStyle>
            <a:lvl1pPr defTabSz="457200">
              <a:defRPr sz="1400">
                <a:solidFill>
                  <a:schemeClr val="tx1"/>
                </a:solidFill>
                <a:latin typeface="Arial" charset="0"/>
                <a:ea typeface="ＭＳ Ｐゴシック" charset="0"/>
                <a:cs typeface="ＭＳ Ｐゴシック" charset="0"/>
              </a:defRPr>
            </a:lvl1pPr>
            <a:lvl2pPr marL="742950" indent="-285750" defTabSz="457200">
              <a:defRPr sz="1400">
                <a:solidFill>
                  <a:schemeClr val="tx1"/>
                </a:solidFill>
                <a:latin typeface="Arial" charset="0"/>
                <a:ea typeface="ＭＳ Ｐゴシック" charset="0"/>
              </a:defRPr>
            </a:lvl2pPr>
            <a:lvl3pPr marL="1143000" indent="-228600" defTabSz="457200">
              <a:defRPr sz="1400">
                <a:solidFill>
                  <a:schemeClr val="tx1"/>
                </a:solidFill>
                <a:latin typeface="Arial" charset="0"/>
                <a:ea typeface="ＭＳ Ｐゴシック" charset="0"/>
              </a:defRPr>
            </a:lvl3pPr>
            <a:lvl4pPr marL="1600200" indent="-228600" defTabSz="457200">
              <a:defRPr sz="1400">
                <a:solidFill>
                  <a:schemeClr val="tx1"/>
                </a:solidFill>
                <a:latin typeface="Arial" charset="0"/>
                <a:ea typeface="ＭＳ Ｐゴシック" charset="0"/>
              </a:defRPr>
            </a:lvl4pPr>
            <a:lvl5pPr marL="2057400" indent="-228600" defTabSz="4572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algn="l" eaLnBrk="1" hangingPunct="1"/>
            <a:r>
              <a:rPr lang="en-US" sz="800" dirty="0">
                <a:solidFill>
                  <a:srgbClr val="908F8F"/>
                </a:solidFill>
              </a:rPr>
              <a:t>     © </a:t>
            </a:r>
            <a:r>
              <a:rPr lang="en-US" sz="800">
                <a:solidFill>
                  <a:srgbClr val="908F8F"/>
                </a:solidFill>
              </a:rPr>
              <a:t>dunnhumby 2017</a:t>
            </a:r>
            <a:endParaRPr lang="en-US" sz="800" dirty="0">
              <a:solidFill>
                <a:srgbClr val="908F8F"/>
              </a:solidFill>
            </a:endParaRPr>
          </a:p>
        </p:txBody>
      </p:sp>
      <p:sp>
        <p:nvSpPr>
          <p:cNvPr id="14" name="Title 1"/>
          <p:cNvSpPr>
            <a:spLocks noGrp="1"/>
          </p:cNvSpPr>
          <p:nvPr>
            <p:ph type="title"/>
          </p:nvPr>
        </p:nvSpPr>
        <p:spPr>
          <a:xfrm>
            <a:off x="810685" y="457200"/>
            <a:ext cx="10570633" cy="457200"/>
          </a:xfrm>
        </p:spPr>
        <p:txBody>
          <a:bodyPr/>
          <a:lstStyle/>
          <a:p>
            <a:r>
              <a:rPr lang="en-US"/>
              <a:t>Click to edit Master title style</a:t>
            </a:r>
            <a:endParaRPr lang="en-US" dirty="0"/>
          </a:p>
        </p:txBody>
      </p:sp>
      <p:sp>
        <p:nvSpPr>
          <p:cNvPr id="10" name="Rectangle 3"/>
          <p:cNvSpPr>
            <a:spLocks noGrp="1" noChangeArrowheads="1"/>
          </p:cNvSpPr>
          <p:nvPr>
            <p:ph idx="1"/>
          </p:nvPr>
        </p:nvSpPr>
        <p:spPr bwMode="auto">
          <a:xfrm>
            <a:off x="810685" y="1263150"/>
            <a:ext cx="10570633" cy="495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5750" indent="-285750">
              <a:buFont typeface="Arial" charset="0"/>
              <a:buChar char="•"/>
              <a:defRPr sz="1800"/>
            </a:lvl1pPr>
            <a:lvl2pPr marL="735013" indent="-285750">
              <a:buFont typeface="Arial" charset="0"/>
              <a:buChar char="•"/>
              <a:defRPr sz="1600"/>
            </a:lvl2pPr>
            <a:lvl3pPr marL="1177925" indent="-285750">
              <a:buFont typeface="Arial" charset="0"/>
              <a:buChar char="•"/>
              <a:defRPr/>
            </a:lvl3pPr>
            <a:lvl4pPr marL="1620838" indent="-285750">
              <a:buFont typeface="Arial" charset="0"/>
              <a:buChar char="•"/>
              <a:defRPr sz="1200"/>
            </a:lvl4pPr>
            <a:lvl5pPr marL="2073275" indent="-285750">
              <a:buFont typeface="Arial" charset="0"/>
              <a:buChar char="•"/>
              <a:defRPr sz="1100"/>
            </a:lvl5p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1572031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06769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76" r:id="rId3"/>
    <p:sldLayoutId id="2147483674" r:id="rId4"/>
    <p:sldLayoutId id="2147483677"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emf"/><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microsoft.com/office/2007/relationships/hdphoto" Target="../media/hdphoto4.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5.png"/><Relationship Id="rId5" Type="http://schemas.microsoft.com/office/2007/relationships/hdphoto" Target="../media/hdphoto2.wdp"/><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18.jpeg"/></Relationships>
</file>

<file path=ppt/slides/_rels/slide4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oleObject" Target="../embeddings/oleObject1.bin"/></Relationships>
</file>

<file path=ppt/slides/_rels/slide56.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emf"/><Relationship Id="rId4" Type="http://schemas.openxmlformats.org/officeDocument/2006/relationships/image" Target="../media/image49.emf"/><Relationship Id="rId9" Type="http://schemas.openxmlformats.org/officeDocument/2006/relationships/image" Target="../media/image54.emf"/></Relationships>
</file>

<file path=ppt/slides/_rels/slide5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56.emf"/></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microsoft.com/office/2007/relationships/hdphoto" Target="../media/hdphoto5.wdp"/></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8D97FA4-727C-454F-AB4A-7D86DE298A69}"/>
              </a:ext>
            </a:extLst>
          </p:cNvPr>
          <p:cNvPicPr>
            <a:picLocks noChangeAspect="1"/>
          </p:cNvPicPr>
          <p:nvPr/>
        </p:nvPicPr>
        <p:blipFill>
          <a:blip r:embed="rId3"/>
          <a:stretch>
            <a:fillRect/>
          </a:stretch>
        </p:blipFill>
        <p:spPr>
          <a:xfrm>
            <a:off x="0" y="2601"/>
            <a:ext cx="12170681" cy="6855399"/>
          </a:xfrm>
          <a:prstGeom prst="rect">
            <a:avLst/>
          </a:prstGeom>
        </p:spPr>
      </p:pic>
      <p:sp>
        <p:nvSpPr>
          <p:cNvPr id="14" name="Rectangle 13">
            <a:extLst>
              <a:ext uri="{FF2B5EF4-FFF2-40B4-BE49-F238E27FC236}">
                <a16:creationId xmlns:a16="http://schemas.microsoft.com/office/drawing/2014/main" id="{487F532F-1608-6246-B31B-CA0DFB124B26}"/>
              </a:ext>
            </a:extLst>
          </p:cNvPr>
          <p:cNvSpPr/>
          <p:nvPr/>
        </p:nvSpPr>
        <p:spPr>
          <a:xfrm>
            <a:off x="0" y="0"/>
            <a:ext cx="12192000" cy="6858000"/>
          </a:xfrm>
          <a:prstGeom prst="rect">
            <a:avLst/>
          </a:prstGeom>
          <a:gradFill>
            <a:gsLst>
              <a:gs pos="99000">
                <a:srgbClr val="2A1B6A">
                  <a:alpha val="75000"/>
                </a:srgbClr>
              </a:gs>
              <a:gs pos="0">
                <a:srgbClr val="CF348D">
                  <a:alpha val="75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6EC6DB-8490-5B44-83F8-17978D9266F8}"/>
              </a:ext>
            </a:extLst>
          </p:cNvPr>
          <p:cNvSpPr/>
          <p:nvPr/>
        </p:nvSpPr>
        <p:spPr>
          <a:xfrm>
            <a:off x="0" y="6096000"/>
            <a:ext cx="12192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3E0F3F-C8E1-334A-9320-74A357B69047}"/>
              </a:ext>
            </a:extLst>
          </p:cNvPr>
          <p:cNvSpPr/>
          <p:nvPr/>
        </p:nvSpPr>
        <p:spPr>
          <a:xfrm>
            <a:off x="293375" y="6378900"/>
            <a:ext cx="2497800" cy="215444"/>
          </a:xfrm>
          <a:prstGeom prst="rect">
            <a:avLst/>
          </a:prstGeom>
        </p:spPr>
        <p:txBody>
          <a:bodyPr wrap="none">
            <a:spAutoFit/>
          </a:bodyPr>
          <a:lstStyle/>
          <a:p>
            <a:r>
              <a:rPr lang="en-GB" sz="800" dirty="0">
                <a:effectLst/>
                <a:latin typeface="ArialMT"/>
              </a:rPr>
              <a:t>© 2018 Copyright dunnhumby / All rights reserved </a:t>
            </a:r>
            <a:endParaRPr lang="en-GB" dirty="0">
              <a:effectLst/>
            </a:endParaRPr>
          </a:p>
        </p:txBody>
      </p:sp>
      <p:pic>
        <p:nvPicPr>
          <p:cNvPr id="11" name="Picture 10">
            <a:extLst>
              <a:ext uri="{FF2B5EF4-FFF2-40B4-BE49-F238E27FC236}">
                <a16:creationId xmlns:a16="http://schemas.microsoft.com/office/drawing/2014/main" id="{9515A9E5-0D6E-DC4D-8086-A24A0FF937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612906" y="6329652"/>
            <a:ext cx="1339857" cy="313941"/>
          </a:xfrm>
          <a:prstGeom prst="rect">
            <a:avLst/>
          </a:prstGeom>
        </p:spPr>
      </p:pic>
      <p:pic>
        <p:nvPicPr>
          <p:cNvPr id="7" name="Picture 6">
            <a:extLst>
              <a:ext uri="{FF2B5EF4-FFF2-40B4-BE49-F238E27FC236}">
                <a16:creationId xmlns:a16="http://schemas.microsoft.com/office/drawing/2014/main" id="{50489345-1B83-0745-BF7F-56FE265D808C}"/>
              </a:ext>
            </a:extLst>
          </p:cNvPr>
          <p:cNvPicPr>
            <a:picLocks noChangeAspect="1"/>
          </p:cNvPicPr>
          <p:nvPr/>
        </p:nvPicPr>
        <p:blipFill>
          <a:blip r:embed="rId5"/>
          <a:stretch>
            <a:fillRect/>
          </a:stretch>
        </p:blipFill>
        <p:spPr>
          <a:xfrm>
            <a:off x="293375" y="1546459"/>
            <a:ext cx="979138" cy="979138"/>
          </a:xfrm>
          <a:prstGeom prst="rect">
            <a:avLst/>
          </a:prstGeom>
        </p:spPr>
      </p:pic>
      <p:sp>
        <p:nvSpPr>
          <p:cNvPr id="21" name="TextBox 20">
            <a:extLst>
              <a:ext uri="{FF2B5EF4-FFF2-40B4-BE49-F238E27FC236}">
                <a16:creationId xmlns:a16="http://schemas.microsoft.com/office/drawing/2014/main" id="{EBFC77C6-CA5E-9043-B6DF-B12DC6D3D153}"/>
              </a:ext>
            </a:extLst>
          </p:cNvPr>
          <p:cNvSpPr txBox="1"/>
          <p:nvPr/>
        </p:nvSpPr>
        <p:spPr>
          <a:xfrm>
            <a:off x="304033" y="2961174"/>
            <a:ext cx="9656695" cy="1231106"/>
          </a:xfrm>
          <a:prstGeom prst="rect">
            <a:avLst/>
          </a:prstGeom>
          <a:noFill/>
        </p:spPr>
        <p:txBody>
          <a:bodyPr wrap="square" lIns="0" tIns="0" rIns="0" bIns="0" rtlCol="0" anchor="b">
            <a:spAutoFit/>
          </a:bodyPr>
          <a:lstStyle/>
          <a:p>
            <a:r>
              <a:rPr lang="en-GB" altLang="ko-KR" sz="4000" b="1" dirty="0" err="1">
                <a:solidFill>
                  <a:schemeClr val="bg1"/>
                </a:solidFill>
                <a:latin typeface="Arial" panose="020B0604020202020204" pitchFamily="34" charset="0"/>
                <a:cs typeface="Arial" panose="020B0604020202020204" pitchFamily="34" charset="0"/>
              </a:rPr>
              <a:t>dunnhumby</a:t>
            </a:r>
            <a:r>
              <a:rPr lang="en-GB" altLang="ko-KR" sz="4000" b="1" dirty="0">
                <a:solidFill>
                  <a:schemeClr val="bg1"/>
                </a:solidFill>
                <a:latin typeface="Arial" panose="020B0604020202020204" pitchFamily="34" charset="0"/>
                <a:cs typeface="Arial" panose="020B0604020202020204" pitchFamily="34" charset="0"/>
              </a:rPr>
              <a:t> </a:t>
            </a:r>
            <a:br>
              <a:rPr lang="en-GB" altLang="ko-KR" sz="6000" b="1" dirty="0"/>
            </a:br>
            <a:r>
              <a:rPr lang="en-GB" altLang="ko-KR" sz="4000" b="1" dirty="0">
                <a:solidFill>
                  <a:schemeClr val="bg1"/>
                </a:solidFill>
                <a:latin typeface="Arial" panose="020B0604020202020204" pitchFamily="34" charset="0"/>
                <a:cs typeface="Arial" panose="020B0604020202020204" pitchFamily="34" charset="0"/>
              </a:rPr>
              <a:t>Segmentations Overview</a:t>
            </a:r>
            <a:endParaRPr lang="en-US" sz="4000" b="1" dirty="0">
              <a:solidFill>
                <a:schemeClr val="bg1"/>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E95AB819-3AC2-3E4E-A8AE-E3CA3000A5AA}"/>
              </a:ext>
            </a:extLst>
          </p:cNvPr>
          <p:cNvSpPr txBox="1"/>
          <p:nvPr/>
        </p:nvSpPr>
        <p:spPr>
          <a:xfrm>
            <a:off x="304032" y="4429317"/>
            <a:ext cx="9656695" cy="430887"/>
          </a:xfrm>
          <a:prstGeom prst="rect">
            <a:avLst/>
          </a:prstGeom>
          <a:noFill/>
        </p:spPr>
        <p:txBody>
          <a:bodyPr wrap="square" lIns="0" tIns="0" rIns="0" bIns="0" rtlCol="0" anchor="b">
            <a:spAutoFit/>
          </a:bodyPr>
          <a:lstStyle/>
          <a:p>
            <a:r>
              <a:rPr lang="en-US" sz="2800" dirty="0">
                <a:solidFill>
                  <a:schemeClr val="bg1"/>
                </a:solidFill>
                <a:latin typeface="Arial" panose="020B0604020202020204" pitchFamily="34" charset="0"/>
                <a:cs typeface="Arial" panose="020B0604020202020204" pitchFamily="34" charset="0"/>
              </a:rPr>
              <a:t>By Avneet</a:t>
            </a:r>
          </a:p>
        </p:txBody>
      </p:sp>
      <p:sp>
        <p:nvSpPr>
          <p:cNvPr id="10" name="Rectangle 9">
            <a:extLst>
              <a:ext uri="{FF2B5EF4-FFF2-40B4-BE49-F238E27FC236}">
                <a16:creationId xmlns:a16="http://schemas.microsoft.com/office/drawing/2014/main" id="{AE5110FC-4C36-4530-AF32-1967710AC4D0}"/>
              </a:ext>
            </a:extLst>
          </p:cNvPr>
          <p:cNvSpPr txBox="1">
            <a:spLocks noChangeArrowheads="1"/>
          </p:cNvSpPr>
          <p:nvPr/>
        </p:nvSpPr>
        <p:spPr>
          <a:xfrm>
            <a:off x="2791175" y="6288087"/>
            <a:ext cx="2895600" cy="3778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US" dirty="0"/>
              <a:t>customer fundamentals</a:t>
            </a:r>
          </a:p>
        </p:txBody>
      </p:sp>
    </p:spTree>
    <p:extLst>
      <p:ext uri="{BB962C8B-B14F-4D97-AF65-F5344CB8AC3E}">
        <p14:creationId xmlns:p14="http://schemas.microsoft.com/office/powerpoint/2010/main" val="1062375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E62D9-E579-4309-A93C-E885B5D8FC44}"/>
              </a:ext>
            </a:extLst>
          </p:cNvPr>
          <p:cNvSpPr>
            <a:spLocks noGrp="1"/>
          </p:cNvSpPr>
          <p:nvPr>
            <p:ph type="title"/>
          </p:nvPr>
        </p:nvSpPr>
        <p:spPr/>
        <p:txBody>
          <a:bodyPr>
            <a:normAutofit fontScale="90000"/>
          </a:bodyPr>
          <a:lstStyle/>
          <a:p>
            <a:r>
              <a:rPr lang="en-GB" altLang="en-GB" dirty="0"/>
              <a:t>Visit pattern gives us a better indication of shopping behaviour than number of visits</a:t>
            </a:r>
            <a:br>
              <a:rPr lang="en-GB" altLang="en-GB" dirty="0"/>
            </a:br>
            <a:endParaRPr lang="en-IN" dirty="0"/>
          </a:p>
        </p:txBody>
      </p:sp>
      <p:sp>
        <p:nvSpPr>
          <p:cNvPr id="3" name="Slide Number Placeholder 2">
            <a:extLst>
              <a:ext uri="{FF2B5EF4-FFF2-40B4-BE49-F238E27FC236}">
                <a16:creationId xmlns:a16="http://schemas.microsoft.com/office/drawing/2014/main" id="{8875B524-7634-4CC2-A06E-539A90895A7C}"/>
              </a:ext>
            </a:extLst>
          </p:cNvPr>
          <p:cNvSpPr>
            <a:spLocks noGrp="1"/>
          </p:cNvSpPr>
          <p:nvPr>
            <p:ph type="sldNum" sz="quarter" idx="12"/>
          </p:nvPr>
        </p:nvSpPr>
        <p:spPr/>
        <p:txBody>
          <a:bodyPr/>
          <a:lstStyle/>
          <a:p>
            <a:fld id="{FB8953FF-B90B-DD44-A3A8-547482841CA8}" type="slidenum">
              <a:rPr lang="en-US" smtClean="0"/>
              <a:pPr/>
              <a:t>10</a:t>
            </a:fld>
            <a:endParaRPr lang="en-US" dirty="0"/>
          </a:p>
        </p:txBody>
      </p:sp>
      <p:sp>
        <p:nvSpPr>
          <p:cNvPr id="5" name="Footer Placeholder 3">
            <a:extLst>
              <a:ext uri="{FF2B5EF4-FFF2-40B4-BE49-F238E27FC236}">
                <a16:creationId xmlns:a16="http://schemas.microsoft.com/office/drawing/2014/main" id="{2FA50DEA-EA69-4BC2-919A-B70DA426373A}"/>
              </a:ext>
            </a:extLst>
          </p:cNvPr>
          <p:cNvSpPr txBox="1">
            <a:spLocks/>
          </p:cNvSpPr>
          <p:nvPr/>
        </p:nvSpPr>
        <p:spPr>
          <a:xfrm>
            <a:off x="0" y="0"/>
            <a:ext cx="0" cy="0"/>
          </a:xfrm>
          <a:prstGeom prst="rect">
            <a:avLst/>
          </a:prstGeom>
        </p:spPr>
        <p:txBody>
          <a:bodyPr lIns="0" tIns="0" rIns="0" bIns="0" anchor="ctr"/>
          <a:lstStyle>
            <a:defPPr>
              <a:defRPr lang="en-US"/>
            </a:defPPr>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ltLang="en-US"/>
              <a:t>customer fundamentals</a:t>
            </a:r>
            <a:endParaRPr lang="en-GB" altLang="en-US" dirty="0"/>
          </a:p>
        </p:txBody>
      </p:sp>
      <p:sp>
        <p:nvSpPr>
          <p:cNvPr id="6" name="Text Box 3">
            <a:extLst>
              <a:ext uri="{FF2B5EF4-FFF2-40B4-BE49-F238E27FC236}">
                <a16:creationId xmlns:a16="http://schemas.microsoft.com/office/drawing/2014/main" id="{7CB7DD5F-B095-42DC-91B9-3BA84CB0F572}"/>
              </a:ext>
            </a:extLst>
          </p:cNvPr>
          <p:cNvSpPr txBox="1">
            <a:spLocks noChangeArrowheads="1"/>
          </p:cNvSpPr>
          <p:nvPr/>
        </p:nvSpPr>
        <p:spPr bwMode="auto">
          <a:xfrm>
            <a:off x="4514850" y="1974850"/>
            <a:ext cx="2159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en-GB" altLang="en-US" sz="1400"/>
              <a:t>Not shopped for 8 weeks</a:t>
            </a:r>
          </a:p>
        </p:txBody>
      </p:sp>
      <p:grpSp>
        <p:nvGrpSpPr>
          <p:cNvPr id="7" name="Group 4">
            <a:extLst>
              <a:ext uri="{FF2B5EF4-FFF2-40B4-BE49-F238E27FC236}">
                <a16:creationId xmlns:a16="http://schemas.microsoft.com/office/drawing/2014/main" id="{ABA7D81D-EECD-4129-9A9D-7726D574E3A4}"/>
              </a:ext>
            </a:extLst>
          </p:cNvPr>
          <p:cNvGrpSpPr>
            <a:grpSpLocks/>
          </p:cNvGrpSpPr>
          <p:nvPr/>
        </p:nvGrpSpPr>
        <p:grpSpPr bwMode="auto">
          <a:xfrm>
            <a:off x="4657728" y="1044937"/>
            <a:ext cx="1871663" cy="797833"/>
            <a:chOff x="2197" y="850"/>
            <a:chExt cx="1179" cy="453"/>
          </a:xfrm>
        </p:grpSpPr>
        <p:sp>
          <p:nvSpPr>
            <p:cNvPr id="8" name="AutoShape 5">
              <a:extLst>
                <a:ext uri="{FF2B5EF4-FFF2-40B4-BE49-F238E27FC236}">
                  <a16:creationId xmlns:a16="http://schemas.microsoft.com/office/drawing/2014/main" id="{E62CA940-4505-41FF-904B-7C9486588130}"/>
                </a:ext>
              </a:extLst>
            </p:cNvPr>
            <p:cNvSpPr>
              <a:spLocks noChangeArrowheads="1"/>
            </p:cNvSpPr>
            <p:nvPr/>
          </p:nvSpPr>
          <p:spPr bwMode="auto">
            <a:xfrm>
              <a:off x="2197" y="955"/>
              <a:ext cx="1179" cy="268"/>
            </a:xfrm>
            <a:prstGeom prst="roundRect">
              <a:avLst>
                <a:gd name="adj" fmla="val 16667"/>
              </a:avLst>
            </a:prstGeom>
            <a:solidFill>
              <a:schemeClr val="bg1"/>
            </a:solidFill>
            <a:ln w="19050">
              <a:solidFill>
                <a:schemeClr val="folHlink"/>
              </a:solidFill>
              <a:round/>
              <a:headEnd/>
              <a:tailEnd/>
            </a:ln>
            <a:effectLst>
              <a:outerShdw dist="107763" dir="2700000" algn="ctr" rotWithShape="0">
                <a:schemeClr val="bg2">
                  <a:alpha val="50000"/>
                </a:schemeClr>
              </a:outerShdw>
            </a:effectLst>
          </p:spPr>
          <p:txBody>
            <a:bodyPr anchor="ctr">
              <a:spAutoFit/>
            </a:bodyPr>
            <a:lstStyle/>
            <a:p>
              <a:endParaRPr lang="en-US"/>
            </a:p>
          </p:txBody>
        </p:sp>
        <p:sp>
          <p:nvSpPr>
            <p:cNvPr id="9" name="Text Box 6">
              <a:extLst>
                <a:ext uri="{FF2B5EF4-FFF2-40B4-BE49-F238E27FC236}">
                  <a16:creationId xmlns:a16="http://schemas.microsoft.com/office/drawing/2014/main" id="{5CD098B6-B137-4B65-8FC7-70CE27E657DC}"/>
                </a:ext>
              </a:extLst>
            </p:cNvPr>
            <p:cNvSpPr txBox="1">
              <a:spLocks noChangeArrowheads="1"/>
            </p:cNvSpPr>
            <p:nvPr/>
          </p:nvSpPr>
          <p:spPr bwMode="auto">
            <a:xfrm>
              <a:off x="2287" y="850"/>
              <a:ext cx="1044"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en-GB" altLang="en-US" sz="1600" dirty="0"/>
                <a:t>All customers</a:t>
              </a:r>
            </a:p>
          </p:txBody>
        </p:sp>
        <p:grpSp>
          <p:nvGrpSpPr>
            <p:cNvPr id="10" name="Group 7">
              <a:extLst>
                <a:ext uri="{FF2B5EF4-FFF2-40B4-BE49-F238E27FC236}">
                  <a16:creationId xmlns:a16="http://schemas.microsoft.com/office/drawing/2014/main" id="{A4720249-D086-4995-A160-9070DE5A005E}"/>
                </a:ext>
              </a:extLst>
            </p:cNvPr>
            <p:cNvGrpSpPr>
              <a:grpSpLocks/>
            </p:cNvGrpSpPr>
            <p:nvPr/>
          </p:nvGrpSpPr>
          <p:grpSpPr bwMode="auto">
            <a:xfrm>
              <a:off x="2243" y="1068"/>
              <a:ext cx="1072" cy="235"/>
              <a:chOff x="2243" y="1068"/>
              <a:chExt cx="1072" cy="235"/>
            </a:xfrm>
          </p:grpSpPr>
          <p:grpSp>
            <p:nvGrpSpPr>
              <p:cNvPr id="11" name="Group 8">
                <a:extLst>
                  <a:ext uri="{FF2B5EF4-FFF2-40B4-BE49-F238E27FC236}">
                    <a16:creationId xmlns:a16="http://schemas.microsoft.com/office/drawing/2014/main" id="{5E727F38-741B-44E3-A8AB-24635AFE02FA}"/>
                  </a:ext>
                </a:extLst>
              </p:cNvPr>
              <p:cNvGrpSpPr>
                <a:grpSpLocks/>
              </p:cNvGrpSpPr>
              <p:nvPr/>
            </p:nvGrpSpPr>
            <p:grpSpPr bwMode="auto">
              <a:xfrm>
                <a:off x="2922" y="1068"/>
                <a:ext cx="123" cy="227"/>
                <a:chOff x="3007" y="1509"/>
                <a:chExt cx="1460" cy="2090"/>
              </a:xfrm>
            </p:grpSpPr>
            <p:sp>
              <p:nvSpPr>
                <p:cNvPr id="61" name="Oval 9">
                  <a:extLst>
                    <a:ext uri="{FF2B5EF4-FFF2-40B4-BE49-F238E27FC236}">
                      <a16:creationId xmlns:a16="http://schemas.microsoft.com/office/drawing/2014/main" id="{739D825F-1F43-49FC-8E07-A192BCFA21D4}"/>
                    </a:ext>
                  </a:extLst>
                </p:cNvPr>
                <p:cNvSpPr>
                  <a:spLocks noChangeArrowheads="1"/>
                </p:cNvSpPr>
                <p:nvPr/>
              </p:nvSpPr>
              <p:spPr bwMode="auto">
                <a:xfrm>
                  <a:off x="3350" y="1509"/>
                  <a:ext cx="773" cy="711"/>
                </a:xfrm>
                <a:prstGeom prst="ellipse">
                  <a:avLst/>
                </a:prstGeom>
                <a:solidFill>
                  <a:schemeClr val="accent2"/>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62" name="Freeform 10">
                  <a:extLst>
                    <a:ext uri="{FF2B5EF4-FFF2-40B4-BE49-F238E27FC236}">
                      <a16:creationId xmlns:a16="http://schemas.microsoft.com/office/drawing/2014/main" id="{4AEAF94B-ECFB-40DD-9903-FE30C723BDAA}"/>
                    </a:ext>
                  </a:extLst>
                </p:cNvPr>
                <p:cNvSpPr>
                  <a:spLocks/>
                </p:cNvSpPr>
                <p:nvPr/>
              </p:nvSpPr>
              <p:spPr bwMode="auto">
                <a:xfrm>
                  <a:off x="3046" y="2821"/>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63" name="Freeform 11">
                  <a:extLst>
                    <a:ext uri="{FF2B5EF4-FFF2-40B4-BE49-F238E27FC236}">
                      <a16:creationId xmlns:a16="http://schemas.microsoft.com/office/drawing/2014/main" id="{DEA845C6-5C1B-42D2-B4FB-81D0E71AE3F2}"/>
                    </a:ext>
                  </a:extLst>
                </p:cNvPr>
                <p:cNvSpPr>
                  <a:spLocks/>
                </p:cNvSpPr>
                <p:nvPr/>
              </p:nvSpPr>
              <p:spPr bwMode="auto">
                <a:xfrm>
                  <a:off x="3732" y="2840"/>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64" name="Freeform 12">
                  <a:extLst>
                    <a:ext uri="{FF2B5EF4-FFF2-40B4-BE49-F238E27FC236}">
                      <a16:creationId xmlns:a16="http://schemas.microsoft.com/office/drawing/2014/main" id="{D1B6CC73-981A-49F3-A9B2-56E9B1102294}"/>
                    </a:ext>
                  </a:extLst>
                </p:cNvPr>
                <p:cNvSpPr>
                  <a:spLocks/>
                </p:cNvSpPr>
                <p:nvPr/>
              </p:nvSpPr>
              <p:spPr bwMode="auto">
                <a:xfrm>
                  <a:off x="3675" y="2208"/>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65" name="Freeform 13">
                  <a:extLst>
                    <a:ext uri="{FF2B5EF4-FFF2-40B4-BE49-F238E27FC236}">
                      <a16:creationId xmlns:a16="http://schemas.microsoft.com/office/drawing/2014/main" id="{0741136B-78EC-4C24-982D-2A79EE686257}"/>
                    </a:ext>
                  </a:extLst>
                </p:cNvPr>
                <p:cNvSpPr>
                  <a:spLocks/>
                </p:cNvSpPr>
                <p:nvPr/>
              </p:nvSpPr>
              <p:spPr bwMode="auto">
                <a:xfrm>
                  <a:off x="3007" y="2208"/>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66" name="AutoShape 14">
                  <a:extLst>
                    <a:ext uri="{FF2B5EF4-FFF2-40B4-BE49-F238E27FC236}">
                      <a16:creationId xmlns:a16="http://schemas.microsoft.com/office/drawing/2014/main" id="{16AA5C60-54DC-424F-9241-90F39771540D}"/>
                    </a:ext>
                  </a:extLst>
                </p:cNvPr>
                <p:cNvSpPr>
                  <a:spLocks noChangeArrowheads="1"/>
                </p:cNvSpPr>
                <p:nvPr/>
              </p:nvSpPr>
              <p:spPr bwMode="auto">
                <a:xfrm flipV="1">
                  <a:off x="3221" y="2208"/>
                  <a:ext cx="998"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accent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 name="Group 15">
                <a:extLst>
                  <a:ext uri="{FF2B5EF4-FFF2-40B4-BE49-F238E27FC236}">
                    <a16:creationId xmlns:a16="http://schemas.microsoft.com/office/drawing/2014/main" id="{28F047EF-CF54-495F-B1E5-E4095549C101}"/>
                  </a:ext>
                </a:extLst>
              </p:cNvPr>
              <p:cNvGrpSpPr>
                <a:grpSpLocks/>
              </p:cNvGrpSpPr>
              <p:nvPr/>
            </p:nvGrpSpPr>
            <p:grpSpPr bwMode="auto">
              <a:xfrm>
                <a:off x="2786" y="1073"/>
                <a:ext cx="123" cy="226"/>
                <a:chOff x="1562" y="1513"/>
                <a:chExt cx="1460" cy="2090"/>
              </a:xfrm>
            </p:grpSpPr>
            <p:sp>
              <p:nvSpPr>
                <p:cNvPr id="55" name="Freeform 16">
                  <a:extLst>
                    <a:ext uri="{FF2B5EF4-FFF2-40B4-BE49-F238E27FC236}">
                      <a16:creationId xmlns:a16="http://schemas.microsoft.com/office/drawing/2014/main" id="{3170F3B3-628C-4357-A274-DB0DF9C5AF05}"/>
                    </a:ext>
                  </a:extLst>
                </p:cNvPr>
                <p:cNvSpPr>
                  <a:spLocks/>
                </p:cNvSpPr>
                <p:nvPr/>
              </p:nvSpPr>
              <p:spPr bwMode="auto">
                <a:xfrm>
                  <a:off x="1601" y="2825"/>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56" name="Freeform 17">
                  <a:extLst>
                    <a:ext uri="{FF2B5EF4-FFF2-40B4-BE49-F238E27FC236}">
                      <a16:creationId xmlns:a16="http://schemas.microsoft.com/office/drawing/2014/main" id="{EE28F335-3EBB-46DA-B95E-79708220D09A}"/>
                    </a:ext>
                  </a:extLst>
                </p:cNvPr>
                <p:cNvSpPr>
                  <a:spLocks/>
                </p:cNvSpPr>
                <p:nvPr/>
              </p:nvSpPr>
              <p:spPr bwMode="auto">
                <a:xfrm>
                  <a:off x="2287" y="2844"/>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57" name="AutoShape 18">
                  <a:extLst>
                    <a:ext uri="{FF2B5EF4-FFF2-40B4-BE49-F238E27FC236}">
                      <a16:creationId xmlns:a16="http://schemas.microsoft.com/office/drawing/2014/main" id="{AA97BA4E-CBA7-416C-A02C-4866438BE6A3}"/>
                    </a:ext>
                  </a:extLst>
                </p:cNvPr>
                <p:cNvSpPr>
                  <a:spLocks noChangeArrowheads="1"/>
                </p:cNvSpPr>
                <p:nvPr/>
              </p:nvSpPr>
              <p:spPr bwMode="auto">
                <a:xfrm flipV="1">
                  <a:off x="1918" y="2099"/>
                  <a:ext cx="726"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Oval 19">
                  <a:extLst>
                    <a:ext uri="{FF2B5EF4-FFF2-40B4-BE49-F238E27FC236}">
                      <a16:creationId xmlns:a16="http://schemas.microsoft.com/office/drawing/2014/main" id="{1767428B-98BE-4A21-A4E0-F3AF36C295BC}"/>
                    </a:ext>
                  </a:extLst>
                </p:cNvPr>
                <p:cNvSpPr>
                  <a:spLocks noChangeArrowheads="1"/>
                </p:cNvSpPr>
                <p:nvPr/>
              </p:nvSpPr>
              <p:spPr bwMode="auto">
                <a:xfrm>
                  <a:off x="1905" y="1513"/>
                  <a:ext cx="773" cy="711"/>
                </a:xfrm>
                <a:prstGeom prst="ellipse">
                  <a:avLst/>
                </a:prstGeom>
                <a:solidFill>
                  <a:schemeClr val="accent1"/>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59" name="Freeform 20">
                  <a:extLst>
                    <a:ext uri="{FF2B5EF4-FFF2-40B4-BE49-F238E27FC236}">
                      <a16:creationId xmlns:a16="http://schemas.microsoft.com/office/drawing/2014/main" id="{033B2DB6-320F-46C9-A422-E35B4D5C68E2}"/>
                    </a:ext>
                  </a:extLst>
                </p:cNvPr>
                <p:cNvSpPr>
                  <a:spLocks/>
                </p:cNvSpPr>
                <p:nvPr/>
              </p:nvSpPr>
              <p:spPr bwMode="auto">
                <a:xfrm>
                  <a:off x="2230" y="2212"/>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60" name="Freeform 21">
                  <a:extLst>
                    <a:ext uri="{FF2B5EF4-FFF2-40B4-BE49-F238E27FC236}">
                      <a16:creationId xmlns:a16="http://schemas.microsoft.com/office/drawing/2014/main" id="{19DCD827-99E0-492B-B318-D1C7E7F97C22}"/>
                    </a:ext>
                  </a:extLst>
                </p:cNvPr>
                <p:cNvSpPr>
                  <a:spLocks/>
                </p:cNvSpPr>
                <p:nvPr/>
              </p:nvSpPr>
              <p:spPr bwMode="auto">
                <a:xfrm>
                  <a:off x="1562" y="2212"/>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grpSp>
          <p:grpSp>
            <p:nvGrpSpPr>
              <p:cNvPr id="13" name="Group 22">
                <a:extLst>
                  <a:ext uri="{FF2B5EF4-FFF2-40B4-BE49-F238E27FC236}">
                    <a16:creationId xmlns:a16="http://schemas.microsoft.com/office/drawing/2014/main" id="{C386EBAA-F154-4D31-B18D-A87AA4F60BBA}"/>
                  </a:ext>
                </a:extLst>
              </p:cNvPr>
              <p:cNvGrpSpPr>
                <a:grpSpLocks/>
              </p:cNvGrpSpPr>
              <p:nvPr/>
            </p:nvGrpSpPr>
            <p:grpSpPr bwMode="auto">
              <a:xfrm>
                <a:off x="3192" y="1068"/>
                <a:ext cx="123" cy="227"/>
                <a:chOff x="3007" y="1509"/>
                <a:chExt cx="1460" cy="2090"/>
              </a:xfrm>
            </p:grpSpPr>
            <p:sp>
              <p:nvSpPr>
                <p:cNvPr id="49" name="Oval 23">
                  <a:extLst>
                    <a:ext uri="{FF2B5EF4-FFF2-40B4-BE49-F238E27FC236}">
                      <a16:creationId xmlns:a16="http://schemas.microsoft.com/office/drawing/2014/main" id="{B34C41B3-6EE0-4CA9-A6CF-0D8892AFFD99}"/>
                    </a:ext>
                  </a:extLst>
                </p:cNvPr>
                <p:cNvSpPr>
                  <a:spLocks noChangeArrowheads="1"/>
                </p:cNvSpPr>
                <p:nvPr/>
              </p:nvSpPr>
              <p:spPr bwMode="auto">
                <a:xfrm>
                  <a:off x="3350" y="1509"/>
                  <a:ext cx="773" cy="711"/>
                </a:xfrm>
                <a:prstGeom prst="ellipse">
                  <a:avLst/>
                </a:prstGeom>
                <a:solidFill>
                  <a:schemeClr val="folHlink"/>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50" name="Freeform 24">
                  <a:extLst>
                    <a:ext uri="{FF2B5EF4-FFF2-40B4-BE49-F238E27FC236}">
                      <a16:creationId xmlns:a16="http://schemas.microsoft.com/office/drawing/2014/main" id="{FC720B61-119E-4A55-A05D-50C8F15D911C}"/>
                    </a:ext>
                  </a:extLst>
                </p:cNvPr>
                <p:cNvSpPr>
                  <a:spLocks/>
                </p:cNvSpPr>
                <p:nvPr/>
              </p:nvSpPr>
              <p:spPr bwMode="auto">
                <a:xfrm>
                  <a:off x="3046" y="2821"/>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51" name="Freeform 25">
                  <a:extLst>
                    <a:ext uri="{FF2B5EF4-FFF2-40B4-BE49-F238E27FC236}">
                      <a16:creationId xmlns:a16="http://schemas.microsoft.com/office/drawing/2014/main" id="{24B405BC-ADA5-4EA4-8727-45EEF7FDAF06}"/>
                    </a:ext>
                  </a:extLst>
                </p:cNvPr>
                <p:cNvSpPr>
                  <a:spLocks/>
                </p:cNvSpPr>
                <p:nvPr/>
              </p:nvSpPr>
              <p:spPr bwMode="auto">
                <a:xfrm>
                  <a:off x="3732" y="2840"/>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52" name="Freeform 26">
                  <a:extLst>
                    <a:ext uri="{FF2B5EF4-FFF2-40B4-BE49-F238E27FC236}">
                      <a16:creationId xmlns:a16="http://schemas.microsoft.com/office/drawing/2014/main" id="{50D25118-341A-422B-B408-C7B0DD6BA5A0}"/>
                    </a:ext>
                  </a:extLst>
                </p:cNvPr>
                <p:cNvSpPr>
                  <a:spLocks/>
                </p:cNvSpPr>
                <p:nvPr/>
              </p:nvSpPr>
              <p:spPr bwMode="auto">
                <a:xfrm>
                  <a:off x="3675" y="2208"/>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53" name="Freeform 27">
                  <a:extLst>
                    <a:ext uri="{FF2B5EF4-FFF2-40B4-BE49-F238E27FC236}">
                      <a16:creationId xmlns:a16="http://schemas.microsoft.com/office/drawing/2014/main" id="{67F048CC-45A8-4697-9981-343BBA739107}"/>
                    </a:ext>
                  </a:extLst>
                </p:cNvPr>
                <p:cNvSpPr>
                  <a:spLocks/>
                </p:cNvSpPr>
                <p:nvPr/>
              </p:nvSpPr>
              <p:spPr bwMode="auto">
                <a:xfrm>
                  <a:off x="3007" y="2208"/>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54" name="AutoShape 28">
                  <a:extLst>
                    <a:ext uri="{FF2B5EF4-FFF2-40B4-BE49-F238E27FC236}">
                      <a16:creationId xmlns:a16="http://schemas.microsoft.com/office/drawing/2014/main" id="{FAC9E408-A47E-4882-A478-12B35498B9B1}"/>
                    </a:ext>
                  </a:extLst>
                </p:cNvPr>
                <p:cNvSpPr>
                  <a:spLocks noChangeArrowheads="1"/>
                </p:cNvSpPr>
                <p:nvPr/>
              </p:nvSpPr>
              <p:spPr bwMode="auto">
                <a:xfrm flipV="1">
                  <a:off x="3221" y="2208"/>
                  <a:ext cx="998"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 name="Group 29">
                <a:extLst>
                  <a:ext uri="{FF2B5EF4-FFF2-40B4-BE49-F238E27FC236}">
                    <a16:creationId xmlns:a16="http://schemas.microsoft.com/office/drawing/2014/main" id="{DBC6974F-CAE1-4D2F-B630-A38254457C57}"/>
                  </a:ext>
                </a:extLst>
              </p:cNvPr>
              <p:cNvGrpSpPr>
                <a:grpSpLocks/>
              </p:cNvGrpSpPr>
              <p:nvPr/>
            </p:nvGrpSpPr>
            <p:grpSpPr bwMode="auto">
              <a:xfrm>
                <a:off x="3057" y="1068"/>
                <a:ext cx="123" cy="227"/>
                <a:chOff x="1562" y="1513"/>
                <a:chExt cx="1460" cy="2090"/>
              </a:xfrm>
            </p:grpSpPr>
            <p:sp>
              <p:nvSpPr>
                <p:cNvPr id="43" name="Freeform 30">
                  <a:extLst>
                    <a:ext uri="{FF2B5EF4-FFF2-40B4-BE49-F238E27FC236}">
                      <a16:creationId xmlns:a16="http://schemas.microsoft.com/office/drawing/2014/main" id="{A2C0044B-E724-45FC-9828-F26832AA781B}"/>
                    </a:ext>
                  </a:extLst>
                </p:cNvPr>
                <p:cNvSpPr>
                  <a:spLocks/>
                </p:cNvSpPr>
                <p:nvPr/>
              </p:nvSpPr>
              <p:spPr bwMode="auto">
                <a:xfrm>
                  <a:off x="1601" y="2825"/>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44" name="Freeform 31">
                  <a:extLst>
                    <a:ext uri="{FF2B5EF4-FFF2-40B4-BE49-F238E27FC236}">
                      <a16:creationId xmlns:a16="http://schemas.microsoft.com/office/drawing/2014/main" id="{10DC6DF8-33BD-4236-93E7-C4C8DC28B2D1}"/>
                    </a:ext>
                  </a:extLst>
                </p:cNvPr>
                <p:cNvSpPr>
                  <a:spLocks/>
                </p:cNvSpPr>
                <p:nvPr/>
              </p:nvSpPr>
              <p:spPr bwMode="auto">
                <a:xfrm>
                  <a:off x="2287" y="2844"/>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45" name="AutoShape 32">
                  <a:extLst>
                    <a:ext uri="{FF2B5EF4-FFF2-40B4-BE49-F238E27FC236}">
                      <a16:creationId xmlns:a16="http://schemas.microsoft.com/office/drawing/2014/main" id="{AD8E0D2B-6C12-4943-A41E-93D4DD332AE4}"/>
                    </a:ext>
                  </a:extLst>
                </p:cNvPr>
                <p:cNvSpPr>
                  <a:spLocks noChangeArrowheads="1"/>
                </p:cNvSpPr>
                <p:nvPr/>
              </p:nvSpPr>
              <p:spPr bwMode="auto">
                <a:xfrm flipV="1">
                  <a:off x="1918" y="2099"/>
                  <a:ext cx="726"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33">
                  <a:extLst>
                    <a:ext uri="{FF2B5EF4-FFF2-40B4-BE49-F238E27FC236}">
                      <a16:creationId xmlns:a16="http://schemas.microsoft.com/office/drawing/2014/main" id="{B3601D74-9E9F-4F35-BC98-19363DE31BD9}"/>
                    </a:ext>
                  </a:extLst>
                </p:cNvPr>
                <p:cNvSpPr>
                  <a:spLocks noChangeArrowheads="1"/>
                </p:cNvSpPr>
                <p:nvPr/>
              </p:nvSpPr>
              <p:spPr bwMode="auto">
                <a:xfrm>
                  <a:off x="1905" y="1513"/>
                  <a:ext cx="773" cy="711"/>
                </a:xfrm>
                <a:prstGeom prst="ellipse">
                  <a:avLst/>
                </a:prstGeom>
                <a:solidFill>
                  <a:schemeClr val="hlink"/>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47" name="Freeform 34">
                  <a:extLst>
                    <a:ext uri="{FF2B5EF4-FFF2-40B4-BE49-F238E27FC236}">
                      <a16:creationId xmlns:a16="http://schemas.microsoft.com/office/drawing/2014/main" id="{366063FA-B48D-452B-B012-77455797495A}"/>
                    </a:ext>
                  </a:extLst>
                </p:cNvPr>
                <p:cNvSpPr>
                  <a:spLocks/>
                </p:cNvSpPr>
                <p:nvPr/>
              </p:nvSpPr>
              <p:spPr bwMode="auto">
                <a:xfrm>
                  <a:off x="2230" y="2212"/>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48" name="Freeform 35">
                  <a:extLst>
                    <a:ext uri="{FF2B5EF4-FFF2-40B4-BE49-F238E27FC236}">
                      <a16:creationId xmlns:a16="http://schemas.microsoft.com/office/drawing/2014/main" id="{89CF5EC3-9BEA-49C0-AF87-B06C59DDE4BA}"/>
                    </a:ext>
                  </a:extLst>
                </p:cNvPr>
                <p:cNvSpPr>
                  <a:spLocks/>
                </p:cNvSpPr>
                <p:nvPr/>
              </p:nvSpPr>
              <p:spPr bwMode="auto">
                <a:xfrm>
                  <a:off x="1562" y="2212"/>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grpSp>
          <p:grpSp>
            <p:nvGrpSpPr>
              <p:cNvPr id="15" name="Group 36">
                <a:extLst>
                  <a:ext uri="{FF2B5EF4-FFF2-40B4-BE49-F238E27FC236}">
                    <a16:creationId xmlns:a16="http://schemas.microsoft.com/office/drawing/2014/main" id="{6D846CC0-6350-45FD-838D-5C3D8B7DB9BE}"/>
                  </a:ext>
                </a:extLst>
              </p:cNvPr>
              <p:cNvGrpSpPr>
                <a:grpSpLocks/>
              </p:cNvGrpSpPr>
              <p:nvPr/>
            </p:nvGrpSpPr>
            <p:grpSpPr bwMode="auto">
              <a:xfrm>
                <a:off x="2379" y="1072"/>
                <a:ext cx="123" cy="227"/>
                <a:chOff x="3007" y="1509"/>
                <a:chExt cx="1460" cy="2090"/>
              </a:xfrm>
            </p:grpSpPr>
            <p:sp>
              <p:nvSpPr>
                <p:cNvPr id="37" name="Oval 37">
                  <a:extLst>
                    <a:ext uri="{FF2B5EF4-FFF2-40B4-BE49-F238E27FC236}">
                      <a16:creationId xmlns:a16="http://schemas.microsoft.com/office/drawing/2014/main" id="{7A73952B-8867-4546-916E-7AA55DA61D4A}"/>
                    </a:ext>
                  </a:extLst>
                </p:cNvPr>
                <p:cNvSpPr>
                  <a:spLocks noChangeArrowheads="1"/>
                </p:cNvSpPr>
                <p:nvPr/>
              </p:nvSpPr>
              <p:spPr bwMode="auto">
                <a:xfrm>
                  <a:off x="3350" y="1509"/>
                  <a:ext cx="773" cy="711"/>
                </a:xfrm>
                <a:prstGeom prst="ellipse">
                  <a:avLst/>
                </a:prstGeom>
                <a:solidFill>
                  <a:schemeClr val="accent2"/>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38" name="Freeform 38">
                  <a:extLst>
                    <a:ext uri="{FF2B5EF4-FFF2-40B4-BE49-F238E27FC236}">
                      <a16:creationId xmlns:a16="http://schemas.microsoft.com/office/drawing/2014/main" id="{172AA309-0181-457A-98DC-A306C4594F6E}"/>
                    </a:ext>
                  </a:extLst>
                </p:cNvPr>
                <p:cNvSpPr>
                  <a:spLocks/>
                </p:cNvSpPr>
                <p:nvPr/>
              </p:nvSpPr>
              <p:spPr bwMode="auto">
                <a:xfrm>
                  <a:off x="3046" y="2821"/>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39" name="Freeform 39">
                  <a:extLst>
                    <a:ext uri="{FF2B5EF4-FFF2-40B4-BE49-F238E27FC236}">
                      <a16:creationId xmlns:a16="http://schemas.microsoft.com/office/drawing/2014/main" id="{1FCEA3CF-3E22-475E-B455-9F5C97A4D4C1}"/>
                    </a:ext>
                  </a:extLst>
                </p:cNvPr>
                <p:cNvSpPr>
                  <a:spLocks/>
                </p:cNvSpPr>
                <p:nvPr/>
              </p:nvSpPr>
              <p:spPr bwMode="auto">
                <a:xfrm>
                  <a:off x="3732" y="2840"/>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40" name="Freeform 40">
                  <a:extLst>
                    <a:ext uri="{FF2B5EF4-FFF2-40B4-BE49-F238E27FC236}">
                      <a16:creationId xmlns:a16="http://schemas.microsoft.com/office/drawing/2014/main" id="{9A10395F-B545-4B68-880E-F29AB8312E12}"/>
                    </a:ext>
                  </a:extLst>
                </p:cNvPr>
                <p:cNvSpPr>
                  <a:spLocks/>
                </p:cNvSpPr>
                <p:nvPr/>
              </p:nvSpPr>
              <p:spPr bwMode="auto">
                <a:xfrm>
                  <a:off x="3675" y="2208"/>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41" name="Freeform 41">
                  <a:extLst>
                    <a:ext uri="{FF2B5EF4-FFF2-40B4-BE49-F238E27FC236}">
                      <a16:creationId xmlns:a16="http://schemas.microsoft.com/office/drawing/2014/main" id="{0D63EB1F-3925-486B-BB33-947519D86A97}"/>
                    </a:ext>
                  </a:extLst>
                </p:cNvPr>
                <p:cNvSpPr>
                  <a:spLocks/>
                </p:cNvSpPr>
                <p:nvPr/>
              </p:nvSpPr>
              <p:spPr bwMode="auto">
                <a:xfrm>
                  <a:off x="3007" y="2208"/>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42" name="AutoShape 42">
                  <a:extLst>
                    <a:ext uri="{FF2B5EF4-FFF2-40B4-BE49-F238E27FC236}">
                      <a16:creationId xmlns:a16="http://schemas.microsoft.com/office/drawing/2014/main" id="{DE2EB1F8-0845-4022-953F-C7FE99BADF54}"/>
                    </a:ext>
                  </a:extLst>
                </p:cNvPr>
                <p:cNvSpPr>
                  <a:spLocks noChangeArrowheads="1"/>
                </p:cNvSpPr>
                <p:nvPr/>
              </p:nvSpPr>
              <p:spPr bwMode="auto">
                <a:xfrm flipV="1">
                  <a:off x="3221" y="2208"/>
                  <a:ext cx="998"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accent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 name="Group 43">
                <a:extLst>
                  <a:ext uri="{FF2B5EF4-FFF2-40B4-BE49-F238E27FC236}">
                    <a16:creationId xmlns:a16="http://schemas.microsoft.com/office/drawing/2014/main" id="{B1613316-C33F-4F49-80DE-D5B4D7320ADA}"/>
                  </a:ext>
                </a:extLst>
              </p:cNvPr>
              <p:cNvGrpSpPr>
                <a:grpSpLocks/>
              </p:cNvGrpSpPr>
              <p:nvPr/>
            </p:nvGrpSpPr>
            <p:grpSpPr bwMode="auto">
              <a:xfrm>
                <a:off x="2243" y="1077"/>
                <a:ext cx="123" cy="226"/>
                <a:chOff x="1562" y="1513"/>
                <a:chExt cx="1460" cy="2090"/>
              </a:xfrm>
            </p:grpSpPr>
            <p:sp>
              <p:nvSpPr>
                <p:cNvPr id="31" name="Freeform 44">
                  <a:extLst>
                    <a:ext uri="{FF2B5EF4-FFF2-40B4-BE49-F238E27FC236}">
                      <a16:creationId xmlns:a16="http://schemas.microsoft.com/office/drawing/2014/main" id="{DD3E224C-9C9D-495C-9819-5530E4E17F97}"/>
                    </a:ext>
                  </a:extLst>
                </p:cNvPr>
                <p:cNvSpPr>
                  <a:spLocks/>
                </p:cNvSpPr>
                <p:nvPr/>
              </p:nvSpPr>
              <p:spPr bwMode="auto">
                <a:xfrm>
                  <a:off x="1601" y="2825"/>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32" name="Freeform 45">
                  <a:extLst>
                    <a:ext uri="{FF2B5EF4-FFF2-40B4-BE49-F238E27FC236}">
                      <a16:creationId xmlns:a16="http://schemas.microsoft.com/office/drawing/2014/main" id="{2A8EF739-9A84-48EF-B0F7-F4750E3B1D6F}"/>
                    </a:ext>
                  </a:extLst>
                </p:cNvPr>
                <p:cNvSpPr>
                  <a:spLocks/>
                </p:cNvSpPr>
                <p:nvPr/>
              </p:nvSpPr>
              <p:spPr bwMode="auto">
                <a:xfrm>
                  <a:off x="2287" y="2844"/>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33" name="AutoShape 46">
                  <a:extLst>
                    <a:ext uri="{FF2B5EF4-FFF2-40B4-BE49-F238E27FC236}">
                      <a16:creationId xmlns:a16="http://schemas.microsoft.com/office/drawing/2014/main" id="{18D978A1-7956-468D-96D7-6B449ACACA4E}"/>
                    </a:ext>
                  </a:extLst>
                </p:cNvPr>
                <p:cNvSpPr>
                  <a:spLocks noChangeArrowheads="1"/>
                </p:cNvSpPr>
                <p:nvPr/>
              </p:nvSpPr>
              <p:spPr bwMode="auto">
                <a:xfrm flipV="1">
                  <a:off x="1918" y="2099"/>
                  <a:ext cx="726"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47">
                  <a:extLst>
                    <a:ext uri="{FF2B5EF4-FFF2-40B4-BE49-F238E27FC236}">
                      <a16:creationId xmlns:a16="http://schemas.microsoft.com/office/drawing/2014/main" id="{67970C50-C25F-4F4E-9C7E-0B70B009B4C7}"/>
                    </a:ext>
                  </a:extLst>
                </p:cNvPr>
                <p:cNvSpPr>
                  <a:spLocks noChangeArrowheads="1"/>
                </p:cNvSpPr>
                <p:nvPr/>
              </p:nvSpPr>
              <p:spPr bwMode="auto">
                <a:xfrm>
                  <a:off x="1905" y="1513"/>
                  <a:ext cx="773" cy="711"/>
                </a:xfrm>
                <a:prstGeom prst="ellipse">
                  <a:avLst/>
                </a:prstGeom>
                <a:solidFill>
                  <a:schemeClr val="accent1"/>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35" name="Freeform 48">
                  <a:extLst>
                    <a:ext uri="{FF2B5EF4-FFF2-40B4-BE49-F238E27FC236}">
                      <a16:creationId xmlns:a16="http://schemas.microsoft.com/office/drawing/2014/main" id="{638D7408-C9D7-4FA1-AAC8-8BD8554AB813}"/>
                    </a:ext>
                  </a:extLst>
                </p:cNvPr>
                <p:cNvSpPr>
                  <a:spLocks/>
                </p:cNvSpPr>
                <p:nvPr/>
              </p:nvSpPr>
              <p:spPr bwMode="auto">
                <a:xfrm>
                  <a:off x="2230" y="2212"/>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36" name="Freeform 49">
                  <a:extLst>
                    <a:ext uri="{FF2B5EF4-FFF2-40B4-BE49-F238E27FC236}">
                      <a16:creationId xmlns:a16="http://schemas.microsoft.com/office/drawing/2014/main" id="{1908C48B-5DE7-4234-8CA5-CBB717B91C94}"/>
                    </a:ext>
                  </a:extLst>
                </p:cNvPr>
                <p:cNvSpPr>
                  <a:spLocks/>
                </p:cNvSpPr>
                <p:nvPr/>
              </p:nvSpPr>
              <p:spPr bwMode="auto">
                <a:xfrm>
                  <a:off x="1562" y="2212"/>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grpSp>
          <p:grpSp>
            <p:nvGrpSpPr>
              <p:cNvPr id="17" name="Group 50">
                <a:extLst>
                  <a:ext uri="{FF2B5EF4-FFF2-40B4-BE49-F238E27FC236}">
                    <a16:creationId xmlns:a16="http://schemas.microsoft.com/office/drawing/2014/main" id="{2E68FDF8-761E-4549-B42F-476C7C6C087A}"/>
                  </a:ext>
                </a:extLst>
              </p:cNvPr>
              <p:cNvGrpSpPr>
                <a:grpSpLocks/>
              </p:cNvGrpSpPr>
              <p:nvPr/>
            </p:nvGrpSpPr>
            <p:grpSpPr bwMode="auto">
              <a:xfrm>
                <a:off x="2649" y="1072"/>
                <a:ext cx="123" cy="227"/>
                <a:chOff x="3007" y="1509"/>
                <a:chExt cx="1460" cy="2090"/>
              </a:xfrm>
            </p:grpSpPr>
            <p:sp>
              <p:nvSpPr>
                <p:cNvPr id="25" name="Oval 51">
                  <a:extLst>
                    <a:ext uri="{FF2B5EF4-FFF2-40B4-BE49-F238E27FC236}">
                      <a16:creationId xmlns:a16="http://schemas.microsoft.com/office/drawing/2014/main" id="{DD3B1D8C-8EA3-4D82-B70B-EB200FEFE175}"/>
                    </a:ext>
                  </a:extLst>
                </p:cNvPr>
                <p:cNvSpPr>
                  <a:spLocks noChangeArrowheads="1"/>
                </p:cNvSpPr>
                <p:nvPr/>
              </p:nvSpPr>
              <p:spPr bwMode="auto">
                <a:xfrm>
                  <a:off x="3350" y="1509"/>
                  <a:ext cx="773" cy="711"/>
                </a:xfrm>
                <a:prstGeom prst="ellipse">
                  <a:avLst/>
                </a:prstGeom>
                <a:solidFill>
                  <a:schemeClr val="folHlink"/>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26" name="Freeform 52">
                  <a:extLst>
                    <a:ext uri="{FF2B5EF4-FFF2-40B4-BE49-F238E27FC236}">
                      <a16:creationId xmlns:a16="http://schemas.microsoft.com/office/drawing/2014/main" id="{34A8A621-44A4-40DA-8534-804AC853CA7A}"/>
                    </a:ext>
                  </a:extLst>
                </p:cNvPr>
                <p:cNvSpPr>
                  <a:spLocks/>
                </p:cNvSpPr>
                <p:nvPr/>
              </p:nvSpPr>
              <p:spPr bwMode="auto">
                <a:xfrm>
                  <a:off x="3046" y="2821"/>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27" name="Freeform 53">
                  <a:extLst>
                    <a:ext uri="{FF2B5EF4-FFF2-40B4-BE49-F238E27FC236}">
                      <a16:creationId xmlns:a16="http://schemas.microsoft.com/office/drawing/2014/main" id="{4C7F879C-AF66-42F7-9A84-E4FD32B9D14F}"/>
                    </a:ext>
                  </a:extLst>
                </p:cNvPr>
                <p:cNvSpPr>
                  <a:spLocks/>
                </p:cNvSpPr>
                <p:nvPr/>
              </p:nvSpPr>
              <p:spPr bwMode="auto">
                <a:xfrm>
                  <a:off x="3732" y="2840"/>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28" name="Freeform 54">
                  <a:extLst>
                    <a:ext uri="{FF2B5EF4-FFF2-40B4-BE49-F238E27FC236}">
                      <a16:creationId xmlns:a16="http://schemas.microsoft.com/office/drawing/2014/main" id="{B8759F90-A067-4F66-B5EE-5C203E031575}"/>
                    </a:ext>
                  </a:extLst>
                </p:cNvPr>
                <p:cNvSpPr>
                  <a:spLocks/>
                </p:cNvSpPr>
                <p:nvPr/>
              </p:nvSpPr>
              <p:spPr bwMode="auto">
                <a:xfrm>
                  <a:off x="3675" y="2208"/>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29" name="Freeform 55">
                  <a:extLst>
                    <a:ext uri="{FF2B5EF4-FFF2-40B4-BE49-F238E27FC236}">
                      <a16:creationId xmlns:a16="http://schemas.microsoft.com/office/drawing/2014/main" id="{AAB5C7DB-B2B9-4A44-9EB3-17727A6AE8E1}"/>
                    </a:ext>
                  </a:extLst>
                </p:cNvPr>
                <p:cNvSpPr>
                  <a:spLocks/>
                </p:cNvSpPr>
                <p:nvPr/>
              </p:nvSpPr>
              <p:spPr bwMode="auto">
                <a:xfrm>
                  <a:off x="3007" y="2208"/>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30" name="AutoShape 56">
                  <a:extLst>
                    <a:ext uri="{FF2B5EF4-FFF2-40B4-BE49-F238E27FC236}">
                      <a16:creationId xmlns:a16="http://schemas.microsoft.com/office/drawing/2014/main" id="{1A956F92-35B3-4D2F-ABAE-37BD7AD4D82C}"/>
                    </a:ext>
                  </a:extLst>
                </p:cNvPr>
                <p:cNvSpPr>
                  <a:spLocks noChangeArrowheads="1"/>
                </p:cNvSpPr>
                <p:nvPr/>
              </p:nvSpPr>
              <p:spPr bwMode="auto">
                <a:xfrm flipV="1">
                  <a:off x="3221" y="2208"/>
                  <a:ext cx="998"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 name="Group 57">
                <a:extLst>
                  <a:ext uri="{FF2B5EF4-FFF2-40B4-BE49-F238E27FC236}">
                    <a16:creationId xmlns:a16="http://schemas.microsoft.com/office/drawing/2014/main" id="{C820A96A-DBFC-4DF7-8BD6-057BF7DD91E4}"/>
                  </a:ext>
                </a:extLst>
              </p:cNvPr>
              <p:cNvGrpSpPr>
                <a:grpSpLocks/>
              </p:cNvGrpSpPr>
              <p:nvPr/>
            </p:nvGrpSpPr>
            <p:grpSpPr bwMode="auto">
              <a:xfrm>
                <a:off x="2514" y="1072"/>
                <a:ext cx="123" cy="227"/>
                <a:chOff x="1562" y="1513"/>
                <a:chExt cx="1460" cy="2090"/>
              </a:xfrm>
            </p:grpSpPr>
            <p:sp>
              <p:nvSpPr>
                <p:cNvPr id="19" name="Freeform 58">
                  <a:extLst>
                    <a:ext uri="{FF2B5EF4-FFF2-40B4-BE49-F238E27FC236}">
                      <a16:creationId xmlns:a16="http://schemas.microsoft.com/office/drawing/2014/main" id="{FCCA7A00-4BDF-499B-9968-DFCD07C47422}"/>
                    </a:ext>
                  </a:extLst>
                </p:cNvPr>
                <p:cNvSpPr>
                  <a:spLocks/>
                </p:cNvSpPr>
                <p:nvPr/>
              </p:nvSpPr>
              <p:spPr bwMode="auto">
                <a:xfrm>
                  <a:off x="1601" y="2825"/>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20" name="Freeform 59">
                  <a:extLst>
                    <a:ext uri="{FF2B5EF4-FFF2-40B4-BE49-F238E27FC236}">
                      <a16:creationId xmlns:a16="http://schemas.microsoft.com/office/drawing/2014/main" id="{698C27FE-F72A-4922-93C1-B4C14C83A4AC}"/>
                    </a:ext>
                  </a:extLst>
                </p:cNvPr>
                <p:cNvSpPr>
                  <a:spLocks/>
                </p:cNvSpPr>
                <p:nvPr/>
              </p:nvSpPr>
              <p:spPr bwMode="auto">
                <a:xfrm>
                  <a:off x="2287" y="2844"/>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21" name="AutoShape 60">
                  <a:extLst>
                    <a:ext uri="{FF2B5EF4-FFF2-40B4-BE49-F238E27FC236}">
                      <a16:creationId xmlns:a16="http://schemas.microsoft.com/office/drawing/2014/main" id="{3E8602BB-9E40-4A26-8532-CED68591DB0D}"/>
                    </a:ext>
                  </a:extLst>
                </p:cNvPr>
                <p:cNvSpPr>
                  <a:spLocks noChangeArrowheads="1"/>
                </p:cNvSpPr>
                <p:nvPr/>
              </p:nvSpPr>
              <p:spPr bwMode="auto">
                <a:xfrm flipV="1">
                  <a:off x="1918" y="2099"/>
                  <a:ext cx="726"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61">
                  <a:extLst>
                    <a:ext uri="{FF2B5EF4-FFF2-40B4-BE49-F238E27FC236}">
                      <a16:creationId xmlns:a16="http://schemas.microsoft.com/office/drawing/2014/main" id="{89883366-DC9A-4D25-B43C-4D98E675326B}"/>
                    </a:ext>
                  </a:extLst>
                </p:cNvPr>
                <p:cNvSpPr>
                  <a:spLocks noChangeArrowheads="1"/>
                </p:cNvSpPr>
                <p:nvPr/>
              </p:nvSpPr>
              <p:spPr bwMode="auto">
                <a:xfrm>
                  <a:off x="1905" y="1513"/>
                  <a:ext cx="773" cy="711"/>
                </a:xfrm>
                <a:prstGeom prst="ellipse">
                  <a:avLst/>
                </a:prstGeom>
                <a:solidFill>
                  <a:schemeClr val="hlink"/>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23" name="Freeform 62">
                  <a:extLst>
                    <a:ext uri="{FF2B5EF4-FFF2-40B4-BE49-F238E27FC236}">
                      <a16:creationId xmlns:a16="http://schemas.microsoft.com/office/drawing/2014/main" id="{C68A908A-614B-4BBA-8F64-46EB46382526}"/>
                    </a:ext>
                  </a:extLst>
                </p:cNvPr>
                <p:cNvSpPr>
                  <a:spLocks/>
                </p:cNvSpPr>
                <p:nvPr/>
              </p:nvSpPr>
              <p:spPr bwMode="auto">
                <a:xfrm>
                  <a:off x="2230" y="2212"/>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24" name="Freeform 63">
                  <a:extLst>
                    <a:ext uri="{FF2B5EF4-FFF2-40B4-BE49-F238E27FC236}">
                      <a16:creationId xmlns:a16="http://schemas.microsoft.com/office/drawing/2014/main" id="{475D0B74-ACE8-4C4C-ABD5-4C72601EFDF5}"/>
                    </a:ext>
                  </a:extLst>
                </p:cNvPr>
                <p:cNvSpPr>
                  <a:spLocks/>
                </p:cNvSpPr>
                <p:nvPr/>
              </p:nvSpPr>
              <p:spPr bwMode="auto">
                <a:xfrm>
                  <a:off x="1562" y="2212"/>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grpSp>
        </p:grpSp>
      </p:grpSp>
      <p:cxnSp>
        <p:nvCxnSpPr>
          <p:cNvPr id="67" name="AutoShape 64">
            <a:extLst>
              <a:ext uri="{FF2B5EF4-FFF2-40B4-BE49-F238E27FC236}">
                <a16:creationId xmlns:a16="http://schemas.microsoft.com/office/drawing/2014/main" id="{E6A6949B-642B-40D8-8E49-71560A84C0AD}"/>
              </a:ext>
            </a:extLst>
          </p:cNvPr>
          <p:cNvCxnSpPr>
            <a:cxnSpLocks noChangeShapeType="1"/>
            <a:stCxn id="8" idx="2"/>
            <a:endCxn id="6" idx="0"/>
          </p:cNvCxnSpPr>
          <p:nvPr/>
        </p:nvCxnSpPr>
        <p:spPr bwMode="auto">
          <a:xfrm>
            <a:off x="5593560" y="1701872"/>
            <a:ext cx="790" cy="27297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Text Box 65">
            <a:extLst>
              <a:ext uri="{FF2B5EF4-FFF2-40B4-BE49-F238E27FC236}">
                <a16:creationId xmlns:a16="http://schemas.microsoft.com/office/drawing/2014/main" id="{0F40A64E-F765-4638-87BD-944AEB6270C3}"/>
              </a:ext>
            </a:extLst>
          </p:cNvPr>
          <p:cNvSpPr txBox="1">
            <a:spLocks noChangeArrowheads="1"/>
          </p:cNvSpPr>
          <p:nvPr/>
        </p:nvSpPr>
        <p:spPr bwMode="auto">
          <a:xfrm>
            <a:off x="7392991" y="1990725"/>
            <a:ext cx="5048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en-GB" altLang="en-US" sz="1400"/>
              <a:t>Yes</a:t>
            </a:r>
          </a:p>
        </p:txBody>
      </p:sp>
      <p:cxnSp>
        <p:nvCxnSpPr>
          <p:cNvPr id="69" name="AutoShape 66">
            <a:extLst>
              <a:ext uri="{FF2B5EF4-FFF2-40B4-BE49-F238E27FC236}">
                <a16:creationId xmlns:a16="http://schemas.microsoft.com/office/drawing/2014/main" id="{4B8B2FB7-43C4-4945-A06F-3EF58EBC24E7}"/>
              </a:ext>
            </a:extLst>
          </p:cNvPr>
          <p:cNvCxnSpPr>
            <a:cxnSpLocks noChangeShapeType="1"/>
            <a:stCxn id="68" idx="1"/>
            <a:endCxn id="68" idx="1"/>
          </p:cNvCxnSpPr>
          <p:nvPr/>
        </p:nvCxnSpPr>
        <p:spPr bwMode="auto">
          <a:xfrm>
            <a:off x="7392988" y="2143125"/>
            <a:ext cx="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AutoShape 67">
            <a:extLst>
              <a:ext uri="{FF2B5EF4-FFF2-40B4-BE49-F238E27FC236}">
                <a16:creationId xmlns:a16="http://schemas.microsoft.com/office/drawing/2014/main" id="{5629C5B2-E353-48EE-B39F-1ACABF06D9D9}"/>
              </a:ext>
            </a:extLst>
          </p:cNvPr>
          <p:cNvSpPr>
            <a:spLocks noChangeArrowheads="1"/>
          </p:cNvSpPr>
          <p:nvPr/>
        </p:nvSpPr>
        <p:spPr bwMode="auto">
          <a:xfrm>
            <a:off x="8402638" y="1894365"/>
            <a:ext cx="1871662" cy="408623"/>
          </a:xfrm>
          <a:prstGeom prst="roundRect">
            <a:avLst>
              <a:gd name="adj" fmla="val 16667"/>
            </a:avLst>
          </a:prstGeom>
          <a:solidFill>
            <a:schemeClr val="bg1"/>
          </a:solidFill>
          <a:ln w="19050">
            <a:solidFill>
              <a:schemeClr val="folHlink"/>
            </a:solidFill>
            <a:round/>
            <a:headEnd/>
            <a:tailEnd/>
          </a:ln>
          <a:effectLst>
            <a:outerShdw dist="107763" dir="2700000" algn="ctr" rotWithShape="0">
              <a:schemeClr val="bg2">
                <a:alpha val="50000"/>
              </a:schemeClr>
            </a:outerShdw>
          </a:effectLst>
        </p:spPr>
        <p:txBody>
          <a:bodyPr anchor="ctr">
            <a:spAutoFit/>
          </a:bodyPr>
          <a:lstStyle/>
          <a:p>
            <a:endParaRPr lang="en-US"/>
          </a:p>
        </p:txBody>
      </p:sp>
      <p:sp>
        <p:nvSpPr>
          <p:cNvPr id="71" name="Text Box 68">
            <a:extLst>
              <a:ext uri="{FF2B5EF4-FFF2-40B4-BE49-F238E27FC236}">
                <a16:creationId xmlns:a16="http://schemas.microsoft.com/office/drawing/2014/main" id="{1A8811EF-FF7D-4A69-92F6-68A88BDCA308}"/>
              </a:ext>
            </a:extLst>
          </p:cNvPr>
          <p:cNvSpPr txBox="1">
            <a:spLocks noChangeArrowheads="1"/>
          </p:cNvSpPr>
          <p:nvPr/>
        </p:nvSpPr>
        <p:spPr bwMode="auto">
          <a:xfrm>
            <a:off x="8402641" y="1781178"/>
            <a:ext cx="93503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en-GB" altLang="en-US" sz="1600"/>
              <a:t>Gone away</a:t>
            </a:r>
          </a:p>
        </p:txBody>
      </p:sp>
      <p:sp>
        <p:nvSpPr>
          <p:cNvPr id="72" name="Text Box 69">
            <a:extLst>
              <a:ext uri="{FF2B5EF4-FFF2-40B4-BE49-F238E27FC236}">
                <a16:creationId xmlns:a16="http://schemas.microsoft.com/office/drawing/2014/main" id="{F2BA4E70-89D3-4B2E-814B-2A5F854A48C0}"/>
              </a:ext>
            </a:extLst>
          </p:cNvPr>
          <p:cNvSpPr txBox="1">
            <a:spLocks noChangeArrowheads="1"/>
          </p:cNvSpPr>
          <p:nvPr/>
        </p:nvSpPr>
        <p:spPr bwMode="auto">
          <a:xfrm>
            <a:off x="4368803" y="2711450"/>
            <a:ext cx="24495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en-GB" altLang="en-US" sz="1400"/>
              <a:t>Not shopped for 6 weeks</a:t>
            </a:r>
          </a:p>
        </p:txBody>
      </p:sp>
      <p:sp>
        <p:nvSpPr>
          <p:cNvPr id="73" name="AutoShape 70">
            <a:extLst>
              <a:ext uri="{FF2B5EF4-FFF2-40B4-BE49-F238E27FC236}">
                <a16:creationId xmlns:a16="http://schemas.microsoft.com/office/drawing/2014/main" id="{A07CF35F-EF4C-409A-9F3C-109320101022}"/>
              </a:ext>
            </a:extLst>
          </p:cNvPr>
          <p:cNvSpPr>
            <a:spLocks noChangeArrowheads="1"/>
          </p:cNvSpPr>
          <p:nvPr/>
        </p:nvSpPr>
        <p:spPr bwMode="auto">
          <a:xfrm>
            <a:off x="8401053" y="2628584"/>
            <a:ext cx="1871663" cy="408623"/>
          </a:xfrm>
          <a:prstGeom prst="roundRect">
            <a:avLst>
              <a:gd name="adj" fmla="val 16667"/>
            </a:avLst>
          </a:prstGeom>
          <a:solidFill>
            <a:schemeClr val="bg1"/>
          </a:solidFill>
          <a:ln w="19050">
            <a:solidFill>
              <a:schemeClr val="folHlink"/>
            </a:solidFill>
            <a:round/>
            <a:headEnd/>
            <a:tailEnd/>
          </a:ln>
          <a:effectLst>
            <a:outerShdw dist="107763" dir="2700000" algn="ctr" rotWithShape="0">
              <a:schemeClr val="bg2">
                <a:alpha val="50000"/>
              </a:schemeClr>
            </a:outerShdw>
          </a:effectLst>
        </p:spPr>
        <p:txBody>
          <a:bodyPr anchor="ctr">
            <a:spAutoFit/>
          </a:bodyPr>
          <a:lstStyle/>
          <a:p>
            <a:endParaRPr lang="en-US"/>
          </a:p>
        </p:txBody>
      </p:sp>
      <p:sp>
        <p:nvSpPr>
          <p:cNvPr id="74" name="Text Box 71">
            <a:extLst>
              <a:ext uri="{FF2B5EF4-FFF2-40B4-BE49-F238E27FC236}">
                <a16:creationId xmlns:a16="http://schemas.microsoft.com/office/drawing/2014/main" id="{92F82EF9-488A-4927-9BA4-198909DB771A}"/>
              </a:ext>
            </a:extLst>
          </p:cNvPr>
          <p:cNvSpPr txBox="1">
            <a:spLocks noChangeArrowheads="1"/>
          </p:cNvSpPr>
          <p:nvPr/>
        </p:nvSpPr>
        <p:spPr bwMode="auto">
          <a:xfrm>
            <a:off x="8474078" y="2583676"/>
            <a:ext cx="1584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buFontTx/>
              <a:buNone/>
            </a:pPr>
            <a:r>
              <a:rPr lang="en-GB" altLang="en-US" sz="1200" dirty="0"/>
              <a:t>Lapsing/</a:t>
            </a:r>
          </a:p>
          <a:p>
            <a:pPr algn="l" eaLnBrk="0" hangingPunct="0">
              <a:buFontTx/>
              <a:buNone/>
            </a:pPr>
            <a:r>
              <a:rPr lang="en-GB" altLang="en-US" sz="1200" dirty="0"/>
              <a:t>Recent left</a:t>
            </a:r>
          </a:p>
        </p:txBody>
      </p:sp>
      <p:sp>
        <p:nvSpPr>
          <p:cNvPr id="75" name="Text Box 72">
            <a:extLst>
              <a:ext uri="{FF2B5EF4-FFF2-40B4-BE49-F238E27FC236}">
                <a16:creationId xmlns:a16="http://schemas.microsoft.com/office/drawing/2014/main" id="{C3E3029B-95E4-4978-859B-455B0BCBA12D}"/>
              </a:ext>
            </a:extLst>
          </p:cNvPr>
          <p:cNvSpPr txBox="1">
            <a:spLocks noChangeArrowheads="1"/>
          </p:cNvSpPr>
          <p:nvPr/>
        </p:nvSpPr>
        <p:spPr bwMode="auto">
          <a:xfrm>
            <a:off x="7392991" y="2711450"/>
            <a:ext cx="5048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en-GB" altLang="en-US" sz="1400"/>
              <a:t>Yes</a:t>
            </a:r>
          </a:p>
        </p:txBody>
      </p:sp>
      <p:cxnSp>
        <p:nvCxnSpPr>
          <p:cNvPr id="76" name="AutoShape 73">
            <a:extLst>
              <a:ext uri="{FF2B5EF4-FFF2-40B4-BE49-F238E27FC236}">
                <a16:creationId xmlns:a16="http://schemas.microsoft.com/office/drawing/2014/main" id="{0D552AA3-761F-4510-9665-C528DE2723B9}"/>
              </a:ext>
            </a:extLst>
          </p:cNvPr>
          <p:cNvCxnSpPr>
            <a:cxnSpLocks noChangeShapeType="1"/>
            <a:stCxn id="72" idx="3"/>
            <a:endCxn id="75" idx="1"/>
          </p:cNvCxnSpPr>
          <p:nvPr/>
        </p:nvCxnSpPr>
        <p:spPr bwMode="auto">
          <a:xfrm>
            <a:off x="6818316" y="2863850"/>
            <a:ext cx="574675"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AutoShape 74">
            <a:extLst>
              <a:ext uri="{FF2B5EF4-FFF2-40B4-BE49-F238E27FC236}">
                <a16:creationId xmlns:a16="http://schemas.microsoft.com/office/drawing/2014/main" id="{2B3502E0-3974-4CB1-B081-311DB9E3DC81}"/>
              </a:ext>
            </a:extLst>
          </p:cNvPr>
          <p:cNvSpPr>
            <a:spLocks noChangeArrowheads="1"/>
          </p:cNvSpPr>
          <p:nvPr/>
        </p:nvSpPr>
        <p:spPr bwMode="auto">
          <a:xfrm>
            <a:off x="9191628" y="4271646"/>
            <a:ext cx="1152525" cy="408623"/>
          </a:xfrm>
          <a:prstGeom prst="roundRect">
            <a:avLst>
              <a:gd name="adj" fmla="val 16667"/>
            </a:avLst>
          </a:prstGeom>
          <a:solidFill>
            <a:schemeClr val="bg1"/>
          </a:solidFill>
          <a:ln w="19050">
            <a:solidFill>
              <a:schemeClr val="folHlink"/>
            </a:solidFill>
            <a:round/>
            <a:headEnd/>
            <a:tailEnd/>
          </a:ln>
          <a:effectLst>
            <a:outerShdw dist="107763" dir="2700000" algn="ctr" rotWithShape="0">
              <a:schemeClr val="bg2">
                <a:alpha val="50000"/>
              </a:schemeClr>
            </a:outerShdw>
          </a:effectLst>
        </p:spPr>
        <p:txBody>
          <a:bodyPr anchor="ctr">
            <a:spAutoFit/>
          </a:bodyPr>
          <a:lstStyle/>
          <a:p>
            <a:endParaRPr lang="en-US"/>
          </a:p>
        </p:txBody>
      </p:sp>
      <p:sp>
        <p:nvSpPr>
          <p:cNvPr id="78" name="Text Box 75">
            <a:extLst>
              <a:ext uri="{FF2B5EF4-FFF2-40B4-BE49-F238E27FC236}">
                <a16:creationId xmlns:a16="http://schemas.microsoft.com/office/drawing/2014/main" id="{CC3ED34D-255B-45E0-A277-562371355022}"/>
              </a:ext>
            </a:extLst>
          </p:cNvPr>
          <p:cNvSpPr txBox="1">
            <a:spLocks noChangeArrowheads="1"/>
          </p:cNvSpPr>
          <p:nvPr/>
        </p:nvSpPr>
        <p:spPr bwMode="auto">
          <a:xfrm>
            <a:off x="9118600" y="3969611"/>
            <a:ext cx="1296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en-GB" altLang="en-US" sz="1400" dirty="0"/>
              <a:t>Twice weekly</a:t>
            </a:r>
          </a:p>
        </p:txBody>
      </p:sp>
      <p:grpSp>
        <p:nvGrpSpPr>
          <p:cNvPr id="79" name="Group 76">
            <a:extLst>
              <a:ext uri="{FF2B5EF4-FFF2-40B4-BE49-F238E27FC236}">
                <a16:creationId xmlns:a16="http://schemas.microsoft.com/office/drawing/2014/main" id="{C29F7AD7-C942-4492-A8E3-F91CA04915C5}"/>
              </a:ext>
            </a:extLst>
          </p:cNvPr>
          <p:cNvGrpSpPr>
            <a:grpSpLocks/>
          </p:cNvGrpSpPr>
          <p:nvPr/>
        </p:nvGrpSpPr>
        <p:grpSpPr bwMode="auto">
          <a:xfrm>
            <a:off x="9482138" y="1917703"/>
            <a:ext cx="195262" cy="360363"/>
            <a:chOff x="3007" y="1509"/>
            <a:chExt cx="1460" cy="2090"/>
          </a:xfrm>
        </p:grpSpPr>
        <p:sp>
          <p:nvSpPr>
            <p:cNvPr id="80" name="Oval 77">
              <a:extLst>
                <a:ext uri="{FF2B5EF4-FFF2-40B4-BE49-F238E27FC236}">
                  <a16:creationId xmlns:a16="http://schemas.microsoft.com/office/drawing/2014/main" id="{3893BE99-0C6A-41C0-9E22-1CD21A968A29}"/>
                </a:ext>
              </a:extLst>
            </p:cNvPr>
            <p:cNvSpPr>
              <a:spLocks noChangeArrowheads="1"/>
            </p:cNvSpPr>
            <p:nvPr/>
          </p:nvSpPr>
          <p:spPr bwMode="auto">
            <a:xfrm>
              <a:off x="3350" y="1509"/>
              <a:ext cx="773" cy="711"/>
            </a:xfrm>
            <a:prstGeom prst="ellipse">
              <a:avLst/>
            </a:prstGeom>
            <a:solidFill>
              <a:schemeClr val="accent2"/>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81" name="Freeform 78">
              <a:extLst>
                <a:ext uri="{FF2B5EF4-FFF2-40B4-BE49-F238E27FC236}">
                  <a16:creationId xmlns:a16="http://schemas.microsoft.com/office/drawing/2014/main" id="{B30231A6-1C26-478A-B8B5-0AA88A4B405B}"/>
                </a:ext>
              </a:extLst>
            </p:cNvPr>
            <p:cNvSpPr>
              <a:spLocks/>
            </p:cNvSpPr>
            <p:nvPr/>
          </p:nvSpPr>
          <p:spPr bwMode="auto">
            <a:xfrm>
              <a:off x="3046" y="2821"/>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82" name="Freeform 79">
              <a:extLst>
                <a:ext uri="{FF2B5EF4-FFF2-40B4-BE49-F238E27FC236}">
                  <a16:creationId xmlns:a16="http://schemas.microsoft.com/office/drawing/2014/main" id="{9A731E1C-7D82-4625-BBB6-6A2B46A9B701}"/>
                </a:ext>
              </a:extLst>
            </p:cNvPr>
            <p:cNvSpPr>
              <a:spLocks/>
            </p:cNvSpPr>
            <p:nvPr/>
          </p:nvSpPr>
          <p:spPr bwMode="auto">
            <a:xfrm>
              <a:off x="3732" y="2840"/>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83" name="Freeform 80">
              <a:extLst>
                <a:ext uri="{FF2B5EF4-FFF2-40B4-BE49-F238E27FC236}">
                  <a16:creationId xmlns:a16="http://schemas.microsoft.com/office/drawing/2014/main" id="{18FED65E-EBD7-4C87-A95A-BA62CCA57267}"/>
                </a:ext>
              </a:extLst>
            </p:cNvPr>
            <p:cNvSpPr>
              <a:spLocks/>
            </p:cNvSpPr>
            <p:nvPr/>
          </p:nvSpPr>
          <p:spPr bwMode="auto">
            <a:xfrm>
              <a:off x="3675" y="2208"/>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84" name="Freeform 81">
              <a:extLst>
                <a:ext uri="{FF2B5EF4-FFF2-40B4-BE49-F238E27FC236}">
                  <a16:creationId xmlns:a16="http://schemas.microsoft.com/office/drawing/2014/main" id="{2F3F0CA9-3DB5-463E-BEF1-2487F45F5B8F}"/>
                </a:ext>
              </a:extLst>
            </p:cNvPr>
            <p:cNvSpPr>
              <a:spLocks/>
            </p:cNvSpPr>
            <p:nvPr/>
          </p:nvSpPr>
          <p:spPr bwMode="auto">
            <a:xfrm>
              <a:off x="3007" y="2208"/>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85" name="AutoShape 82">
              <a:extLst>
                <a:ext uri="{FF2B5EF4-FFF2-40B4-BE49-F238E27FC236}">
                  <a16:creationId xmlns:a16="http://schemas.microsoft.com/office/drawing/2014/main" id="{959E6372-5B45-4A65-A7BC-E5F3720113BF}"/>
                </a:ext>
              </a:extLst>
            </p:cNvPr>
            <p:cNvSpPr>
              <a:spLocks noChangeArrowheads="1"/>
            </p:cNvSpPr>
            <p:nvPr/>
          </p:nvSpPr>
          <p:spPr bwMode="auto">
            <a:xfrm flipV="1">
              <a:off x="3221" y="2208"/>
              <a:ext cx="998"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accent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6" name="Group 83">
            <a:extLst>
              <a:ext uri="{FF2B5EF4-FFF2-40B4-BE49-F238E27FC236}">
                <a16:creationId xmlns:a16="http://schemas.microsoft.com/office/drawing/2014/main" id="{A1ABC76A-8A7D-4C25-805F-1DB69C79F10A}"/>
              </a:ext>
            </a:extLst>
          </p:cNvPr>
          <p:cNvGrpSpPr>
            <a:grpSpLocks/>
          </p:cNvGrpSpPr>
          <p:nvPr/>
        </p:nvGrpSpPr>
        <p:grpSpPr bwMode="auto">
          <a:xfrm>
            <a:off x="9266238" y="1925641"/>
            <a:ext cx="195262" cy="358775"/>
            <a:chOff x="1562" y="1513"/>
            <a:chExt cx="1460" cy="2090"/>
          </a:xfrm>
        </p:grpSpPr>
        <p:sp>
          <p:nvSpPr>
            <p:cNvPr id="87" name="Freeform 84">
              <a:extLst>
                <a:ext uri="{FF2B5EF4-FFF2-40B4-BE49-F238E27FC236}">
                  <a16:creationId xmlns:a16="http://schemas.microsoft.com/office/drawing/2014/main" id="{F37CF7BF-0802-4A58-9F89-6C1B79C028AB}"/>
                </a:ext>
              </a:extLst>
            </p:cNvPr>
            <p:cNvSpPr>
              <a:spLocks/>
            </p:cNvSpPr>
            <p:nvPr/>
          </p:nvSpPr>
          <p:spPr bwMode="auto">
            <a:xfrm>
              <a:off x="1601" y="2825"/>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88" name="Freeform 85">
              <a:extLst>
                <a:ext uri="{FF2B5EF4-FFF2-40B4-BE49-F238E27FC236}">
                  <a16:creationId xmlns:a16="http://schemas.microsoft.com/office/drawing/2014/main" id="{C53B9EEE-2C6E-4820-9F4D-AFB0A2845A8C}"/>
                </a:ext>
              </a:extLst>
            </p:cNvPr>
            <p:cNvSpPr>
              <a:spLocks/>
            </p:cNvSpPr>
            <p:nvPr/>
          </p:nvSpPr>
          <p:spPr bwMode="auto">
            <a:xfrm>
              <a:off x="2287" y="2844"/>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89" name="AutoShape 86">
              <a:extLst>
                <a:ext uri="{FF2B5EF4-FFF2-40B4-BE49-F238E27FC236}">
                  <a16:creationId xmlns:a16="http://schemas.microsoft.com/office/drawing/2014/main" id="{F2B8C51F-7D03-41D5-B5E6-2C0B69A0CB55}"/>
                </a:ext>
              </a:extLst>
            </p:cNvPr>
            <p:cNvSpPr>
              <a:spLocks noChangeArrowheads="1"/>
            </p:cNvSpPr>
            <p:nvPr/>
          </p:nvSpPr>
          <p:spPr bwMode="auto">
            <a:xfrm flipV="1">
              <a:off x="1918" y="2099"/>
              <a:ext cx="726"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 name="Oval 87">
              <a:extLst>
                <a:ext uri="{FF2B5EF4-FFF2-40B4-BE49-F238E27FC236}">
                  <a16:creationId xmlns:a16="http://schemas.microsoft.com/office/drawing/2014/main" id="{47AEE6A9-EF1C-422E-9C83-CD38A4291CC9}"/>
                </a:ext>
              </a:extLst>
            </p:cNvPr>
            <p:cNvSpPr>
              <a:spLocks noChangeArrowheads="1"/>
            </p:cNvSpPr>
            <p:nvPr/>
          </p:nvSpPr>
          <p:spPr bwMode="auto">
            <a:xfrm>
              <a:off x="1905" y="1513"/>
              <a:ext cx="773" cy="711"/>
            </a:xfrm>
            <a:prstGeom prst="ellipse">
              <a:avLst/>
            </a:prstGeom>
            <a:solidFill>
              <a:schemeClr val="accent1"/>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91" name="Freeform 88">
              <a:extLst>
                <a:ext uri="{FF2B5EF4-FFF2-40B4-BE49-F238E27FC236}">
                  <a16:creationId xmlns:a16="http://schemas.microsoft.com/office/drawing/2014/main" id="{5CE18450-6A62-4458-ABA4-1398925EC851}"/>
                </a:ext>
              </a:extLst>
            </p:cNvPr>
            <p:cNvSpPr>
              <a:spLocks/>
            </p:cNvSpPr>
            <p:nvPr/>
          </p:nvSpPr>
          <p:spPr bwMode="auto">
            <a:xfrm>
              <a:off x="2230" y="2212"/>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92" name="Freeform 89">
              <a:extLst>
                <a:ext uri="{FF2B5EF4-FFF2-40B4-BE49-F238E27FC236}">
                  <a16:creationId xmlns:a16="http://schemas.microsoft.com/office/drawing/2014/main" id="{1A6E9452-0336-42C6-AF20-0ED742DEE7B4}"/>
                </a:ext>
              </a:extLst>
            </p:cNvPr>
            <p:cNvSpPr>
              <a:spLocks/>
            </p:cNvSpPr>
            <p:nvPr/>
          </p:nvSpPr>
          <p:spPr bwMode="auto">
            <a:xfrm>
              <a:off x="1562" y="2212"/>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grpSp>
      <p:grpSp>
        <p:nvGrpSpPr>
          <p:cNvPr id="93" name="Group 90">
            <a:extLst>
              <a:ext uri="{FF2B5EF4-FFF2-40B4-BE49-F238E27FC236}">
                <a16:creationId xmlns:a16="http://schemas.microsoft.com/office/drawing/2014/main" id="{F52DA4A4-47CE-48CA-ABFD-8A27A8A50496}"/>
              </a:ext>
            </a:extLst>
          </p:cNvPr>
          <p:cNvGrpSpPr>
            <a:grpSpLocks/>
          </p:cNvGrpSpPr>
          <p:nvPr/>
        </p:nvGrpSpPr>
        <p:grpSpPr bwMode="auto">
          <a:xfrm>
            <a:off x="9910763" y="1917703"/>
            <a:ext cx="195262" cy="360363"/>
            <a:chOff x="3007" y="1509"/>
            <a:chExt cx="1460" cy="2090"/>
          </a:xfrm>
        </p:grpSpPr>
        <p:sp>
          <p:nvSpPr>
            <p:cNvPr id="94" name="Oval 91">
              <a:extLst>
                <a:ext uri="{FF2B5EF4-FFF2-40B4-BE49-F238E27FC236}">
                  <a16:creationId xmlns:a16="http://schemas.microsoft.com/office/drawing/2014/main" id="{142797EC-4499-4766-8454-07330322884E}"/>
                </a:ext>
              </a:extLst>
            </p:cNvPr>
            <p:cNvSpPr>
              <a:spLocks noChangeArrowheads="1"/>
            </p:cNvSpPr>
            <p:nvPr/>
          </p:nvSpPr>
          <p:spPr bwMode="auto">
            <a:xfrm>
              <a:off x="3350" y="1509"/>
              <a:ext cx="773" cy="711"/>
            </a:xfrm>
            <a:prstGeom prst="ellipse">
              <a:avLst/>
            </a:prstGeom>
            <a:solidFill>
              <a:schemeClr val="folHlink"/>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95" name="Freeform 92">
              <a:extLst>
                <a:ext uri="{FF2B5EF4-FFF2-40B4-BE49-F238E27FC236}">
                  <a16:creationId xmlns:a16="http://schemas.microsoft.com/office/drawing/2014/main" id="{CF4D1261-5815-40BE-8E8A-6DC31D1E86CF}"/>
                </a:ext>
              </a:extLst>
            </p:cNvPr>
            <p:cNvSpPr>
              <a:spLocks/>
            </p:cNvSpPr>
            <p:nvPr/>
          </p:nvSpPr>
          <p:spPr bwMode="auto">
            <a:xfrm>
              <a:off x="3046" y="2821"/>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96" name="Freeform 93">
              <a:extLst>
                <a:ext uri="{FF2B5EF4-FFF2-40B4-BE49-F238E27FC236}">
                  <a16:creationId xmlns:a16="http://schemas.microsoft.com/office/drawing/2014/main" id="{D653E34F-AC97-4D19-9FFA-B211425A41B7}"/>
                </a:ext>
              </a:extLst>
            </p:cNvPr>
            <p:cNvSpPr>
              <a:spLocks/>
            </p:cNvSpPr>
            <p:nvPr/>
          </p:nvSpPr>
          <p:spPr bwMode="auto">
            <a:xfrm>
              <a:off x="3732" y="2840"/>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97" name="Freeform 94">
              <a:extLst>
                <a:ext uri="{FF2B5EF4-FFF2-40B4-BE49-F238E27FC236}">
                  <a16:creationId xmlns:a16="http://schemas.microsoft.com/office/drawing/2014/main" id="{998522C8-7481-4744-89E8-04E1B697ACC3}"/>
                </a:ext>
              </a:extLst>
            </p:cNvPr>
            <p:cNvSpPr>
              <a:spLocks/>
            </p:cNvSpPr>
            <p:nvPr/>
          </p:nvSpPr>
          <p:spPr bwMode="auto">
            <a:xfrm>
              <a:off x="3675" y="2208"/>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98" name="Freeform 95">
              <a:extLst>
                <a:ext uri="{FF2B5EF4-FFF2-40B4-BE49-F238E27FC236}">
                  <a16:creationId xmlns:a16="http://schemas.microsoft.com/office/drawing/2014/main" id="{66084F3A-3BE6-4004-8A79-2B12DD769AED}"/>
                </a:ext>
              </a:extLst>
            </p:cNvPr>
            <p:cNvSpPr>
              <a:spLocks/>
            </p:cNvSpPr>
            <p:nvPr/>
          </p:nvSpPr>
          <p:spPr bwMode="auto">
            <a:xfrm>
              <a:off x="3007" y="2208"/>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99" name="AutoShape 96">
              <a:extLst>
                <a:ext uri="{FF2B5EF4-FFF2-40B4-BE49-F238E27FC236}">
                  <a16:creationId xmlns:a16="http://schemas.microsoft.com/office/drawing/2014/main" id="{24DF19A8-91DF-4772-8CFB-FAA1728B0A0E}"/>
                </a:ext>
              </a:extLst>
            </p:cNvPr>
            <p:cNvSpPr>
              <a:spLocks noChangeArrowheads="1"/>
            </p:cNvSpPr>
            <p:nvPr/>
          </p:nvSpPr>
          <p:spPr bwMode="auto">
            <a:xfrm flipV="1">
              <a:off x="3221" y="2208"/>
              <a:ext cx="998"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0" name="Group 97">
            <a:extLst>
              <a:ext uri="{FF2B5EF4-FFF2-40B4-BE49-F238E27FC236}">
                <a16:creationId xmlns:a16="http://schemas.microsoft.com/office/drawing/2014/main" id="{8CFF970D-5954-43BF-92AC-6E18937EC285}"/>
              </a:ext>
            </a:extLst>
          </p:cNvPr>
          <p:cNvGrpSpPr>
            <a:grpSpLocks/>
          </p:cNvGrpSpPr>
          <p:nvPr/>
        </p:nvGrpSpPr>
        <p:grpSpPr bwMode="auto">
          <a:xfrm>
            <a:off x="9696453" y="1917703"/>
            <a:ext cx="195263" cy="360363"/>
            <a:chOff x="1562" y="1513"/>
            <a:chExt cx="1460" cy="2090"/>
          </a:xfrm>
        </p:grpSpPr>
        <p:sp>
          <p:nvSpPr>
            <p:cNvPr id="101" name="Freeform 98">
              <a:extLst>
                <a:ext uri="{FF2B5EF4-FFF2-40B4-BE49-F238E27FC236}">
                  <a16:creationId xmlns:a16="http://schemas.microsoft.com/office/drawing/2014/main" id="{F30FDBDE-60CC-47B8-9485-0372650AC119}"/>
                </a:ext>
              </a:extLst>
            </p:cNvPr>
            <p:cNvSpPr>
              <a:spLocks/>
            </p:cNvSpPr>
            <p:nvPr/>
          </p:nvSpPr>
          <p:spPr bwMode="auto">
            <a:xfrm>
              <a:off x="1601" y="2825"/>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02" name="Freeform 99">
              <a:extLst>
                <a:ext uri="{FF2B5EF4-FFF2-40B4-BE49-F238E27FC236}">
                  <a16:creationId xmlns:a16="http://schemas.microsoft.com/office/drawing/2014/main" id="{75F0313E-8B24-4296-9A76-59E14A8ABB09}"/>
                </a:ext>
              </a:extLst>
            </p:cNvPr>
            <p:cNvSpPr>
              <a:spLocks/>
            </p:cNvSpPr>
            <p:nvPr/>
          </p:nvSpPr>
          <p:spPr bwMode="auto">
            <a:xfrm>
              <a:off x="2287" y="2844"/>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03" name="AutoShape 100">
              <a:extLst>
                <a:ext uri="{FF2B5EF4-FFF2-40B4-BE49-F238E27FC236}">
                  <a16:creationId xmlns:a16="http://schemas.microsoft.com/office/drawing/2014/main" id="{F1312046-20C9-42EC-B63E-6931AD32B9EF}"/>
                </a:ext>
              </a:extLst>
            </p:cNvPr>
            <p:cNvSpPr>
              <a:spLocks noChangeArrowheads="1"/>
            </p:cNvSpPr>
            <p:nvPr/>
          </p:nvSpPr>
          <p:spPr bwMode="auto">
            <a:xfrm flipV="1">
              <a:off x="1918" y="2099"/>
              <a:ext cx="726"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Oval 101">
              <a:extLst>
                <a:ext uri="{FF2B5EF4-FFF2-40B4-BE49-F238E27FC236}">
                  <a16:creationId xmlns:a16="http://schemas.microsoft.com/office/drawing/2014/main" id="{29797F96-1C63-4D61-B0EA-1FD5A6FB012F}"/>
                </a:ext>
              </a:extLst>
            </p:cNvPr>
            <p:cNvSpPr>
              <a:spLocks noChangeArrowheads="1"/>
            </p:cNvSpPr>
            <p:nvPr/>
          </p:nvSpPr>
          <p:spPr bwMode="auto">
            <a:xfrm>
              <a:off x="1905" y="1513"/>
              <a:ext cx="773" cy="711"/>
            </a:xfrm>
            <a:prstGeom prst="ellipse">
              <a:avLst/>
            </a:prstGeom>
            <a:solidFill>
              <a:schemeClr val="hlink"/>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105" name="Freeform 102">
              <a:extLst>
                <a:ext uri="{FF2B5EF4-FFF2-40B4-BE49-F238E27FC236}">
                  <a16:creationId xmlns:a16="http://schemas.microsoft.com/office/drawing/2014/main" id="{2F6BBB82-9E76-4A70-8008-0ACC82F60A4C}"/>
                </a:ext>
              </a:extLst>
            </p:cNvPr>
            <p:cNvSpPr>
              <a:spLocks/>
            </p:cNvSpPr>
            <p:nvPr/>
          </p:nvSpPr>
          <p:spPr bwMode="auto">
            <a:xfrm>
              <a:off x="2230" y="2212"/>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06" name="Freeform 103">
              <a:extLst>
                <a:ext uri="{FF2B5EF4-FFF2-40B4-BE49-F238E27FC236}">
                  <a16:creationId xmlns:a16="http://schemas.microsoft.com/office/drawing/2014/main" id="{2D41E20D-7115-40F1-8F09-47C5FD1CFAB3}"/>
                </a:ext>
              </a:extLst>
            </p:cNvPr>
            <p:cNvSpPr>
              <a:spLocks/>
            </p:cNvSpPr>
            <p:nvPr/>
          </p:nvSpPr>
          <p:spPr bwMode="auto">
            <a:xfrm>
              <a:off x="1562" y="2212"/>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grpSp>
      <p:grpSp>
        <p:nvGrpSpPr>
          <p:cNvPr id="107" name="Group 104">
            <a:extLst>
              <a:ext uri="{FF2B5EF4-FFF2-40B4-BE49-F238E27FC236}">
                <a16:creationId xmlns:a16="http://schemas.microsoft.com/office/drawing/2014/main" id="{8E8788F9-9FEE-4FD2-9F34-33883A9625D6}"/>
              </a:ext>
            </a:extLst>
          </p:cNvPr>
          <p:cNvGrpSpPr>
            <a:grpSpLocks/>
          </p:cNvGrpSpPr>
          <p:nvPr/>
        </p:nvGrpSpPr>
        <p:grpSpPr bwMode="auto">
          <a:xfrm>
            <a:off x="9698038" y="2638428"/>
            <a:ext cx="195262" cy="358775"/>
            <a:chOff x="1562" y="1513"/>
            <a:chExt cx="1460" cy="2090"/>
          </a:xfrm>
        </p:grpSpPr>
        <p:sp>
          <p:nvSpPr>
            <p:cNvPr id="108" name="Freeform 105">
              <a:extLst>
                <a:ext uri="{FF2B5EF4-FFF2-40B4-BE49-F238E27FC236}">
                  <a16:creationId xmlns:a16="http://schemas.microsoft.com/office/drawing/2014/main" id="{99D1DA1F-3AF1-4F30-AD3C-44DCAE9BA965}"/>
                </a:ext>
              </a:extLst>
            </p:cNvPr>
            <p:cNvSpPr>
              <a:spLocks/>
            </p:cNvSpPr>
            <p:nvPr/>
          </p:nvSpPr>
          <p:spPr bwMode="auto">
            <a:xfrm>
              <a:off x="1601" y="2825"/>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09" name="Freeform 106">
              <a:extLst>
                <a:ext uri="{FF2B5EF4-FFF2-40B4-BE49-F238E27FC236}">
                  <a16:creationId xmlns:a16="http://schemas.microsoft.com/office/drawing/2014/main" id="{5C8915D1-B326-45D3-96E4-02EA193766CD}"/>
                </a:ext>
              </a:extLst>
            </p:cNvPr>
            <p:cNvSpPr>
              <a:spLocks/>
            </p:cNvSpPr>
            <p:nvPr/>
          </p:nvSpPr>
          <p:spPr bwMode="auto">
            <a:xfrm>
              <a:off x="2287" y="2844"/>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10" name="AutoShape 107">
              <a:extLst>
                <a:ext uri="{FF2B5EF4-FFF2-40B4-BE49-F238E27FC236}">
                  <a16:creationId xmlns:a16="http://schemas.microsoft.com/office/drawing/2014/main" id="{E5D9CB72-64F6-434C-AC6F-63A882C92821}"/>
                </a:ext>
              </a:extLst>
            </p:cNvPr>
            <p:cNvSpPr>
              <a:spLocks noChangeArrowheads="1"/>
            </p:cNvSpPr>
            <p:nvPr/>
          </p:nvSpPr>
          <p:spPr bwMode="auto">
            <a:xfrm flipV="1">
              <a:off x="1918" y="2099"/>
              <a:ext cx="726"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Oval 108">
              <a:extLst>
                <a:ext uri="{FF2B5EF4-FFF2-40B4-BE49-F238E27FC236}">
                  <a16:creationId xmlns:a16="http://schemas.microsoft.com/office/drawing/2014/main" id="{E6FF61CF-BF7F-44B1-A7B5-3810262E9A0C}"/>
                </a:ext>
              </a:extLst>
            </p:cNvPr>
            <p:cNvSpPr>
              <a:spLocks noChangeArrowheads="1"/>
            </p:cNvSpPr>
            <p:nvPr/>
          </p:nvSpPr>
          <p:spPr bwMode="auto">
            <a:xfrm>
              <a:off x="1905" y="1513"/>
              <a:ext cx="773" cy="711"/>
            </a:xfrm>
            <a:prstGeom prst="ellipse">
              <a:avLst/>
            </a:prstGeom>
            <a:solidFill>
              <a:schemeClr val="accent1"/>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112" name="Freeform 109">
              <a:extLst>
                <a:ext uri="{FF2B5EF4-FFF2-40B4-BE49-F238E27FC236}">
                  <a16:creationId xmlns:a16="http://schemas.microsoft.com/office/drawing/2014/main" id="{3D3D1F04-B4EB-4D19-A09C-BCBF79B8EBF2}"/>
                </a:ext>
              </a:extLst>
            </p:cNvPr>
            <p:cNvSpPr>
              <a:spLocks/>
            </p:cNvSpPr>
            <p:nvPr/>
          </p:nvSpPr>
          <p:spPr bwMode="auto">
            <a:xfrm>
              <a:off x="2230" y="2212"/>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13" name="Freeform 110">
              <a:extLst>
                <a:ext uri="{FF2B5EF4-FFF2-40B4-BE49-F238E27FC236}">
                  <a16:creationId xmlns:a16="http://schemas.microsoft.com/office/drawing/2014/main" id="{85054672-CD1B-478E-89D5-2831E527490D}"/>
                </a:ext>
              </a:extLst>
            </p:cNvPr>
            <p:cNvSpPr>
              <a:spLocks/>
            </p:cNvSpPr>
            <p:nvPr/>
          </p:nvSpPr>
          <p:spPr bwMode="auto">
            <a:xfrm>
              <a:off x="1562" y="2212"/>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grpSp>
      <p:sp>
        <p:nvSpPr>
          <p:cNvPr id="114" name="AutoShape 111">
            <a:extLst>
              <a:ext uri="{FF2B5EF4-FFF2-40B4-BE49-F238E27FC236}">
                <a16:creationId xmlns:a16="http://schemas.microsoft.com/office/drawing/2014/main" id="{C47870CA-0D52-431E-93BD-610AF2E9062B}"/>
              </a:ext>
            </a:extLst>
          </p:cNvPr>
          <p:cNvSpPr>
            <a:spLocks noChangeArrowheads="1"/>
          </p:cNvSpPr>
          <p:nvPr/>
        </p:nvSpPr>
        <p:spPr bwMode="auto">
          <a:xfrm>
            <a:off x="7753353" y="4271646"/>
            <a:ext cx="1152525" cy="408623"/>
          </a:xfrm>
          <a:prstGeom prst="roundRect">
            <a:avLst>
              <a:gd name="adj" fmla="val 16667"/>
            </a:avLst>
          </a:prstGeom>
          <a:solidFill>
            <a:schemeClr val="bg1"/>
          </a:solidFill>
          <a:ln w="19050">
            <a:solidFill>
              <a:schemeClr val="folHlink"/>
            </a:solidFill>
            <a:round/>
            <a:headEnd/>
            <a:tailEnd/>
          </a:ln>
          <a:effectLst>
            <a:outerShdw dist="107763" dir="2700000" algn="ctr" rotWithShape="0">
              <a:schemeClr val="bg2">
                <a:alpha val="50000"/>
              </a:schemeClr>
            </a:outerShdw>
          </a:effectLst>
        </p:spPr>
        <p:txBody>
          <a:bodyPr anchor="ctr">
            <a:spAutoFit/>
          </a:bodyPr>
          <a:lstStyle/>
          <a:p>
            <a:endParaRPr lang="en-US"/>
          </a:p>
        </p:txBody>
      </p:sp>
      <p:sp>
        <p:nvSpPr>
          <p:cNvPr id="115" name="Text Box 112">
            <a:extLst>
              <a:ext uri="{FF2B5EF4-FFF2-40B4-BE49-F238E27FC236}">
                <a16:creationId xmlns:a16="http://schemas.microsoft.com/office/drawing/2014/main" id="{0A700BF3-BADB-47AE-94E9-F90622303A31}"/>
              </a:ext>
            </a:extLst>
          </p:cNvPr>
          <p:cNvSpPr txBox="1">
            <a:spLocks noChangeArrowheads="1"/>
          </p:cNvSpPr>
          <p:nvPr/>
        </p:nvSpPr>
        <p:spPr bwMode="auto">
          <a:xfrm>
            <a:off x="7655602" y="3996400"/>
            <a:ext cx="1296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en-GB" altLang="en-US" sz="1400" dirty="0"/>
              <a:t>Weekly</a:t>
            </a:r>
          </a:p>
        </p:txBody>
      </p:sp>
      <p:sp>
        <p:nvSpPr>
          <p:cNvPr id="116" name="AutoShape 113">
            <a:extLst>
              <a:ext uri="{FF2B5EF4-FFF2-40B4-BE49-F238E27FC236}">
                <a16:creationId xmlns:a16="http://schemas.microsoft.com/office/drawing/2014/main" id="{B2642F75-DA80-49F5-980E-DC1B058039BD}"/>
              </a:ext>
            </a:extLst>
          </p:cNvPr>
          <p:cNvSpPr>
            <a:spLocks noChangeArrowheads="1"/>
          </p:cNvSpPr>
          <p:nvPr/>
        </p:nvSpPr>
        <p:spPr bwMode="auto">
          <a:xfrm>
            <a:off x="6097591" y="4271646"/>
            <a:ext cx="1152525" cy="408623"/>
          </a:xfrm>
          <a:prstGeom prst="roundRect">
            <a:avLst>
              <a:gd name="adj" fmla="val 16667"/>
            </a:avLst>
          </a:prstGeom>
          <a:solidFill>
            <a:schemeClr val="bg1"/>
          </a:solidFill>
          <a:ln w="19050">
            <a:solidFill>
              <a:schemeClr val="folHlink"/>
            </a:solidFill>
            <a:round/>
            <a:headEnd/>
            <a:tailEnd/>
          </a:ln>
          <a:effectLst>
            <a:outerShdw dist="107763" dir="2700000" algn="ctr" rotWithShape="0">
              <a:schemeClr val="bg2">
                <a:alpha val="50000"/>
              </a:schemeClr>
            </a:outerShdw>
          </a:effectLst>
        </p:spPr>
        <p:txBody>
          <a:bodyPr anchor="ctr">
            <a:spAutoFit/>
          </a:bodyPr>
          <a:lstStyle/>
          <a:p>
            <a:endParaRPr lang="en-US"/>
          </a:p>
        </p:txBody>
      </p:sp>
      <p:sp>
        <p:nvSpPr>
          <p:cNvPr id="117" name="AutoShape 114">
            <a:extLst>
              <a:ext uri="{FF2B5EF4-FFF2-40B4-BE49-F238E27FC236}">
                <a16:creationId xmlns:a16="http://schemas.microsoft.com/office/drawing/2014/main" id="{D62CE2BF-93E5-4F9C-9A05-AB0343CA90FE}"/>
              </a:ext>
            </a:extLst>
          </p:cNvPr>
          <p:cNvSpPr>
            <a:spLocks noChangeArrowheads="1"/>
          </p:cNvSpPr>
          <p:nvPr/>
        </p:nvSpPr>
        <p:spPr bwMode="auto">
          <a:xfrm>
            <a:off x="4657728" y="4271646"/>
            <a:ext cx="1152525" cy="408623"/>
          </a:xfrm>
          <a:prstGeom prst="roundRect">
            <a:avLst>
              <a:gd name="adj" fmla="val 16667"/>
            </a:avLst>
          </a:prstGeom>
          <a:solidFill>
            <a:schemeClr val="bg1"/>
          </a:solidFill>
          <a:ln w="19050">
            <a:solidFill>
              <a:schemeClr val="folHlink"/>
            </a:solidFill>
            <a:round/>
            <a:headEnd/>
            <a:tailEnd/>
          </a:ln>
          <a:effectLst>
            <a:outerShdw dist="107763" dir="2700000" algn="ctr" rotWithShape="0">
              <a:schemeClr val="bg2">
                <a:alpha val="50000"/>
              </a:schemeClr>
            </a:outerShdw>
          </a:effectLst>
        </p:spPr>
        <p:txBody>
          <a:bodyPr anchor="ctr">
            <a:spAutoFit/>
          </a:bodyPr>
          <a:lstStyle/>
          <a:p>
            <a:endParaRPr lang="en-US"/>
          </a:p>
        </p:txBody>
      </p:sp>
      <p:sp>
        <p:nvSpPr>
          <p:cNvPr id="118" name="Text Box 115">
            <a:extLst>
              <a:ext uri="{FF2B5EF4-FFF2-40B4-BE49-F238E27FC236}">
                <a16:creationId xmlns:a16="http://schemas.microsoft.com/office/drawing/2014/main" id="{1F91105D-14EA-4343-BE7A-8518008024C0}"/>
              </a:ext>
            </a:extLst>
          </p:cNvPr>
          <p:cNvSpPr txBox="1">
            <a:spLocks noChangeArrowheads="1"/>
          </p:cNvSpPr>
          <p:nvPr/>
        </p:nvSpPr>
        <p:spPr bwMode="auto">
          <a:xfrm>
            <a:off x="4584700" y="3978278"/>
            <a:ext cx="1296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en-GB" altLang="en-US" sz="1400" dirty="0"/>
              <a:t>Now &amp; then</a:t>
            </a:r>
          </a:p>
        </p:txBody>
      </p:sp>
      <p:grpSp>
        <p:nvGrpSpPr>
          <p:cNvPr id="119" name="Group 116">
            <a:extLst>
              <a:ext uri="{FF2B5EF4-FFF2-40B4-BE49-F238E27FC236}">
                <a16:creationId xmlns:a16="http://schemas.microsoft.com/office/drawing/2014/main" id="{8AA1B448-8408-47C3-8A26-467CACFEDA5D}"/>
              </a:ext>
            </a:extLst>
          </p:cNvPr>
          <p:cNvGrpSpPr>
            <a:grpSpLocks/>
          </p:cNvGrpSpPr>
          <p:nvPr/>
        </p:nvGrpSpPr>
        <p:grpSpPr bwMode="auto">
          <a:xfrm>
            <a:off x="5037138" y="4381503"/>
            <a:ext cx="195262" cy="360363"/>
            <a:chOff x="1562" y="1513"/>
            <a:chExt cx="1460" cy="2090"/>
          </a:xfrm>
        </p:grpSpPr>
        <p:sp>
          <p:nvSpPr>
            <p:cNvPr id="120" name="Freeform 117">
              <a:extLst>
                <a:ext uri="{FF2B5EF4-FFF2-40B4-BE49-F238E27FC236}">
                  <a16:creationId xmlns:a16="http://schemas.microsoft.com/office/drawing/2014/main" id="{131A0D31-0819-404A-B38A-A19AB7B4C1D9}"/>
                </a:ext>
              </a:extLst>
            </p:cNvPr>
            <p:cNvSpPr>
              <a:spLocks/>
            </p:cNvSpPr>
            <p:nvPr/>
          </p:nvSpPr>
          <p:spPr bwMode="auto">
            <a:xfrm>
              <a:off x="1601" y="2825"/>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21" name="Freeform 118">
              <a:extLst>
                <a:ext uri="{FF2B5EF4-FFF2-40B4-BE49-F238E27FC236}">
                  <a16:creationId xmlns:a16="http://schemas.microsoft.com/office/drawing/2014/main" id="{F392B5FF-FA63-4524-9DE1-AE55F35F4599}"/>
                </a:ext>
              </a:extLst>
            </p:cNvPr>
            <p:cNvSpPr>
              <a:spLocks/>
            </p:cNvSpPr>
            <p:nvPr/>
          </p:nvSpPr>
          <p:spPr bwMode="auto">
            <a:xfrm>
              <a:off x="2287" y="2844"/>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22" name="AutoShape 119">
              <a:extLst>
                <a:ext uri="{FF2B5EF4-FFF2-40B4-BE49-F238E27FC236}">
                  <a16:creationId xmlns:a16="http://schemas.microsoft.com/office/drawing/2014/main" id="{DEC5E6A7-6FCF-4BCD-AF2D-9AB287D8C6A1}"/>
                </a:ext>
              </a:extLst>
            </p:cNvPr>
            <p:cNvSpPr>
              <a:spLocks noChangeArrowheads="1"/>
            </p:cNvSpPr>
            <p:nvPr/>
          </p:nvSpPr>
          <p:spPr bwMode="auto">
            <a:xfrm flipV="1">
              <a:off x="1918" y="2099"/>
              <a:ext cx="726"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Oval 120">
              <a:extLst>
                <a:ext uri="{FF2B5EF4-FFF2-40B4-BE49-F238E27FC236}">
                  <a16:creationId xmlns:a16="http://schemas.microsoft.com/office/drawing/2014/main" id="{3F264D95-57B4-4A56-A30D-BD64773C3D18}"/>
                </a:ext>
              </a:extLst>
            </p:cNvPr>
            <p:cNvSpPr>
              <a:spLocks noChangeArrowheads="1"/>
            </p:cNvSpPr>
            <p:nvPr/>
          </p:nvSpPr>
          <p:spPr bwMode="auto">
            <a:xfrm>
              <a:off x="1905" y="1513"/>
              <a:ext cx="773" cy="711"/>
            </a:xfrm>
            <a:prstGeom prst="ellipse">
              <a:avLst/>
            </a:prstGeom>
            <a:solidFill>
              <a:schemeClr val="hlink"/>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124" name="Freeform 121">
              <a:extLst>
                <a:ext uri="{FF2B5EF4-FFF2-40B4-BE49-F238E27FC236}">
                  <a16:creationId xmlns:a16="http://schemas.microsoft.com/office/drawing/2014/main" id="{02C973C6-4E14-4ED0-B0F2-39E0EE76586B}"/>
                </a:ext>
              </a:extLst>
            </p:cNvPr>
            <p:cNvSpPr>
              <a:spLocks/>
            </p:cNvSpPr>
            <p:nvPr/>
          </p:nvSpPr>
          <p:spPr bwMode="auto">
            <a:xfrm>
              <a:off x="2230" y="2212"/>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25" name="Freeform 122">
              <a:extLst>
                <a:ext uri="{FF2B5EF4-FFF2-40B4-BE49-F238E27FC236}">
                  <a16:creationId xmlns:a16="http://schemas.microsoft.com/office/drawing/2014/main" id="{1CBD10BF-0C39-4D80-9A72-7711A9D48B3E}"/>
                </a:ext>
              </a:extLst>
            </p:cNvPr>
            <p:cNvSpPr>
              <a:spLocks/>
            </p:cNvSpPr>
            <p:nvPr/>
          </p:nvSpPr>
          <p:spPr bwMode="auto">
            <a:xfrm>
              <a:off x="1562" y="2212"/>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grpSp>
      <p:sp>
        <p:nvSpPr>
          <p:cNvPr id="126" name="AutoShape 123">
            <a:extLst>
              <a:ext uri="{FF2B5EF4-FFF2-40B4-BE49-F238E27FC236}">
                <a16:creationId xmlns:a16="http://schemas.microsoft.com/office/drawing/2014/main" id="{74BB4EED-E039-4C58-9BBD-A94F0A2F4591}"/>
              </a:ext>
            </a:extLst>
          </p:cNvPr>
          <p:cNvSpPr>
            <a:spLocks noChangeArrowheads="1"/>
          </p:cNvSpPr>
          <p:nvPr/>
        </p:nvSpPr>
        <p:spPr bwMode="auto">
          <a:xfrm>
            <a:off x="3219453" y="4271646"/>
            <a:ext cx="1152525" cy="408623"/>
          </a:xfrm>
          <a:prstGeom prst="roundRect">
            <a:avLst>
              <a:gd name="adj" fmla="val 16667"/>
            </a:avLst>
          </a:prstGeom>
          <a:solidFill>
            <a:schemeClr val="bg1"/>
          </a:solidFill>
          <a:ln w="19050">
            <a:solidFill>
              <a:schemeClr val="folHlink"/>
            </a:solidFill>
            <a:round/>
            <a:headEnd/>
            <a:tailEnd/>
          </a:ln>
          <a:effectLst>
            <a:outerShdw dist="107763" dir="2700000" algn="ctr" rotWithShape="0">
              <a:schemeClr val="bg2">
                <a:alpha val="50000"/>
              </a:schemeClr>
            </a:outerShdw>
          </a:effectLst>
        </p:spPr>
        <p:txBody>
          <a:bodyPr anchor="ctr">
            <a:spAutoFit/>
          </a:bodyPr>
          <a:lstStyle/>
          <a:p>
            <a:endParaRPr lang="en-US"/>
          </a:p>
        </p:txBody>
      </p:sp>
      <p:sp>
        <p:nvSpPr>
          <p:cNvPr id="127" name="Text Box 124">
            <a:extLst>
              <a:ext uri="{FF2B5EF4-FFF2-40B4-BE49-F238E27FC236}">
                <a16:creationId xmlns:a16="http://schemas.microsoft.com/office/drawing/2014/main" id="{72E6A0C7-256F-48D1-BF93-20A144F57EF5}"/>
              </a:ext>
            </a:extLst>
          </p:cNvPr>
          <p:cNvSpPr txBox="1">
            <a:spLocks noChangeArrowheads="1"/>
          </p:cNvSpPr>
          <p:nvPr/>
        </p:nvSpPr>
        <p:spPr bwMode="auto">
          <a:xfrm>
            <a:off x="3146425" y="3978275"/>
            <a:ext cx="1296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en-GB" altLang="en-US" sz="1400" dirty="0"/>
              <a:t>Hardly ever</a:t>
            </a:r>
          </a:p>
        </p:txBody>
      </p:sp>
      <p:grpSp>
        <p:nvGrpSpPr>
          <p:cNvPr id="128" name="Group 125">
            <a:extLst>
              <a:ext uri="{FF2B5EF4-FFF2-40B4-BE49-F238E27FC236}">
                <a16:creationId xmlns:a16="http://schemas.microsoft.com/office/drawing/2014/main" id="{CE1C2437-38B8-4E02-9B55-1E53D8519726}"/>
              </a:ext>
            </a:extLst>
          </p:cNvPr>
          <p:cNvGrpSpPr>
            <a:grpSpLocks/>
          </p:cNvGrpSpPr>
          <p:nvPr/>
        </p:nvGrpSpPr>
        <p:grpSpPr bwMode="auto">
          <a:xfrm>
            <a:off x="3741738" y="4381503"/>
            <a:ext cx="195262" cy="360363"/>
            <a:chOff x="1562" y="1513"/>
            <a:chExt cx="1460" cy="2090"/>
          </a:xfrm>
        </p:grpSpPr>
        <p:sp>
          <p:nvSpPr>
            <p:cNvPr id="129" name="Freeform 126">
              <a:extLst>
                <a:ext uri="{FF2B5EF4-FFF2-40B4-BE49-F238E27FC236}">
                  <a16:creationId xmlns:a16="http://schemas.microsoft.com/office/drawing/2014/main" id="{D439B06B-4DAC-4DEE-A263-01E2802D0F96}"/>
                </a:ext>
              </a:extLst>
            </p:cNvPr>
            <p:cNvSpPr>
              <a:spLocks/>
            </p:cNvSpPr>
            <p:nvPr/>
          </p:nvSpPr>
          <p:spPr bwMode="auto">
            <a:xfrm>
              <a:off x="1601" y="2825"/>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30" name="Freeform 127">
              <a:extLst>
                <a:ext uri="{FF2B5EF4-FFF2-40B4-BE49-F238E27FC236}">
                  <a16:creationId xmlns:a16="http://schemas.microsoft.com/office/drawing/2014/main" id="{C762DBA9-5D69-414B-932C-1771118C3496}"/>
                </a:ext>
              </a:extLst>
            </p:cNvPr>
            <p:cNvSpPr>
              <a:spLocks/>
            </p:cNvSpPr>
            <p:nvPr/>
          </p:nvSpPr>
          <p:spPr bwMode="auto">
            <a:xfrm>
              <a:off x="2287" y="2844"/>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31" name="AutoShape 128">
              <a:extLst>
                <a:ext uri="{FF2B5EF4-FFF2-40B4-BE49-F238E27FC236}">
                  <a16:creationId xmlns:a16="http://schemas.microsoft.com/office/drawing/2014/main" id="{7C433C6D-9276-4D1F-BFD4-C6F843EDF3A7}"/>
                </a:ext>
              </a:extLst>
            </p:cNvPr>
            <p:cNvSpPr>
              <a:spLocks noChangeArrowheads="1"/>
            </p:cNvSpPr>
            <p:nvPr/>
          </p:nvSpPr>
          <p:spPr bwMode="auto">
            <a:xfrm flipV="1">
              <a:off x="1918" y="2099"/>
              <a:ext cx="726"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accent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Oval 129">
              <a:extLst>
                <a:ext uri="{FF2B5EF4-FFF2-40B4-BE49-F238E27FC236}">
                  <a16:creationId xmlns:a16="http://schemas.microsoft.com/office/drawing/2014/main" id="{8F65D608-7737-46DE-A34B-EC58AC3EE06B}"/>
                </a:ext>
              </a:extLst>
            </p:cNvPr>
            <p:cNvSpPr>
              <a:spLocks noChangeArrowheads="1"/>
            </p:cNvSpPr>
            <p:nvPr/>
          </p:nvSpPr>
          <p:spPr bwMode="auto">
            <a:xfrm>
              <a:off x="1905" y="1513"/>
              <a:ext cx="773" cy="711"/>
            </a:xfrm>
            <a:prstGeom prst="ellipse">
              <a:avLst/>
            </a:prstGeom>
            <a:solidFill>
              <a:schemeClr val="accent2"/>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133" name="Freeform 130">
              <a:extLst>
                <a:ext uri="{FF2B5EF4-FFF2-40B4-BE49-F238E27FC236}">
                  <a16:creationId xmlns:a16="http://schemas.microsoft.com/office/drawing/2014/main" id="{07AC87F6-D7B0-4B1D-999F-26883AB34CCA}"/>
                </a:ext>
              </a:extLst>
            </p:cNvPr>
            <p:cNvSpPr>
              <a:spLocks/>
            </p:cNvSpPr>
            <p:nvPr/>
          </p:nvSpPr>
          <p:spPr bwMode="auto">
            <a:xfrm>
              <a:off x="2230" y="2212"/>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34" name="Freeform 131">
              <a:extLst>
                <a:ext uri="{FF2B5EF4-FFF2-40B4-BE49-F238E27FC236}">
                  <a16:creationId xmlns:a16="http://schemas.microsoft.com/office/drawing/2014/main" id="{D6BE7BAA-38B5-494E-A3B3-2F63BF5EAE9A}"/>
                </a:ext>
              </a:extLst>
            </p:cNvPr>
            <p:cNvSpPr>
              <a:spLocks/>
            </p:cNvSpPr>
            <p:nvPr/>
          </p:nvSpPr>
          <p:spPr bwMode="auto">
            <a:xfrm>
              <a:off x="1562" y="2212"/>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grpSp>
      <p:cxnSp>
        <p:nvCxnSpPr>
          <p:cNvPr id="135" name="AutoShape 132">
            <a:extLst>
              <a:ext uri="{FF2B5EF4-FFF2-40B4-BE49-F238E27FC236}">
                <a16:creationId xmlns:a16="http://schemas.microsoft.com/office/drawing/2014/main" id="{CB135DAC-1041-4CBB-97A7-B7369EC884A9}"/>
              </a:ext>
            </a:extLst>
          </p:cNvPr>
          <p:cNvCxnSpPr>
            <a:cxnSpLocks noChangeShapeType="1"/>
            <a:stCxn id="6" idx="2"/>
            <a:endCxn id="72" idx="0"/>
          </p:cNvCxnSpPr>
          <p:nvPr/>
        </p:nvCxnSpPr>
        <p:spPr bwMode="auto">
          <a:xfrm>
            <a:off x="5594350" y="2279650"/>
            <a:ext cx="0" cy="4318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6" name="Text Box 133">
            <a:extLst>
              <a:ext uri="{FF2B5EF4-FFF2-40B4-BE49-F238E27FC236}">
                <a16:creationId xmlns:a16="http://schemas.microsoft.com/office/drawing/2014/main" id="{893F52C2-9BBB-4679-867A-DD33747DC6C8}"/>
              </a:ext>
            </a:extLst>
          </p:cNvPr>
          <p:cNvSpPr txBox="1">
            <a:spLocks noChangeArrowheads="1"/>
          </p:cNvSpPr>
          <p:nvPr/>
        </p:nvSpPr>
        <p:spPr bwMode="auto">
          <a:xfrm>
            <a:off x="7104063" y="3432175"/>
            <a:ext cx="24495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en-GB" altLang="en-US" sz="1400"/>
              <a:t>Regular shoppers</a:t>
            </a:r>
          </a:p>
        </p:txBody>
      </p:sp>
      <p:sp>
        <p:nvSpPr>
          <p:cNvPr id="137" name="Text Box 134">
            <a:extLst>
              <a:ext uri="{FF2B5EF4-FFF2-40B4-BE49-F238E27FC236}">
                <a16:creationId xmlns:a16="http://schemas.microsoft.com/office/drawing/2014/main" id="{D5A9587C-55A1-4D33-9372-D0BA85F645A0}"/>
              </a:ext>
            </a:extLst>
          </p:cNvPr>
          <p:cNvSpPr txBox="1">
            <a:spLocks noChangeArrowheads="1"/>
          </p:cNvSpPr>
          <p:nvPr/>
        </p:nvSpPr>
        <p:spPr bwMode="auto">
          <a:xfrm>
            <a:off x="2568578" y="3432175"/>
            <a:ext cx="24495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en-GB" altLang="en-US" sz="1400"/>
              <a:t>Less frequent shoppers</a:t>
            </a:r>
          </a:p>
        </p:txBody>
      </p:sp>
      <p:cxnSp>
        <p:nvCxnSpPr>
          <p:cNvPr id="138" name="AutoShape 135">
            <a:extLst>
              <a:ext uri="{FF2B5EF4-FFF2-40B4-BE49-F238E27FC236}">
                <a16:creationId xmlns:a16="http://schemas.microsoft.com/office/drawing/2014/main" id="{F80F9A8C-1D62-4138-B44D-43EF28EDE42D}"/>
              </a:ext>
            </a:extLst>
          </p:cNvPr>
          <p:cNvCxnSpPr>
            <a:cxnSpLocks noChangeShapeType="1"/>
            <a:stCxn id="72" idx="2"/>
            <a:endCxn id="136" idx="0"/>
          </p:cNvCxnSpPr>
          <p:nvPr/>
        </p:nvCxnSpPr>
        <p:spPr bwMode="auto">
          <a:xfrm rot="16200000" flipH="1">
            <a:off x="6754022" y="1856584"/>
            <a:ext cx="415925" cy="2735263"/>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AutoShape 136">
            <a:extLst>
              <a:ext uri="{FF2B5EF4-FFF2-40B4-BE49-F238E27FC236}">
                <a16:creationId xmlns:a16="http://schemas.microsoft.com/office/drawing/2014/main" id="{083BD11F-0FDF-4458-A9E6-1A108E21BFF9}"/>
              </a:ext>
            </a:extLst>
          </p:cNvPr>
          <p:cNvCxnSpPr>
            <a:cxnSpLocks noChangeShapeType="1"/>
            <a:stCxn id="72" idx="2"/>
            <a:endCxn id="137" idx="0"/>
          </p:cNvCxnSpPr>
          <p:nvPr/>
        </p:nvCxnSpPr>
        <p:spPr bwMode="auto">
          <a:xfrm rot="5400000">
            <a:off x="4486278" y="2324103"/>
            <a:ext cx="415925" cy="1800225"/>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AutoShape 137">
            <a:extLst>
              <a:ext uri="{FF2B5EF4-FFF2-40B4-BE49-F238E27FC236}">
                <a16:creationId xmlns:a16="http://schemas.microsoft.com/office/drawing/2014/main" id="{4A054765-8C75-4CDF-A227-34FB8406B286}"/>
              </a:ext>
            </a:extLst>
          </p:cNvPr>
          <p:cNvCxnSpPr>
            <a:cxnSpLocks noChangeShapeType="1"/>
            <a:stCxn id="136" idx="2"/>
            <a:endCxn id="114" idx="0"/>
          </p:cNvCxnSpPr>
          <p:nvPr/>
        </p:nvCxnSpPr>
        <p:spPr bwMode="auto">
          <a:xfrm>
            <a:off x="8328819" y="3736975"/>
            <a:ext cx="796" cy="53467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AutoShape 138">
            <a:extLst>
              <a:ext uri="{FF2B5EF4-FFF2-40B4-BE49-F238E27FC236}">
                <a16:creationId xmlns:a16="http://schemas.microsoft.com/office/drawing/2014/main" id="{6A8E88A6-D088-4DF5-951E-1E62013AE88F}"/>
              </a:ext>
            </a:extLst>
          </p:cNvPr>
          <p:cNvCxnSpPr>
            <a:cxnSpLocks noChangeShapeType="1"/>
            <a:stCxn id="136" idx="2"/>
            <a:endCxn id="78" idx="0"/>
          </p:cNvCxnSpPr>
          <p:nvPr/>
        </p:nvCxnSpPr>
        <p:spPr bwMode="auto">
          <a:xfrm rot="16200000" flipH="1">
            <a:off x="8931638" y="3134155"/>
            <a:ext cx="232636" cy="1438275"/>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42" name="Group 139">
            <a:extLst>
              <a:ext uri="{FF2B5EF4-FFF2-40B4-BE49-F238E27FC236}">
                <a16:creationId xmlns:a16="http://schemas.microsoft.com/office/drawing/2014/main" id="{265A4F31-F433-4115-B67A-BC3C062C3B8B}"/>
              </a:ext>
            </a:extLst>
          </p:cNvPr>
          <p:cNvGrpSpPr>
            <a:grpSpLocks/>
          </p:cNvGrpSpPr>
          <p:nvPr/>
        </p:nvGrpSpPr>
        <p:grpSpPr bwMode="auto">
          <a:xfrm>
            <a:off x="3525838" y="4381503"/>
            <a:ext cx="195262" cy="358775"/>
            <a:chOff x="1562" y="1513"/>
            <a:chExt cx="1460" cy="2090"/>
          </a:xfrm>
        </p:grpSpPr>
        <p:sp>
          <p:nvSpPr>
            <p:cNvPr id="143" name="Freeform 140">
              <a:extLst>
                <a:ext uri="{FF2B5EF4-FFF2-40B4-BE49-F238E27FC236}">
                  <a16:creationId xmlns:a16="http://schemas.microsoft.com/office/drawing/2014/main" id="{938BF7BE-CBF8-40C6-9A53-6560BBA88EDE}"/>
                </a:ext>
              </a:extLst>
            </p:cNvPr>
            <p:cNvSpPr>
              <a:spLocks/>
            </p:cNvSpPr>
            <p:nvPr/>
          </p:nvSpPr>
          <p:spPr bwMode="auto">
            <a:xfrm>
              <a:off x="1601" y="2825"/>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44" name="Freeform 141">
              <a:extLst>
                <a:ext uri="{FF2B5EF4-FFF2-40B4-BE49-F238E27FC236}">
                  <a16:creationId xmlns:a16="http://schemas.microsoft.com/office/drawing/2014/main" id="{A2593908-2F36-460B-80F3-9E3F27FA4E0B}"/>
                </a:ext>
              </a:extLst>
            </p:cNvPr>
            <p:cNvSpPr>
              <a:spLocks/>
            </p:cNvSpPr>
            <p:nvPr/>
          </p:nvSpPr>
          <p:spPr bwMode="auto">
            <a:xfrm>
              <a:off x="2287" y="2844"/>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45" name="AutoShape 142">
              <a:extLst>
                <a:ext uri="{FF2B5EF4-FFF2-40B4-BE49-F238E27FC236}">
                  <a16:creationId xmlns:a16="http://schemas.microsoft.com/office/drawing/2014/main" id="{119C6635-3677-4B1A-A09B-D8DD62C9F647}"/>
                </a:ext>
              </a:extLst>
            </p:cNvPr>
            <p:cNvSpPr>
              <a:spLocks noChangeArrowheads="1"/>
            </p:cNvSpPr>
            <p:nvPr/>
          </p:nvSpPr>
          <p:spPr bwMode="auto">
            <a:xfrm flipV="1">
              <a:off x="1918" y="2099"/>
              <a:ext cx="726"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 name="Oval 143">
              <a:extLst>
                <a:ext uri="{FF2B5EF4-FFF2-40B4-BE49-F238E27FC236}">
                  <a16:creationId xmlns:a16="http://schemas.microsoft.com/office/drawing/2014/main" id="{A393A612-C40A-4BFE-9E87-F2B79570DCD4}"/>
                </a:ext>
              </a:extLst>
            </p:cNvPr>
            <p:cNvSpPr>
              <a:spLocks noChangeArrowheads="1"/>
            </p:cNvSpPr>
            <p:nvPr/>
          </p:nvSpPr>
          <p:spPr bwMode="auto">
            <a:xfrm>
              <a:off x="1905" y="1513"/>
              <a:ext cx="773" cy="711"/>
            </a:xfrm>
            <a:prstGeom prst="ellipse">
              <a:avLst/>
            </a:prstGeom>
            <a:solidFill>
              <a:schemeClr val="accent1"/>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147" name="Freeform 144">
              <a:extLst>
                <a:ext uri="{FF2B5EF4-FFF2-40B4-BE49-F238E27FC236}">
                  <a16:creationId xmlns:a16="http://schemas.microsoft.com/office/drawing/2014/main" id="{A33D70AC-147E-4232-A5C9-D0FBF678ABE6}"/>
                </a:ext>
              </a:extLst>
            </p:cNvPr>
            <p:cNvSpPr>
              <a:spLocks/>
            </p:cNvSpPr>
            <p:nvPr/>
          </p:nvSpPr>
          <p:spPr bwMode="auto">
            <a:xfrm>
              <a:off x="2230" y="2212"/>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48" name="Freeform 145">
              <a:extLst>
                <a:ext uri="{FF2B5EF4-FFF2-40B4-BE49-F238E27FC236}">
                  <a16:creationId xmlns:a16="http://schemas.microsoft.com/office/drawing/2014/main" id="{C0AF9750-F6F0-4B1C-A123-D126DD2459EB}"/>
                </a:ext>
              </a:extLst>
            </p:cNvPr>
            <p:cNvSpPr>
              <a:spLocks/>
            </p:cNvSpPr>
            <p:nvPr/>
          </p:nvSpPr>
          <p:spPr bwMode="auto">
            <a:xfrm>
              <a:off x="1562" y="2212"/>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grpSp>
      <p:grpSp>
        <p:nvGrpSpPr>
          <p:cNvPr id="149" name="Group 146">
            <a:extLst>
              <a:ext uri="{FF2B5EF4-FFF2-40B4-BE49-F238E27FC236}">
                <a16:creationId xmlns:a16="http://schemas.microsoft.com/office/drawing/2014/main" id="{DA2E279A-EF37-44AC-9C55-8DBBE4C2F834}"/>
              </a:ext>
            </a:extLst>
          </p:cNvPr>
          <p:cNvGrpSpPr>
            <a:grpSpLocks/>
          </p:cNvGrpSpPr>
          <p:nvPr/>
        </p:nvGrpSpPr>
        <p:grpSpPr bwMode="auto">
          <a:xfrm>
            <a:off x="5254628" y="4379913"/>
            <a:ext cx="195263" cy="360362"/>
            <a:chOff x="3007" y="1509"/>
            <a:chExt cx="1460" cy="2090"/>
          </a:xfrm>
        </p:grpSpPr>
        <p:sp>
          <p:nvSpPr>
            <p:cNvPr id="150" name="Oval 147">
              <a:extLst>
                <a:ext uri="{FF2B5EF4-FFF2-40B4-BE49-F238E27FC236}">
                  <a16:creationId xmlns:a16="http://schemas.microsoft.com/office/drawing/2014/main" id="{F76DFA2F-47E9-4736-BEF5-67CCCB9DAD6D}"/>
                </a:ext>
              </a:extLst>
            </p:cNvPr>
            <p:cNvSpPr>
              <a:spLocks noChangeArrowheads="1"/>
            </p:cNvSpPr>
            <p:nvPr/>
          </p:nvSpPr>
          <p:spPr bwMode="auto">
            <a:xfrm>
              <a:off x="3350" y="1509"/>
              <a:ext cx="773" cy="711"/>
            </a:xfrm>
            <a:prstGeom prst="ellipse">
              <a:avLst/>
            </a:prstGeom>
            <a:solidFill>
              <a:schemeClr val="folHlink"/>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151" name="Freeform 148">
              <a:extLst>
                <a:ext uri="{FF2B5EF4-FFF2-40B4-BE49-F238E27FC236}">
                  <a16:creationId xmlns:a16="http://schemas.microsoft.com/office/drawing/2014/main" id="{69FDE5B3-3637-4222-A30C-B11B1C39B409}"/>
                </a:ext>
              </a:extLst>
            </p:cNvPr>
            <p:cNvSpPr>
              <a:spLocks/>
            </p:cNvSpPr>
            <p:nvPr/>
          </p:nvSpPr>
          <p:spPr bwMode="auto">
            <a:xfrm>
              <a:off x="3046" y="2821"/>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52" name="Freeform 149">
              <a:extLst>
                <a:ext uri="{FF2B5EF4-FFF2-40B4-BE49-F238E27FC236}">
                  <a16:creationId xmlns:a16="http://schemas.microsoft.com/office/drawing/2014/main" id="{A5847D03-F1F4-474D-85EA-0806E3849AB4}"/>
                </a:ext>
              </a:extLst>
            </p:cNvPr>
            <p:cNvSpPr>
              <a:spLocks/>
            </p:cNvSpPr>
            <p:nvPr/>
          </p:nvSpPr>
          <p:spPr bwMode="auto">
            <a:xfrm>
              <a:off x="3732" y="2840"/>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53" name="Freeform 150">
              <a:extLst>
                <a:ext uri="{FF2B5EF4-FFF2-40B4-BE49-F238E27FC236}">
                  <a16:creationId xmlns:a16="http://schemas.microsoft.com/office/drawing/2014/main" id="{9BE324EA-0482-4C93-B1A6-A85B78750414}"/>
                </a:ext>
              </a:extLst>
            </p:cNvPr>
            <p:cNvSpPr>
              <a:spLocks/>
            </p:cNvSpPr>
            <p:nvPr/>
          </p:nvSpPr>
          <p:spPr bwMode="auto">
            <a:xfrm>
              <a:off x="3675" y="2208"/>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54" name="Freeform 151">
              <a:extLst>
                <a:ext uri="{FF2B5EF4-FFF2-40B4-BE49-F238E27FC236}">
                  <a16:creationId xmlns:a16="http://schemas.microsoft.com/office/drawing/2014/main" id="{FED17DA0-8D80-4D0C-9C3A-BA27FE3BB6EB}"/>
                </a:ext>
              </a:extLst>
            </p:cNvPr>
            <p:cNvSpPr>
              <a:spLocks/>
            </p:cNvSpPr>
            <p:nvPr/>
          </p:nvSpPr>
          <p:spPr bwMode="auto">
            <a:xfrm>
              <a:off x="3007" y="2208"/>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55" name="AutoShape 152">
              <a:extLst>
                <a:ext uri="{FF2B5EF4-FFF2-40B4-BE49-F238E27FC236}">
                  <a16:creationId xmlns:a16="http://schemas.microsoft.com/office/drawing/2014/main" id="{E8286BC6-74A2-42CF-AFDE-90AD5E899DC2}"/>
                </a:ext>
              </a:extLst>
            </p:cNvPr>
            <p:cNvSpPr>
              <a:spLocks noChangeArrowheads="1"/>
            </p:cNvSpPr>
            <p:nvPr/>
          </p:nvSpPr>
          <p:spPr bwMode="auto">
            <a:xfrm flipV="1">
              <a:off x="3221" y="2208"/>
              <a:ext cx="998"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56" name="Text Box 153">
            <a:extLst>
              <a:ext uri="{FF2B5EF4-FFF2-40B4-BE49-F238E27FC236}">
                <a16:creationId xmlns:a16="http://schemas.microsoft.com/office/drawing/2014/main" id="{AC4CFE89-1242-4B5D-858B-8B281ABD963F}"/>
              </a:ext>
            </a:extLst>
          </p:cNvPr>
          <p:cNvSpPr txBox="1">
            <a:spLocks noChangeArrowheads="1"/>
          </p:cNvSpPr>
          <p:nvPr/>
        </p:nvSpPr>
        <p:spPr bwMode="auto">
          <a:xfrm>
            <a:off x="6024566" y="4037013"/>
            <a:ext cx="1152525" cy="252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lnSpc>
                <a:spcPct val="75000"/>
              </a:lnSpc>
              <a:buFontTx/>
              <a:buNone/>
            </a:pPr>
            <a:r>
              <a:rPr lang="en-GB" altLang="en-US" sz="1400" dirty="0"/>
              <a:t>Stop Start</a:t>
            </a:r>
          </a:p>
        </p:txBody>
      </p:sp>
      <p:grpSp>
        <p:nvGrpSpPr>
          <p:cNvPr id="157" name="Group 154">
            <a:extLst>
              <a:ext uri="{FF2B5EF4-FFF2-40B4-BE49-F238E27FC236}">
                <a16:creationId xmlns:a16="http://schemas.microsoft.com/office/drawing/2014/main" id="{70CF5CCF-3086-4CC1-BD7E-3AA16B081F05}"/>
              </a:ext>
            </a:extLst>
          </p:cNvPr>
          <p:cNvGrpSpPr>
            <a:grpSpLocks/>
          </p:cNvGrpSpPr>
          <p:nvPr/>
        </p:nvGrpSpPr>
        <p:grpSpPr bwMode="auto">
          <a:xfrm>
            <a:off x="6694488" y="4367213"/>
            <a:ext cx="195262" cy="360362"/>
            <a:chOff x="1562" y="1513"/>
            <a:chExt cx="1460" cy="2090"/>
          </a:xfrm>
        </p:grpSpPr>
        <p:sp>
          <p:nvSpPr>
            <p:cNvPr id="158" name="Freeform 155">
              <a:extLst>
                <a:ext uri="{FF2B5EF4-FFF2-40B4-BE49-F238E27FC236}">
                  <a16:creationId xmlns:a16="http://schemas.microsoft.com/office/drawing/2014/main" id="{452E7AE4-3E17-4037-A999-6AC594019488}"/>
                </a:ext>
              </a:extLst>
            </p:cNvPr>
            <p:cNvSpPr>
              <a:spLocks/>
            </p:cNvSpPr>
            <p:nvPr/>
          </p:nvSpPr>
          <p:spPr bwMode="auto">
            <a:xfrm>
              <a:off x="1601" y="2825"/>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59" name="Freeform 156">
              <a:extLst>
                <a:ext uri="{FF2B5EF4-FFF2-40B4-BE49-F238E27FC236}">
                  <a16:creationId xmlns:a16="http://schemas.microsoft.com/office/drawing/2014/main" id="{E5F18A0C-D4B4-4321-8BBF-8BDFE4410FB1}"/>
                </a:ext>
              </a:extLst>
            </p:cNvPr>
            <p:cNvSpPr>
              <a:spLocks/>
            </p:cNvSpPr>
            <p:nvPr/>
          </p:nvSpPr>
          <p:spPr bwMode="auto">
            <a:xfrm>
              <a:off x="2287" y="2844"/>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60" name="AutoShape 157">
              <a:extLst>
                <a:ext uri="{FF2B5EF4-FFF2-40B4-BE49-F238E27FC236}">
                  <a16:creationId xmlns:a16="http://schemas.microsoft.com/office/drawing/2014/main" id="{850648F0-7198-419D-A7EF-E4B2C0421469}"/>
                </a:ext>
              </a:extLst>
            </p:cNvPr>
            <p:cNvSpPr>
              <a:spLocks noChangeArrowheads="1"/>
            </p:cNvSpPr>
            <p:nvPr/>
          </p:nvSpPr>
          <p:spPr bwMode="auto">
            <a:xfrm flipV="1">
              <a:off x="1918" y="2099"/>
              <a:ext cx="726"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accent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Oval 158">
              <a:extLst>
                <a:ext uri="{FF2B5EF4-FFF2-40B4-BE49-F238E27FC236}">
                  <a16:creationId xmlns:a16="http://schemas.microsoft.com/office/drawing/2014/main" id="{C09BF5E4-B705-4649-ADAD-BF20EF857B48}"/>
                </a:ext>
              </a:extLst>
            </p:cNvPr>
            <p:cNvSpPr>
              <a:spLocks noChangeArrowheads="1"/>
            </p:cNvSpPr>
            <p:nvPr/>
          </p:nvSpPr>
          <p:spPr bwMode="auto">
            <a:xfrm>
              <a:off x="1905" y="1513"/>
              <a:ext cx="773" cy="711"/>
            </a:xfrm>
            <a:prstGeom prst="ellipse">
              <a:avLst/>
            </a:prstGeom>
            <a:solidFill>
              <a:schemeClr val="accent2"/>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162" name="Freeform 159">
              <a:extLst>
                <a:ext uri="{FF2B5EF4-FFF2-40B4-BE49-F238E27FC236}">
                  <a16:creationId xmlns:a16="http://schemas.microsoft.com/office/drawing/2014/main" id="{6005654F-CE45-4BDF-8F4C-3647C2E199B8}"/>
                </a:ext>
              </a:extLst>
            </p:cNvPr>
            <p:cNvSpPr>
              <a:spLocks/>
            </p:cNvSpPr>
            <p:nvPr/>
          </p:nvSpPr>
          <p:spPr bwMode="auto">
            <a:xfrm>
              <a:off x="2230" y="2212"/>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63" name="Freeform 160">
              <a:extLst>
                <a:ext uri="{FF2B5EF4-FFF2-40B4-BE49-F238E27FC236}">
                  <a16:creationId xmlns:a16="http://schemas.microsoft.com/office/drawing/2014/main" id="{893C3C53-5588-4B3E-9B8B-648B0DD7F5AA}"/>
                </a:ext>
              </a:extLst>
            </p:cNvPr>
            <p:cNvSpPr>
              <a:spLocks/>
            </p:cNvSpPr>
            <p:nvPr/>
          </p:nvSpPr>
          <p:spPr bwMode="auto">
            <a:xfrm>
              <a:off x="1562" y="2212"/>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grpSp>
      <p:grpSp>
        <p:nvGrpSpPr>
          <p:cNvPr id="164" name="Group 161">
            <a:extLst>
              <a:ext uri="{FF2B5EF4-FFF2-40B4-BE49-F238E27FC236}">
                <a16:creationId xmlns:a16="http://schemas.microsoft.com/office/drawing/2014/main" id="{B53578CA-5379-4A3C-A5FF-B4EA6B02CBBC}"/>
              </a:ext>
            </a:extLst>
          </p:cNvPr>
          <p:cNvGrpSpPr>
            <a:grpSpLocks/>
          </p:cNvGrpSpPr>
          <p:nvPr/>
        </p:nvGrpSpPr>
        <p:grpSpPr bwMode="auto">
          <a:xfrm>
            <a:off x="6478588" y="4367216"/>
            <a:ext cx="195262" cy="358775"/>
            <a:chOff x="1562" y="1513"/>
            <a:chExt cx="1460" cy="2090"/>
          </a:xfrm>
        </p:grpSpPr>
        <p:sp>
          <p:nvSpPr>
            <p:cNvPr id="165" name="Freeform 162">
              <a:extLst>
                <a:ext uri="{FF2B5EF4-FFF2-40B4-BE49-F238E27FC236}">
                  <a16:creationId xmlns:a16="http://schemas.microsoft.com/office/drawing/2014/main" id="{66C42949-0298-41E3-9CDE-40EEBF44D275}"/>
                </a:ext>
              </a:extLst>
            </p:cNvPr>
            <p:cNvSpPr>
              <a:spLocks/>
            </p:cNvSpPr>
            <p:nvPr/>
          </p:nvSpPr>
          <p:spPr bwMode="auto">
            <a:xfrm>
              <a:off x="1601" y="2825"/>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66" name="Freeform 163">
              <a:extLst>
                <a:ext uri="{FF2B5EF4-FFF2-40B4-BE49-F238E27FC236}">
                  <a16:creationId xmlns:a16="http://schemas.microsoft.com/office/drawing/2014/main" id="{9B0E1618-68D1-4457-AE40-31BEEEAD666F}"/>
                </a:ext>
              </a:extLst>
            </p:cNvPr>
            <p:cNvSpPr>
              <a:spLocks/>
            </p:cNvSpPr>
            <p:nvPr/>
          </p:nvSpPr>
          <p:spPr bwMode="auto">
            <a:xfrm>
              <a:off x="2287" y="2844"/>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67" name="AutoShape 164">
              <a:extLst>
                <a:ext uri="{FF2B5EF4-FFF2-40B4-BE49-F238E27FC236}">
                  <a16:creationId xmlns:a16="http://schemas.microsoft.com/office/drawing/2014/main" id="{DF8272A2-D5F0-4F27-8EE2-08EB3DA0C08F}"/>
                </a:ext>
              </a:extLst>
            </p:cNvPr>
            <p:cNvSpPr>
              <a:spLocks noChangeArrowheads="1"/>
            </p:cNvSpPr>
            <p:nvPr/>
          </p:nvSpPr>
          <p:spPr bwMode="auto">
            <a:xfrm flipV="1">
              <a:off x="1918" y="2099"/>
              <a:ext cx="726"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8" name="Oval 165">
              <a:extLst>
                <a:ext uri="{FF2B5EF4-FFF2-40B4-BE49-F238E27FC236}">
                  <a16:creationId xmlns:a16="http://schemas.microsoft.com/office/drawing/2014/main" id="{6FFE8EDD-7B70-413D-84D3-C5F1364AC078}"/>
                </a:ext>
              </a:extLst>
            </p:cNvPr>
            <p:cNvSpPr>
              <a:spLocks noChangeArrowheads="1"/>
            </p:cNvSpPr>
            <p:nvPr/>
          </p:nvSpPr>
          <p:spPr bwMode="auto">
            <a:xfrm>
              <a:off x="1905" y="1513"/>
              <a:ext cx="773" cy="711"/>
            </a:xfrm>
            <a:prstGeom prst="ellipse">
              <a:avLst/>
            </a:prstGeom>
            <a:solidFill>
              <a:schemeClr val="accent1"/>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169" name="Freeform 166">
              <a:extLst>
                <a:ext uri="{FF2B5EF4-FFF2-40B4-BE49-F238E27FC236}">
                  <a16:creationId xmlns:a16="http://schemas.microsoft.com/office/drawing/2014/main" id="{5B3B6C59-6549-43F4-86D4-5495356D5D22}"/>
                </a:ext>
              </a:extLst>
            </p:cNvPr>
            <p:cNvSpPr>
              <a:spLocks/>
            </p:cNvSpPr>
            <p:nvPr/>
          </p:nvSpPr>
          <p:spPr bwMode="auto">
            <a:xfrm>
              <a:off x="2230" y="2212"/>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70" name="Freeform 167">
              <a:extLst>
                <a:ext uri="{FF2B5EF4-FFF2-40B4-BE49-F238E27FC236}">
                  <a16:creationId xmlns:a16="http://schemas.microsoft.com/office/drawing/2014/main" id="{84620EED-24D6-47A8-83C6-EC14B08EED4D}"/>
                </a:ext>
              </a:extLst>
            </p:cNvPr>
            <p:cNvSpPr>
              <a:spLocks/>
            </p:cNvSpPr>
            <p:nvPr/>
          </p:nvSpPr>
          <p:spPr bwMode="auto">
            <a:xfrm>
              <a:off x="1562" y="2212"/>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grpSp>
      <p:grpSp>
        <p:nvGrpSpPr>
          <p:cNvPr id="171" name="Group 168">
            <a:extLst>
              <a:ext uri="{FF2B5EF4-FFF2-40B4-BE49-F238E27FC236}">
                <a16:creationId xmlns:a16="http://schemas.microsoft.com/office/drawing/2014/main" id="{541F5100-344F-42B8-81C1-DBF10B57D3A9}"/>
              </a:ext>
            </a:extLst>
          </p:cNvPr>
          <p:cNvGrpSpPr>
            <a:grpSpLocks/>
          </p:cNvGrpSpPr>
          <p:nvPr/>
        </p:nvGrpSpPr>
        <p:grpSpPr bwMode="auto">
          <a:xfrm>
            <a:off x="8129588" y="4368803"/>
            <a:ext cx="195262" cy="360363"/>
            <a:chOff x="1562" y="1513"/>
            <a:chExt cx="1460" cy="2090"/>
          </a:xfrm>
        </p:grpSpPr>
        <p:sp>
          <p:nvSpPr>
            <p:cNvPr id="172" name="Freeform 169">
              <a:extLst>
                <a:ext uri="{FF2B5EF4-FFF2-40B4-BE49-F238E27FC236}">
                  <a16:creationId xmlns:a16="http://schemas.microsoft.com/office/drawing/2014/main" id="{CEB34D7B-F98B-424C-8173-20C60AFC09F3}"/>
                </a:ext>
              </a:extLst>
            </p:cNvPr>
            <p:cNvSpPr>
              <a:spLocks/>
            </p:cNvSpPr>
            <p:nvPr/>
          </p:nvSpPr>
          <p:spPr bwMode="auto">
            <a:xfrm>
              <a:off x="1601" y="2825"/>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73" name="Freeform 170">
              <a:extLst>
                <a:ext uri="{FF2B5EF4-FFF2-40B4-BE49-F238E27FC236}">
                  <a16:creationId xmlns:a16="http://schemas.microsoft.com/office/drawing/2014/main" id="{08E73778-221B-4477-B908-5083B6413422}"/>
                </a:ext>
              </a:extLst>
            </p:cNvPr>
            <p:cNvSpPr>
              <a:spLocks/>
            </p:cNvSpPr>
            <p:nvPr/>
          </p:nvSpPr>
          <p:spPr bwMode="auto">
            <a:xfrm>
              <a:off x="2287" y="2844"/>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74" name="AutoShape 171">
              <a:extLst>
                <a:ext uri="{FF2B5EF4-FFF2-40B4-BE49-F238E27FC236}">
                  <a16:creationId xmlns:a16="http://schemas.microsoft.com/office/drawing/2014/main" id="{EB210D20-4975-4547-BB8B-320CFF5D2B4E}"/>
                </a:ext>
              </a:extLst>
            </p:cNvPr>
            <p:cNvSpPr>
              <a:spLocks noChangeArrowheads="1"/>
            </p:cNvSpPr>
            <p:nvPr/>
          </p:nvSpPr>
          <p:spPr bwMode="auto">
            <a:xfrm flipV="1">
              <a:off x="1918" y="2099"/>
              <a:ext cx="726"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 name="Oval 172">
              <a:extLst>
                <a:ext uri="{FF2B5EF4-FFF2-40B4-BE49-F238E27FC236}">
                  <a16:creationId xmlns:a16="http://schemas.microsoft.com/office/drawing/2014/main" id="{2F56855F-8DEC-4A74-90B1-F3BDE160790C}"/>
                </a:ext>
              </a:extLst>
            </p:cNvPr>
            <p:cNvSpPr>
              <a:spLocks noChangeArrowheads="1"/>
            </p:cNvSpPr>
            <p:nvPr/>
          </p:nvSpPr>
          <p:spPr bwMode="auto">
            <a:xfrm>
              <a:off x="1905" y="1513"/>
              <a:ext cx="773" cy="711"/>
            </a:xfrm>
            <a:prstGeom prst="ellipse">
              <a:avLst/>
            </a:prstGeom>
            <a:solidFill>
              <a:schemeClr val="hlink"/>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176" name="Freeform 173">
              <a:extLst>
                <a:ext uri="{FF2B5EF4-FFF2-40B4-BE49-F238E27FC236}">
                  <a16:creationId xmlns:a16="http://schemas.microsoft.com/office/drawing/2014/main" id="{37DA6073-D404-4BB2-9D16-DE4092990B1E}"/>
                </a:ext>
              </a:extLst>
            </p:cNvPr>
            <p:cNvSpPr>
              <a:spLocks/>
            </p:cNvSpPr>
            <p:nvPr/>
          </p:nvSpPr>
          <p:spPr bwMode="auto">
            <a:xfrm>
              <a:off x="2230" y="2212"/>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77" name="Freeform 174">
              <a:extLst>
                <a:ext uri="{FF2B5EF4-FFF2-40B4-BE49-F238E27FC236}">
                  <a16:creationId xmlns:a16="http://schemas.microsoft.com/office/drawing/2014/main" id="{35951E7B-8684-47DF-B4EE-147DF013ACC7}"/>
                </a:ext>
              </a:extLst>
            </p:cNvPr>
            <p:cNvSpPr>
              <a:spLocks/>
            </p:cNvSpPr>
            <p:nvPr/>
          </p:nvSpPr>
          <p:spPr bwMode="auto">
            <a:xfrm>
              <a:off x="1562" y="2212"/>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grpSp>
      <p:grpSp>
        <p:nvGrpSpPr>
          <p:cNvPr id="178" name="Group 175">
            <a:extLst>
              <a:ext uri="{FF2B5EF4-FFF2-40B4-BE49-F238E27FC236}">
                <a16:creationId xmlns:a16="http://schemas.microsoft.com/office/drawing/2014/main" id="{569FA7A5-785F-46A6-94BE-83E39D19D8B8}"/>
              </a:ext>
            </a:extLst>
          </p:cNvPr>
          <p:cNvGrpSpPr>
            <a:grpSpLocks/>
          </p:cNvGrpSpPr>
          <p:nvPr/>
        </p:nvGrpSpPr>
        <p:grpSpPr bwMode="auto">
          <a:xfrm>
            <a:off x="8347078" y="4367213"/>
            <a:ext cx="195263" cy="360362"/>
            <a:chOff x="3007" y="1509"/>
            <a:chExt cx="1460" cy="2090"/>
          </a:xfrm>
        </p:grpSpPr>
        <p:sp>
          <p:nvSpPr>
            <p:cNvPr id="179" name="Oval 176">
              <a:extLst>
                <a:ext uri="{FF2B5EF4-FFF2-40B4-BE49-F238E27FC236}">
                  <a16:creationId xmlns:a16="http://schemas.microsoft.com/office/drawing/2014/main" id="{1979AB2C-D871-4FA7-BFDD-0A0EE49AECE7}"/>
                </a:ext>
              </a:extLst>
            </p:cNvPr>
            <p:cNvSpPr>
              <a:spLocks noChangeArrowheads="1"/>
            </p:cNvSpPr>
            <p:nvPr/>
          </p:nvSpPr>
          <p:spPr bwMode="auto">
            <a:xfrm>
              <a:off x="3350" y="1509"/>
              <a:ext cx="773" cy="711"/>
            </a:xfrm>
            <a:prstGeom prst="ellipse">
              <a:avLst/>
            </a:prstGeom>
            <a:solidFill>
              <a:schemeClr val="folHlink"/>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180" name="Freeform 177">
              <a:extLst>
                <a:ext uri="{FF2B5EF4-FFF2-40B4-BE49-F238E27FC236}">
                  <a16:creationId xmlns:a16="http://schemas.microsoft.com/office/drawing/2014/main" id="{732B925C-1C2C-431A-A608-C6B9FD570218}"/>
                </a:ext>
              </a:extLst>
            </p:cNvPr>
            <p:cNvSpPr>
              <a:spLocks/>
            </p:cNvSpPr>
            <p:nvPr/>
          </p:nvSpPr>
          <p:spPr bwMode="auto">
            <a:xfrm>
              <a:off x="3046" y="2821"/>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81" name="Freeform 178">
              <a:extLst>
                <a:ext uri="{FF2B5EF4-FFF2-40B4-BE49-F238E27FC236}">
                  <a16:creationId xmlns:a16="http://schemas.microsoft.com/office/drawing/2014/main" id="{24BD59F6-D65D-4991-AF05-608B03311E05}"/>
                </a:ext>
              </a:extLst>
            </p:cNvPr>
            <p:cNvSpPr>
              <a:spLocks/>
            </p:cNvSpPr>
            <p:nvPr/>
          </p:nvSpPr>
          <p:spPr bwMode="auto">
            <a:xfrm>
              <a:off x="3732" y="2840"/>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82" name="Freeform 179">
              <a:extLst>
                <a:ext uri="{FF2B5EF4-FFF2-40B4-BE49-F238E27FC236}">
                  <a16:creationId xmlns:a16="http://schemas.microsoft.com/office/drawing/2014/main" id="{B7677DB1-DA76-4D62-ADAA-5106003FB370}"/>
                </a:ext>
              </a:extLst>
            </p:cNvPr>
            <p:cNvSpPr>
              <a:spLocks/>
            </p:cNvSpPr>
            <p:nvPr/>
          </p:nvSpPr>
          <p:spPr bwMode="auto">
            <a:xfrm>
              <a:off x="3675" y="2208"/>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83" name="Freeform 180">
              <a:extLst>
                <a:ext uri="{FF2B5EF4-FFF2-40B4-BE49-F238E27FC236}">
                  <a16:creationId xmlns:a16="http://schemas.microsoft.com/office/drawing/2014/main" id="{BD2AF9FB-67C6-4202-9894-2CEE4E5A01E9}"/>
                </a:ext>
              </a:extLst>
            </p:cNvPr>
            <p:cNvSpPr>
              <a:spLocks/>
            </p:cNvSpPr>
            <p:nvPr/>
          </p:nvSpPr>
          <p:spPr bwMode="auto">
            <a:xfrm>
              <a:off x="3007" y="2208"/>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folHlink"/>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84" name="AutoShape 181">
              <a:extLst>
                <a:ext uri="{FF2B5EF4-FFF2-40B4-BE49-F238E27FC236}">
                  <a16:creationId xmlns:a16="http://schemas.microsoft.com/office/drawing/2014/main" id="{4B1A5109-0093-4F25-9989-E519E06CF3FE}"/>
                </a:ext>
              </a:extLst>
            </p:cNvPr>
            <p:cNvSpPr>
              <a:spLocks noChangeArrowheads="1"/>
            </p:cNvSpPr>
            <p:nvPr/>
          </p:nvSpPr>
          <p:spPr bwMode="auto">
            <a:xfrm flipV="1">
              <a:off x="3221" y="2208"/>
              <a:ext cx="998"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5" name="Group 182">
            <a:extLst>
              <a:ext uri="{FF2B5EF4-FFF2-40B4-BE49-F238E27FC236}">
                <a16:creationId xmlns:a16="http://schemas.microsoft.com/office/drawing/2014/main" id="{597B0E1C-23CF-4969-9668-8E799DD4C73E}"/>
              </a:ext>
            </a:extLst>
          </p:cNvPr>
          <p:cNvGrpSpPr>
            <a:grpSpLocks/>
          </p:cNvGrpSpPr>
          <p:nvPr/>
        </p:nvGrpSpPr>
        <p:grpSpPr bwMode="auto">
          <a:xfrm>
            <a:off x="9766303" y="4367213"/>
            <a:ext cx="195263" cy="360362"/>
            <a:chOff x="1562" y="1513"/>
            <a:chExt cx="1460" cy="2090"/>
          </a:xfrm>
        </p:grpSpPr>
        <p:sp>
          <p:nvSpPr>
            <p:cNvPr id="186" name="Freeform 183">
              <a:extLst>
                <a:ext uri="{FF2B5EF4-FFF2-40B4-BE49-F238E27FC236}">
                  <a16:creationId xmlns:a16="http://schemas.microsoft.com/office/drawing/2014/main" id="{DDC6D83A-F0FB-40B0-AB14-751827AA9A5D}"/>
                </a:ext>
              </a:extLst>
            </p:cNvPr>
            <p:cNvSpPr>
              <a:spLocks/>
            </p:cNvSpPr>
            <p:nvPr/>
          </p:nvSpPr>
          <p:spPr bwMode="auto">
            <a:xfrm>
              <a:off x="1601" y="2825"/>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87" name="Freeform 184">
              <a:extLst>
                <a:ext uri="{FF2B5EF4-FFF2-40B4-BE49-F238E27FC236}">
                  <a16:creationId xmlns:a16="http://schemas.microsoft.com/office/drawing/2014/main" id="{8052AF30-D415-4CCC-BA68-8AB59A7F3B35}"/>
                </a:ext>
              </a:extLst>
            </p:cNvPr>
            <p:cNvSpPr>
              <a:spLocks/>
            </p:cNvSpPr>
            <p:nvPr/>
          </p:nvSpPr>
          <p:spPr bwMode="auto">
            <a:xfrm>
              <a:off x="2287" y="2844"/>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88" name="AutoShape 185">
              <a:extLst>
                <a:ext uri="{FF2B5EF4-FFF2-40B4-BE49-F238E27FC236}">
                  <a16:creationId xmlns:a16="http://schemas.microsoft.com/office/drawing/2014/main" id="{B857EEC3-5E7D-4694-ACA1-0CFE35F0D122}"/>
                </a:ext>
              </a:extLst>
            </p:cNvPr>
            <p:cNvSpPr>
              <a:spLocks noChangeArrowheads="1"/>
            </p:cNvSpPr>
            <p:nvPr/>
          </p:nvSpPr>
          <p:spPr bwMode="auto">
            <a:xfrm flipV="1">
              <a:off x="1918" y="2099"/>
              <a:ext cx="726"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accent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Oval 186">
              <a:extLst>
                <a:ext uri="{FF2B5EF4-FFF2-40B4-BE49-F238E27FC236}">
                  <a16:creationId xmlns:a16="http://schemas.microsoft.com/office/drawing/2014/main" id="{FBFF15FA-1AEF-456B-8806-1E10418E319C}"/>
                </a:ext>
              </a:extLst>
            </p:cNvPr>
            <p:cNvSpPr>
              <a:spLocks noChangeArrowheads="1"/>
            </p:cNvSpPr>
            <p:nvPr/>
          </p:nvSpPr>
          <p:spPr bwMode="auto">
            <a:xfrm>
              <a:off x="1905" y="1513"/>
              <a:ext cx="773" cy="711"/>
            </a:xfrm>
            <a:prstGeom prst="ellipse">
              <a:avLst/>
            </a:prstGeom>
            <a:solidFill>
              <a:schemeClr val="accent2"/>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190" name="Freeform 187">
              <a:extLst>
                <a:ext uri="{FF2B5EF4-FFF2-40B4-BE49-F238E27FC236}">
                  <a16:creationId xmlns:a16="http://schemas.microsoft.com/office/drawing/2014/main" id="{A4D1C5EC-F180-4D6C-88BE-E2E2CD3B8D0E}"/>
                </a:ext>
              </a:extLst>
            </p:cNvPr>
            <p:cNvSpPr>
              <a:spLocks/>
            </p:cNvSpPr>
            <p:nvPr/>
          </p:nvSpPr>
          <p:spPr bwMode="auto">
            <a:xfrm>
              <a:off x="2230" y="2212"/>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91" name="Freeform 188">
              <a:extLst>
                <a:ext uri="{FF2B5EF4-FFF2-40B4-BE49-F238E27FC236}">
                  <a16:creationId xmlns:a16="http://schemas.microsoft.com/office/drawing/2014/main" id="{EB6CF62D-A7EF-4246-B97E-0711DD866B9D}"/>
                </a:ext>
              </a:extLst>
            </p:cNvPr>
            <p:cNvSpPr>
              <a:spLocks/>
            </p:cNvSpPr>
            <p:nvPr/>
          </p:nvSpPr>
          <p:spPr bwMode="auto">
            <a:xfrm>
              <a:off x="1562" y="2212"/>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grpSp>
      <p:grpSp>
        <p:nvGrpSpPr>
          <p:cNvPr id="192" name="Group 189">
            <a:extLst>
              <a:ext uri="{FF2B5EF4-FFF2-40B4-BE49-F238E27FC236}">
                <a16:creationId xmlns:a16="http://schemas.microsoft.com/office/drawing/2014/main" id="{0E35FD39-9525-418B-B048-E9D697A27CE9}"/>
              </a:ext>
            </a:extLst>
          </p:cNvPr>
          <p:cNvGrpSpPr>
            <a:grpSpLocks/>
          </p:cNvGrpSpPr>
          <p:nvPr/>
        </p:nvGrpSpPr>
        <p:grpSpPr bwMode="auto">
          <a:xfrm>
            <a:off x="9550403" y="4367216"/>
            <a:ext cx="195263" cy="358775"/>
            <a:chOff x="1562" y="1513"/>
            <a:chExt cx="1460" cy="2090"/>
          </a:xfrm>
        </p:grpSpPr>
        <p:sp>
          <p:nvSpPr>
            <p:cNvPr id="193" name="Freeform 190">
              <a:extLst>
                <a:ext uri="{FF2B5EF4-FFF2-40B4-BE49-F238E27FC236}">
                  <a16:creationId xmlns:a16="http://schemas.microsoft.com/office/drawing/2014/main" id="{98713FEE-EFF3-4E1A-B5D2-1DA24EAE3356}"/>
                </a:ext>
              </a:extLst>
            </p:cNvPr>
            <p:cNvSpPr>
              <a:spLocks/>
            </p:cNvSpPr>
            <p:nvPr/>
          </p:nvSpPr>
          <p:spPr bwMode="auto">
            <a:xfrm>
              <a:off x="1601" y="2825"/>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94" name="Freeform 191">
              <a:extLst>
                <a:ext uri="{FF2B5EF4-FFF2-40B4-BE49-F238E27FC236}">
                  <a16:creationId xmlns:a16="http://schemas.microsoft.com/office/drawing/2014/main" id="{AB0FCF5B-F670-487B-BACB-DD79780AE8EA}"/>
                </a:ext>
              </a:extLst>
            </p:cNvPr>
            <p:cNvSpPr>
              <a:spLocks/>
            </p:cNvSpPr>
            <p:nvPr/>
          </p:nvSpPr>
          <p:spPr bwMode="auto">
            <a:xfrm>
              <a:off x="2287" y="2844"/>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95" name="AutoShape 192">
              <a:extLst>
                <a:ext uri="{FF2B5EF4-FFF2-40B4-BE49-F238E27FC236}">
                  <a16:creationId xmlns:a16="http://schemas.microsoft.com/office/drawing/2014/main" id="{A1B7A6BA-AA61-4C66-958F-1C8ADA4FF9C0}"/>
                </a:ext>
              </a:extLst>
            </p:cNvPr>
            <p:cNvSpPr>
              <a:spLocks noChangeArrowheads="1"/>
            </p:cNvSpPr>
            <p:nvPr/>
          </p:nvSpPr>
          <p:spPr bwMode="auto">
            <a:xfrm flipV="1">
              <a:off x="1918" y="2099"/>
              <a:ext cx="726"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 name="Oval 193">
              <a:extLst>
                <a:ext uri="{FF2B5EF4-FFF2-40B4-BE49-F238E27FC236}">
                  <a16:creationId xmlns:a16="http://schemas.microsoft.com/office/drawing/2014/main" id="{CF5615D4-C539-4FDC-8F44-B1D16FDA510D}"/>
                </a:ext>
              </a:extLst>
            </p:cNvPr>
            <p:cNvSpPr>
              <a:spLocks noChangeArrowheads="1"/>
            </p:cNvSpPr>
            <p:nvPr/>
          </p:nvSpPr>
          <p:spPr bwMode="auto">
            <a:xfrm>
              <a:off x="1905" y="1513"/>
              <a:ext cx="773" cy="711"/>
            </a:xfrm>
            <a:prstGeom prst="ellipse">
              <a:avLst/>
            </a:prstGeom>
            <a:solidFill>
              <a:schemeClr val="accent1"/>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197" name="Freeform 194">
              <a:extLst>
                <a:ext uri="{FF2B5EF4-FFF2-40B4-BE49-F238E27FC236}">
                  <a16:creationId xmlns:a16="http://schemas.microsoft.com/office/drawing/2014/main" id="{02C73654-DBB5-4EF6-9B86-DE89A26A526B}"/>
                </a:ext>
              </a:extLst>
            </p:cNvPr>
            <p:cNvSpPr>
              <a:spLocks/>
            </p:cNvSpPr>
            <p:nvPr/>
          </p:nvSpPr>
          <p:spPr bwMode="auto">
            <a:xfrm>
              <a:off x="2230" y="2212"/>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198" name="Freeform 195">
              <a:extLst>
                <a:ext uri="{FF2B5EF4-FFF2-40B4-BE49-F238E27FC236}">
                  <a16:creationId xmlns:a16="http://schemas.microsoft.com/office/drawing/2014/main" id="{5F68B676-D2BD-4A98-9F98-F3AAA1B2DC5C}"/>
                </a:ext>
              </a:extLst>
            </p:cNvPr>
            <p:cNvSpPr>
              <a:spLocks/>
            </p:cNvSpPr>
            <p:nvPr/>
          </p:nvSpPr>
          <p:spPr bwMode="auto">
            <a:xfrm>
              <a:off x="1562" y="2212"/>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grpSp>
      <p:sp>
        <p:nvSpPr>
          <p:cNvPr id="199" name="Line 196">
            <a:extLst>
              <a:ext uri="{FF2B5EF4-FFF2-40B4-BE49-F238E27FC236}">
                <a16:creationId xmlns:a16="http://schemas.microsoft.com/office/drawing/2014/main" id="{62612F63-ECFB-4581-B4A7-5E80F615C6FE}"/>
              </a:ext>
            </a:extLst>
          </p:cNvPr>
          <p:cNvSpPr>
            <a:spLocks noChangeShapeType="1"/>
          </p:cNvSpPr>
          <p:nvPr/>
        </p:nvSpPr>
        <p:spPr bwMode="auto">
          <a:xfrm>
            <a:off x="7897813" y="2855913"/>
            <a:ext cx="431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00" name="Line 197">
            <a:extLst>
              <a:ext uri="{FF2B5EF4-FFF2-40B4-BE49-F238E27FC236}">
                <a16:creationId xmlns:a16="http://schemas.microsoft.com/office/drawing/2014/main" id="{ECE855DE-1612-4350-B3AC-B44F35B09C85}"/>
              </a:ext>
            </a:extLst>
          </p:cNvPr>
          <p:cNvSpPr>
            <a:spLocks noChangeShapeType="1"/>
          </p:cNvSpPr>
          <p:nvPr/>
        </p:nvSpPr>
        <p:spPr bwMode="auto">
          <a:xfrm>
            <a:off x="7897813" y="2135188"/>
            <a:ext cx="431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01" name="Line 198">
            <a:extLst>
              <a:ext uri="{FF2B5EF4-FFF2-40B4-BE49-F238E27FC236}">
                <a16:creationId xmlns:a16="http://schemas.microsoft.com/office/drawing/2014/main" id="{3EA614D5-7357-48B6-BA8D-893D795E5A1B}"/>
              </a:ext>
            </a:extLst>
          </p:cNvPr>
          <p:cNvSpPr>
            <a:spLocks noChangeShapeType="1"/>
          </p:cNvSpPr>
          <p:nvPr/>
        </p:nvSpPr>
        <p:spPr bwMode="auto">
          <a:xfrm flipH="1">
            <a:off x="6818316" y="2135188"/>
            <a:ext cx="5746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02" name="Text Box 199">
            <a:extLst>
              <a:ext uri="{FF2B5EF4-FFF2-40B4-BE49-F238E27FC236}">
                <a16:creationId xmlns:a16="http://schemas.microsoft.com/office/drawing/2014/main" id="{2836B71C-74FE-4312-B92F-4129C2BB02A3}"/>
              </a:ext>
            </a:extLst>
          </p:cNvPr>
          <p:cNvSpPr txBox="1">
            <a:spLocks noChangeArrowheads="1"/>
          </p:cNvSpPr>
          <p:nvPr/>
        </p:nvSpPr>
        <p:spPr bwMode="auto">
          <a:xfrm>
            <a:off x="1631953" y="4941888"/>
            <a:ext cx="5472113"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93663" indent="-9366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buFontTx/>
              <a:buChar char="•"/>
            </a:pPr>
            <a:r>
              <a:rPr lang="en-GB" altLang="en-US" sz="1200" dirty="0"/>
              <a:t>Once-These customers make fewer shops or have no regular pattern</a:t>
            </a:r>
          </a:p>
          <a:p>
            <a:pPr eaLnBrk="0" hangingPunct="0">
              <a:spcBef>
                <a:spcPct val="50000"/>
              </a:spcBef>
              <a:buFontTx/>
              <a:buChar char="•"/>
            </a:pPr>
            <a:r>
              <a:rPr lang="en-GB" altLang="en-US" sz="1200" dirty="0"/>
              <a:t>Most ‘Hardly Ever’ shoppers have made just 2 visits</a:t>
            </a:r>
          </a:p>
          <a:p>
            <a:pPr eaLnBrk="0" hangingPunct="0">
              <a:spcBef>
                <a:spcPct val="50000"/>
              </a:spcBef>
              <a:buFontTx/>
              <a:buChar char="•"/>
            </a:pPr>
            <a:r>
              <a:rPr lang="en-GB" altLang="en-US" sz="1200" dirty="0"/>
              <a:t>‘ ‘Now &amp; then’ shoppers visit 3 or 4 weeks, spread over the 8 week period</a:t>
            </a:r>
          </a:p>
          <a:p>
            <a:pPr eaLnBrk="0" hangingPunct="0">
              <a:spcBef>
                <a:spcPct val="50000"/>
              </a:spcBef>
              <a:buFontTx/>
              <a:buChar char="•"/>
            </a:pPr>
            <a:r>
              <a:rPr lang="en-GB" altLang="en-US" sz="1200" dirty="0"/>
              <a:t>Stop Start’ shoppers have missed 2-4 weeks out of 8 but tend to shop consecutive weeks</a:t>
            </a:r>
          </a:p>
        </p:txBody>
      </p:sp>
      <p:sp>
        <p:nvSpPr>
          <p:cNvPr id="203" name="Text Box 200">
            <a:extLst>
              <a:ext uri="{FF2B5EF4-FFF2-40B4-BE49-F238E27FC236}">
                <a16:creationId xmlns:a16="http://schemas.microsoft.com/office/drawing/2014/main" id="{ACC36511-6640-4B0C-B4B5-2915212B8725}"/>
              </a:ext>
            </a:extLst>
          </p:cNvPr>
          <p:cNvSpPr txBox="1">
            <a:spLocks noChangeArrowheads="1"/>
          </p:cNvSpPr>
          <p:nvPr/>
        </p:nvSpPr>
        <p:spPr bwMode="auto">
          <a:xfrm>
            <a:off x="7250116" y="4941891"/>
            <a:ext cx="34178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buFontTx/>
              <a:buChar char="•"/>
            </a:pPr>
            <a:r>
              <a:rPr lang="en-GB" altLang="en-US" sz="1200" dirty="0"/>
              <a:t> Visited at 7 out of 8 weeks or 6 weeks in a row</a:t>
            </a:r>
          </a:p>
          <a:p>
            <a:pPr algn="l" eaLnBrk="0" hangingPunct="0">
              <a:buFontTx/>
              <a:buChar char="•"/>
            </a:pPr>
            <a:r>
              <a:rPr lang="en-GB" altLang="en-US" sz="1200" dirty="0"/>
              <a:t> There are the most consistent customers</a:t>
            </a:r>
          </a:p>
          <a:p>
            <a:pPr algn="l" eaLnBrk="0" hangingPunct="0">
              <a:buFontTx/>
              <a:buChar char="•"/>
            </a:pPr>
            <a:r>
              <a:rPr lang="en-GB" altLang="en-US" sz="1200" dirty="0"/>
              <a:t> The final segment is based on how many times they shop per week</a:t>
            </a:r>
          </a:p>
        </p:txBody>
      </p:sp>
      <p:grpSp>
        <p:nvGrpSpPr>
          <p:cNvPr id="204" name="Group 201">
            <a:extLst>
              <a:ext uri="{FF2B5EF4-FFF2-40B4-BE49-F238E27FC236}">
                <a16:creationId xmlns:a16="http://schemas.microsoft.com/office/drawing/2014/main" id="{FF03C024-8C64-4B81-9F84-8DD235334D3A}"/>
              </a:ext>
            </a:extLst>
          </p:cNvPr>
          <p:cNvGrpSpPr>
            <a:grpSpLocks/>
          </p:cNvGrpSpPr>
          <p:nvPr/>
        </p:nvGrpSpPr>
        <p:grpSpPr bwMode="auto">
          <a:xfrm>
            <a:off x="9913938" y="2640013"/>
            <a:ext cx="195262" cy="360362"/>
            <a:chOff x="3007" y="1509"/>
            <a:chExt cx="1460" cy="2090"/>
          </a:xfrm>
        </p:grpSpPr>
        <p:sp>
          <p:nvSpPr>
            <p:cNvPr id="205" name="Oval 202">
              <a:extLst>
                <a:ext uri="{FF2B5EF4-FFF2-40B4-BE49-F238E27FC236}">
                  <a16:creationId xmlns:a16="http://schemas.microsoft.com/office/drawing/2014/main" id="{7668A3B2-FB51-453C-BE6D-95097517EC63}"/>
                </a:ext>
              </a:extLst>
            </p:cNvPr>
            <p:cNvSpPr>
              <a:spLocks noChangeArrowheads="1"/>
            </p:cNvSpPr>
            <p:nvPr/>
          </p:nvSpPr>
          <p:spPr bwMode="auto">
            <a:xfrm>
              <a:off x="3350" y="1509"/>
              <a:ext cx="773" cy="711"/>
            </a:xfrm>
            <a:prstGeom prst="ellipse">
              <a:avLst/>
            </a:prstGeom>
            <a:solidFill>
              <a:schemeClr val="accent2"/>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206" name="Freeform 203">
              <a:extLst>
                <a:ext uri="{FF2B5EF4-FFF2-40B4-BE49-F238E27FC236}">
                  <a16:creationId xmlns:a16="http://schemas.microsoft.com/office/drawing/2014/main" id="{4696ABE9-7C79-495D-A523-302EDA40D160}"/>
                </a:ext>
              </a:extLst>
            </p:cNvPr>
            <p:cNvSpPr>
              <a:spLocks/>
            </p:cNvSpPr>
            <p:nvPr/>
          </p:nvSpPr>
          <p:spPr bwMode="auto">
            <a:xfrm>
              <a:off x="3046" y="2821"/>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207" name="Freeform 204">
              <a:extLst>
                <a:ext uri="{FF2B5EF4-FFF2-40B4-BE49-F238E27FC236}">
                  <a16:creationId xmlns:a16="http://schemas.microsoft.com/office/drawing/2014/main" id="{F07F12FB-D8E9-40CC-B77F-F6CEDF23FE83}"/>
                </a:ext>
              </a:extLst>
            </p:cNvPr>
            <p:cNvSpPr>
              <a:spLocks/>
            </p:cNvSpPr>
            <p:nvPr/>
          </p:nvSpPr>
          <p:spPr bwMode="auto">
            <a:xfrm>
              <a:off x="3732" y="2840"/>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208" name="Freeform 205">
              <a:extLst>
                <a:ext uri="{FF2B5EF4-FFF2-40B4-BE49-F238E27FC236}">
                  <a16:creationId xmlns:a16="http://schemas.microsoft.com/office/drawing/2014/main" id="{760D6EE1-2D46-44B8-BB5E-96BEF75A459F}"/>
                </a:ext>
              </a:extLst>
            </p:cNvPr>
            <p:cNvSpPr>
              <a:spLocks/>
            </p:cNvSpPr>
            <p:nvPr/>
          </p:nvSpPr>
          <p:spPr bwMode="auto">
            <a:xfrm>
              <a:off x="3675" y="2208"/>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209" name="Freeform 206">
              <a:extLst>
                <a:ext uri="{FF2B5EF4-FFF2-40B4-BE49-F238E27FC236}">
                  <a16:creationId xmlns:a16="http://schemas.microsoft.com/office/drawing/2014/main" id="{0C58AF00-6481-49C0-9B2F-E2BA1C8C126A}"/>
                </a:ext>
              </a:extLst>
            </p:cNvPr>
            <p:cNvSpPr>
              <a:spLocks/>
            </p:cNvSpPr>
            <p:nvPr/>
          </p:nvSpPr>
          <p:spPr bwMode="auto">
            <a:xfrm>
              <a:off x="3007" y="2208"/>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210" name="AutoShape 207">
              <a:extLst>
                <a:ext uri="{FF2B5EF4-FFF2-40B4-BE49-F238E27FC236}">
                  <a16:creationId xmlns:a16="http://schemas.microsoft.com/office/drawing/2014/main" id="{A771DACB-5544-4F42-9067-6B0BFE41CBE7}"/>
                </a:ext>
              </a:extLst>
            </p:cNvPr>
            <p:cNvSpPr>
              <a:spLocks noChangeArrowheads="1"/>
            </p:cNvSpPr>
            <p:nvPr/>
          </p:nvSpPr>
          <p:spPr bwMode="auto">
            <a:xfrm flipV="1">
              <a:off x="3221" y="2208"/>
              <a:ext cx="998"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accent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1" name="AutoShape 208">
            <a:extLst>
              <a:ext uri="{FF2B5EF4-FFF2-40B4-BE49-F238E27FC236}">
                <a16:creationId xmlns:a16="http://schemas.microsoft.com/office/drawing/2014/main" id="{3EAB6DD2-37F2-4247-AF2D-F32F3C36B909}"/>
              </a:ext>
            </a:extLst>
          </p:cNvPr>
          <p:cNvSpPr>
            <a:spLocks noChangeArrowheads="1"/>
          </p:cNvSpPr>
          <p:nvPr/>
        </p:nvSpPr>
        <p:spPr bwMode="auto">
          <a:xfrm>
            <a:off x="1776416" y="4255771"/>
            <a:ext cx="1152525" cy="408623"/>
          </a:xfrm>
          <a:prstGeom prst="roundRect">
            <a:avLst>
              <a:gd name="adj" fmla="val 16667"/>
            </a:avLst>
          </a:prstGeom>
          <a:solidFill>
            <a:schemeClr val="bg1"/>
          </a:solidFill>
          <a:ln w="19050">
            <a:solidFill>
              <a:schemeClr val="folHlink"/>
            </a:solidFill>
            <a:round/>
            <a:headEnd/>
            <a:tailEnd/>
          </a:ln>
          <a:effectLst>
            <a:outerShdw dist="107763" dir="2700000" algn="ctr" rotWithShape="0">
              <a:schemeClr val="bg2">
                <a:alpha val="50000"/>
              </a:schemeClr>
            </a:outerShdw>
          </a:effectLst>
        </p:spPr>
        <p:txBody>
          <a:bodyPr anchor="ctr">
            <a:spAutoFit/>
          </a:bodyPr>
          <a:lstStyle/>
          <a:p>
            <a:endParaRPr lang="en-US"/>
          </a:p>
        </p:txBody>
      </p:sp>
      <p:sp>
        <p:nvSpPr>
          <p:cNvPr id="212" name="Text Box 209">
            <a:extLst>
              <a:ext uri="{FF2B5EF4-FFF2-40B4-BE49-F238E27FC236}">
                <a16:creationId xmlns:a16="http://schemas.microsoft.com/office/drawing/2014/main" id="{2DDB8325-B36C-44DC-AA1C-9F0AC02B8DEA}"/>
              </a:ext>
            </a:extLst>
          </p:cNvPr>
          <p:cNvSpPr txBox="1">
            <a:spLocks noChangeArrowheads="1"/>
          </p:cNvSpPr>
          <p:nvPr/>
        </p:nvSpPr>
        <p:spPr bwMode="auto">
          <a:xfrm>
            <a:off x="1703391" y="3997570"/>
            <a:ext cx="12969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None/>
            </a:pPr>
            <a:r>
              <a:rPr lang="en-GB" altLang="en-US" sz="1400" dirty="0"/>
              <a:t>Once</a:t>
            </a:r>
          </a:p>
        </p:txBody>
      </p:sp>
      <p:grpSp>
        <p:nvGrpSpPr>
          <p:cNvPr id="213" name="Group 210">
            <a:extLst>
              <a:ext uri="{FF2B5EF4-FFF2-40B4-BE49-F238E27FC236}">
                <a16:creationId xmlns:a16="http://schemas.microsoft.com/office/drawing/2014/main" id="{A3368F9C-210D-4F9F-B9F1-F1C94395C278}"/>
              </a:ext>
            </a:extLst>
          </p:cNvPr>
          <p:cNvGrpSpPr>
            <a:grpSpLocks/>
          </p:cNvGrpSpPr>
          <p:nvPr/>
        </p:nvGrpSpPr>
        <p:grpSpPr bwMode="auto">
          <a:xfrm>
            <a:off x="2298703" y="4365628"/>
            <a:ext cx="195263" cy="360363"/>
            <a:chOff x="1562" y="1513"/>
            <a:chExt cx="1460" cy="2090"/>
          </a:xfrm>
        </p:grpSpPr>
        <p:sp>
          <p:nvSpPr>
            <p:cNvPr id="214" name="Freeform 211">
              <a:extLst>
                <a:ext uri="{FF2B5EF4-FFF2-40B4-BE49-F238E27FC236}">
                  <a16:creationId xmlns:a16="http://schemas.microsoft.com/office/drawing/2014/main" id="{CA05DEBA-A61F-4E7E-B1C7-9653DBB8DB60}"/>
                </a:ext>
              </a:extLst>
            </p:cNvPr>
            <p:cNvSpPr>
              <a:spLocks/>
            </p:cNvSpPr>
            <p:nvPr/>
          </p:nvSpPr>
          <p:spPr bwMode="auto">
            <a:xfrm>
              <a:off x="1601" y="2825"/>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215" name="Freeform 212">
              <a:extLst>
                <a:ext uri="{FF2B5EF4-FFF2-40B4-BE49-F238E27FC236}">
                  <a16:creationId xmlns:a16="http://schemas.microsoft.com/office/drawing/2014/main" id="{4E89AAC8-DF42-48FA-AB63-C07EB5F1D235}"/>
                </a:ext>
              </a:extLst>
            </p:cNvPr>
            <p:cNvSpPr>
              <a:spLocks/>
            </p:cNvSpPr>
            <p:nvPr/>
          </p:nvSpPr>
          <p:spPr bwMode="auto">
            <a:xfrm>
              <a:off x="2287" y="2844"/>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216" name="AutoShape 213">
              <a:extLst>
                <a:ext uri="{FF2B5EF4-FFF2-40B4-BE49-F238E27FC236}">
                  <a16:creationId xmlns:a16="http://schemas.microsoft.com/office/drawing/2014/main" id="{765FD6D3-81DF-4EAF-945F-AF4CB606D072}"/>
                </a:ext>
              </a:extLst>
            </p:cNvPr>
            <p:cNvSpPr>
              <a:spLocks noChangeArrowheads="1"/>
            </p:cNvSpPr>
            <p:nvPr/>
          </p:nvSpPr>
          <p:spPr bwMode="auto">
            <a:xfrm flipV="1">
              <a:off x="1918" y="2099"/>
              <a:ext cx="726"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accent2"/>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7" name="Oval 214">
              <a:extLst>
                <a:ext uri="{FF2B5EF4-FFF2-40B4-BE49-F238E27FC236}">
                  <a16:creationId xmlns:a16="http://schemas.microsoft.com/office/drawing/2014/main" id="{B5661700-16F9-4CF9-839B-A3B4CB0C32AA}"/>
                </a:ext>
              </a:extLst>
            </p:cNvPr>
            <p:cNvSpPr>
              <a:spLocks noChangeArrowheads="1"/>
            </p:cNvSpPr>
            <p:nvPr/>
          </p:nvSpPr>
          <p:spPr bwMode="auto">
            <a:xfrm>
              <a:off x="1905" y="1513"/>
              <a:ext cx="773" cy="711"/>
            </a:xfrm>
            <a:prstGeom prst="ellipse">
              <a:avLst/>
            </a:prstGeom>
            <a:solidFill>
              <a:schemeClr val="accent2"/>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218" name="Freeform 215">
              <a:extLst>
                <a:ext uri="{FF2B5EF4-FFF2-40B4-BE49-F238E27FC236}">
                  <a16:creationId xmlns:a16="http://schemas.microsoft.com/office/drawing/2014/main" id="{C20766AF-5A1B-4BCF-9582-8AC56525A8C1}"/>
                </a:ext>
              </a:extLst>
            </p:cNvPr>
            <p:cNvSpPr>
              <a:spLocks/>
            </p:cNvSpPr>
            <p:nvPr/>
          </p:nvSpPr>
          <p:spPr bwMode="auto">
            <a:xfrm>
              <a:off x="2230" y="2212"/>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219" name="Freeform 216">
              <a:extLst>
                <a:ext uri="{FF2B5EF4-FFF2-40B4-BE49-F238E27FC236}">
                  <a16:creationId xmlns:a16="http://schemas.microsoft.com/office/drawing/2014/main" id="{6E1ED027-6DFA-4DC3-A333-88E6EA82AAE1}"/>
                </a:ext>
              </a:extLst>
            </p:cNvPr>
            <p:cNvSpPr>
              <a:spLocks/>
            </p:cNvSpPr>
            <p:nvPr/>
          </p:nvSpPr>
          <p:spPr bwMode="auto">
            <a:xfrm>
              <a:off x="1562" y="2212"/>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accent2"/>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grpSp>
      <p:grpSp>
        <p:nvGrpSpPr>
          <p:cNvPr id="220" name="Group 217">
            <a:extLst>
              <a:ext uri="{FF2B5EF4-FFF2-40B4-BE49-F238E27FC236}">
                <a16:creationId xmlns:a16="http://schemas.microsoft.com/office/drawing/2014/main" id="{50880B6F-86A0-40F5-BB66-A54F91DD31AC}"/>
              </a:ext>
            </a:extLst>
          </p:cNvPr>
          <p:cNvGrpSpPr>
            <a:grpSpLocks/>
          </p:cNvGrpSpPr>
          <p:nvPr/>
        </p:nvGrpSpPr>
        <p:grpSpPr bwMode="auto">
          <a:xfrm>
            <a:off x="2082803" y="4365628"/>
            <a:ext cx="195263" cy="358775"/>
            <a:chOff x="1562" y="1513"/>
            <a:chExt cx="1460" cy="2090"/>
          </a:xfrm>
        </p:grpSpPr>
        <p:sp>
          <p:nvSpPr>
            <p:cNvPr id="221" name="Freeform 218">
              <a:extLst>
                <a:ext uri="{FF2B5EF4-FFF2-40B4-BE49-F238E27FC236}">
                  <a16:creationId xmlns:a16="http://schemas.microsoft.com/office/drawing/2014/main" id="{288509A1-C455-4BC7-8103-4CDA6D9CD412}"/>
                </a:ext>
              </a:extLst>
            </p:cNvPr>
            <p:cNvSpPr>
              <a:spLocks/>
            </p:cNvSpPr>
            <p:nvPr/>
          </p:nvSpPr>
          <p:spPr bwMode="auto">
            <a:xfrm>
              <a:off x="1601" y="2825"/>
              <a:ext cx="649" cy="759"/>
            </a:xfrm>
            <a:custGeom>
              <a:avLst/>
              <a:gdLst>
                <a:gd name="T0" fmla="*/ 382 w 649"/>
                <a:gd name="T1" fmla="*/ 0 h 759"/>
                <a:gd name="T2" fmla="*/ 0 w 649"/>
                <a:gd name="T3" fmla="*/ 759 h 759"/>
                <a:gd name="T4" fmla="*/ 315 w 649"/>
                <a:gd name="T5" fmla="*/ 756 h 759"/>
                <a:gd name="T6" fmla="*/ 649 w 649"/>
                <a:gd name="T7" fmla="*/ 90 h 759"/>
                <a:gd name="T8" fmla="*/ 382 w 649"/>
                <a:gd name="T9" fmla="*/ 0 h 759"/>
              </a:gdLst>
              <a:ahLst/>
              <a:cxnLst>
                <a:cxn ang="0">
                  <a:pos x="T0" y="T1"/>
                </a:cxn>
                <a:cxn ang="0">
                  <a:pos x="T2" y="T3"/>
                </a:cxn>
                <a:cxn ang="0">
                  <a:pos x="T4" y="T5"/>
                </a:cxn>
                <a:cxn ang="0">
                  <a:pos x="T6" y="T7"/>
                </a:cxn>
                <a:cxn ang="0">
                  <a:pos x="T8" y="T9"/>
                </a:cxn>
              </a:cxnLst>
              <a:rect l="0" t="0" r="r" b="b"/>
              <a:pathLst>
                <a:path w="649" h="759">
                  <a:moveTo>
                    <a:pt x="382" y="0"/>
                  </a:moveTo>
                  <a:lnTo>
                    <a:pt x="0" y="759"/>
                  </a:lnTo>
                  <a:lnTo>
                    <a:pt x="315" y="756"/>
                  </a:lnTo>
                  <a:lnTo>
                    <a:pt x="649" y="90"/>
                  </a:lnTo>
                  <a:lnTo>
                    <a:pt x="382"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222" name="Freeform 219">
              <a:extLst>
                <a:ext uri="{FF2B5EF4-FFF2-40B4-BE49-F238E27FC236}">
                  <a16:creationId xmlns:a16="http://schemas.microsoft.com/office/drawing/2014/main" id="{F849E6E9-A59F-407E-819C-65723923F8F7}"/>
                </a:ext>
              </a:extLst>
            </p:cNvPr>
            <p:cNvSpPr>
              <a:spLocks/>
            </p:cNvSpPr>
            <p:nvPr/>
          </p:nvSpPr>
          <p:spPr bwMode="auto">
            <a:xfrm>
              <a:off x="2287" y="2844"/>
              <a:ext cx="632" cy="759"/>
            </a:xfrm>
            <a:custGeom>
              <a:avLst/>
              <a:gdLst>
                <a:gd name="T0" fmla="*/ 267 w 632"/>
                <a:gd name="T1" fmla="*/ 0 h 759"/>
                <a:gd name="T2" fmla="*/ 632 w 632"/>
                <a:gd name="T3" fmla="*/ 759 h 759"/>
                <a:gd name="T4" fmla="*/ 334 w 632"/>
                <a:gd name="T5" fmla="*/ 756 h 759"/>
                <a:gd name="T6" fmla="*/ 0 w 632"/>
                <a:gd name="T7" fmla="*/ 90 h 759"/>
                <a:gd name="T8" fmla="*/ 267 w 632"/>
                <a:gd name="T9" fmla="*/ 0 h 759"/>
              </a:gdLst>
              <a:ahLst/>
              <a:cxnLst>
                <a:cxn ang="0">
                  <a:pos x="T0" y="T1"/>
                </a:cxn>
                <a:cxn ang="0">
                  <a:pos x="T2" y="T3"/>
                </a:cxn>
                <a:cxn ang="0">
                  <a:pos x="T4" y="T5"/>
                </a:cxn>
                <a:cxn ang="0">
                  <a:pos x="T6" y="T7"/>
                </a:cxn>
                <a:cxn ang="0">
                  <a:pos x="T8" y="T9"/>
                </a:cxn>
              </a:cxnLst>
              <a:rect l="0" t="0" r="r" b="b"/>
              <a:pathLst>
                <a:path w="632" h="759">
                  <a:moveTo>
                    <a:pt x="267" y="0"/>
                  </a:moveTo>
                  <a:lnTo>
                    <a:pt x="632" y="759"/>
                  </a:lnTo>
                  <a:lnTo>
                    <a:pt x="334" y="756"/>
                  </a:lnTo>
                  <a:lnTo>
                    <a:pt x="0" y="90"/>
                  </a:lnTo>
                  <a:lnTo>
                    <a:pt x="267"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223" name="AutoShape 220">
              <a:extLst>
                <a:ext uri="{FF2B5EF4-FFF2-40B4-BE49-F238E27FC236}">
                  <a16:creationId xmlns:a16="http://schemas.microsoft.com/office/drawing/2014/main" id="{095D640D-6480-44FE-839D-7F5BAAFFB366}"/>
                </a:ext>
              </a:extLst>
            </p:cNvPr>
            <p:cNvSpPr>
              <a:spLocks noChangeArrowheads="1"/>
            </p:cNvSpPr>
            <p:nvPr/>
          </p:nvSpPr>
          <p:spPr bwMode="auto">
            <a:xfrm flipV="1">
              <a:off x="1918" y="2099"/>
              <a:ext cx="726" cy="908"/>
            </a:xfrm>
            <a:custGeom>
              <a:avLst/>
              <a:gdLst>
                <a:gd name="G0" fmla="+- 8674 0 0"/>
                <a:gd name="G1" fmla="+- 21600 0 8674"/>
                <a:gd name="G2" fmla="*/ 8674 1 2"/>
                <a:gd name="G3" fmla="+- 21600 0 G2"/>
                <a:gd name="G4" fmla="+/ 8674 21600 2"/>
                <a:gd name="G5" fmla="+/ G1 0 2"/>
                <a:gd name="G6" fmla="*/ 21600 21600 8674"/>
                <a:gd name="G7" fmla="*/ G6 1 2"/>
                <a:gd name="G8" fmla="+- 21600 0 G7"/>
                <a:gd name="G9" fmla="*/ 21600 1 2"/>
                <a:gd name="G10" fmla="+- 8674 0 G9"/>
                <a:gd name="G11" fmla="?: G10 G8 0"/>
                <a:gd name="G12" fmla="?: G10 G7 21600"/>
                <a:gd name="T0" fmla="*/ 17263 w 21600"/>
                <a:gd name="T1" fmla="*/ 10800 h 21600"/>
                <a:gd name="T2" fmla="*/ 10800 w 21600"/>
                <a:gd name="T3" fmla="*/ 21600 h 21600"/>
                <a:gd name="T4" fmla="*/ 4337 w 21600"/>
                <a:gd name="T5" fmla="*/ 10800 h 21600"/>
                <a:gd name="T6" fmla="*/ 10800 w 21600"/>
                <a:gd name="T7" fmla="*/ 0 h 21600"/>
                <a:gd name="T8" fmla="*/ 6137 w 21600"/>
                <a:gd name="T9" fmla="*/ 6137 h 21600"/>
                <a:gd name="T10" fmla="*/ 15463 w 21600"/>
                <a:gd name="T11" fmla="*/ 15463 h 21600"/>
              </a:gdLst>
              <a:ahLst/>
              <a:cxnLst>
                <a:cxn ang="0">
                  <a:pos x="T0" y="T1"/>
                </a:cxn>
                <a:cxn ang="0">
                  <a:pos x="T2" y="T3"/>
                </a:cxn>
                <a:cxn ang="0">
                  <a:pos x="T4" y="T5"/>
                </a:cxn>
                <a:cxn ang="0">
                  <a:pos x="T6" y="T7"/>
                </a:cxn>
              </a:cxnLst>
              <a:rect l="T8" t="T9" r="T10" b="T11"/>
              <a:pathLst>
                <a:path w="21600" h="21600">
                  <a:moveTo>
                    <a:pt x="0" y="0"/>
                  </a:moveTo>
                  <a:lnTo>
                    <a:pt x="8674" y="21600"/>
                  </a:lnTo>
                  <a:lnTo>
                    <a:pt x="12926" y="21600"/>
                  </a:lnTo>
                  <a:lnTo>
                    <a:pt x="21600" y="0"/>
                  </a:lnTo>
                  <a:close/>
                </a:path>
              </a:pathLst>
            </a:custGeom>
            <a:solidFill>
              <a:schemeClr val="accent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4" name="Oval 221">
              <a:extLst>
                <a:ext uri="{FF2B5EF4-FFF2-40B4-BE49-F238E27FC236}">
                  <a16:creationId xmlns:a16="http://schemas.microsoft.com/office/drawing/2014/main" id="{2AD663F2-1E63-4D1B-B3CE-A7B53DEC16F7}"/>
                </a:ext>
              </a:extLst>
            </p:cNvPr>
            <p:cNvSpPr>
              <a:spLocks noChangeArrowheads="1"/>
            </p:cNvSpPr>
            <p:nvPr/>
          </p:nvSpPr>
          <p:spPr bwMode="auto">
            <a:xfrm>
              <a:off x="1905" y="1513"/>
              <a:ext cx="773" cy="711"/>
            </a:xfrm>
            <a:prstGeom prst="ellipse">
              <a:avLst/>
            </a:prstGeom>
            <a:solidFill>
              <a:schemeClr val="accent1"/>
            </a:solidFill>
            <a:ln>
              <a:noFill/>
            </a:ln>
            <a:extLst>
              <a:ext uri="{91240B29-F687-4F45-9708-019B960494DF}">
                <a14:hiddenLine xmlns:a14="http://schemas.microsoft.com/office/drawing/2010/main" w="0">
                  <a:solidFill>
                    <a:schemeClr val="tx1"/>
                  </a:solidFill>
                  <a:round/>
                  <a:headEnd/>
                  <a:tailEnd/>
                </a14:hiddenLine>
              </a:ext>
            </a:extLst>
          </p:spPr>
          <p:txBody>
            <a:bodyPr/>
            <a:lstStyle/>
            <a:p>
              <a:endParaRPr lang="en-US"/>
            </a:p>
          </p:txBody>
        </p:sp>
        <p:sp>
          <p:nvSpPr>
            <p:cNvPr id="225" name="Freeform 222">
              <a:extLst>
                <a:ext uri="{FF2B5EF4-FFF2-40B4-BE49-F238E27FC236}">
                  <a16:creationId xmlns:a16="http://schemas.microsoft.com/office/drawing/2014/main" id="{54A86470-622F-497F-B8D1-0C4CF0211FC6}"/>
                </a:ext>
              </a:extLst>
            </p:cNvPr>
            <p:cNvSpPr>
              <a:spLocks/>
            </p:cNvSpPr>
            <p:nvPr/>
          </p:nvSpPr>
          <p:spPr bwMode="auto">
            <a:xfrm>
              <a:off x="2230" y="2212"/>
              <a:ext cx="792" cy="508"/>
            </a:xfrm>
            <a:custGeom>
              <a:avLst/>
              <a:gdLst>
                <a:gd name="T0" fmla="*/ 105 w 792"/>
                <a:gd name="T1" fmla="*/ 0 h 508"/>
                <a:gd name="T2" fmla="*/ 787 w 792"/>
                <a:gd name="T3" fmla="*/ 239 h 508"/>
                <a:gd name="T4" fmla="*/ 792 w 792"/>
                <a:gd name="T5" fmla="*/ 508 h 508"/>
                <a:gd name="T6" fmla="*/ 0 w 792"/>
                <a:gd name="T7" fmla="*/ 226 h 508"/>
                <a:gd name="T8" fmla="*/ 105 w 792"/>
                <a:gd name="T9" fmla="*/ 0 h 508"/>
              </a:gdLst>
              <a:ahLst/>
              <a:cxnLst>
                <a:cxn ang="0">
                  <a:pos x="T0" y="T1"/>
                </a:cxn>
                <a:cxn ang="0">
                  <a:pos x="T2" y="T3"/>
                </a:cxn>
                <a:cxn ang="0">
                  <a:pos x="T4" y="T5"/>
                </a:cxn>
                <a:cxn ang="0">
                  <a:pos x="T6" y="T7"/>
                </a:cxn>
                <a:cxn ang="0">
                  <a:pos x="T8" y="T9"/>
                </a:cxn>
              </a:cxnLst>
              <a:rect l="0" t="0" r="r" b="b"/>
              <a:pathLst>
                <a:path w="792" h="508">
                  <a:moveTo>
                    <a:pt x="105" y="0"/>
                  </a:moveTo>
                  <a:lnTo>
                    <a:pt x="787" y="239"/>
                  </a:lnTo>
                  <a:lnTo>
                    <a:pt x="792" y="508"/>
                  </a:lnTo>
                  <a:lnTo>
                    <a:pt x="0" y="226"/>
                  </a:lnTo>
                  <a:lnTo>
                    <a:pt x="105"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sp>
          <p:nvSpPr>
            <p:cNvPr id="226" name="Freeform 223">
              <a:extLst>
                <a:ext uri="{FF2B5EF4-FFF2-40B4-BE49-F238E27FC236}">
                  <a16:creationId xmlns:a16="http://schemas.microsoft.com/office/drawing/2014/main" id="{B9F572A4-75FB-44D5-93D6-739F99450BBB}"/>
                </a:ext>
              </a:extLst>
            </p:cNvPr>
            <p:cNvSpPr>
              <a:spLocks/>
            </p:cNvSpPr>
            <p:nvPr/>
          </p:nvSpPr>
          <p:spPr bwMode="auto">
            <a:xfrm>
              <a:off x="1562" y="2212"/>
              <a:ext cx="801" cy="508"/>
            </a:xfrm>
            <a:custGeom>
              <a:avLst/>
              <a:gdLst>
                <a:gd name="T0" fmla="*/ 687 w 801"/>
                <a:gd name="T1" fmla="*/ 0 h 508"/>
                <a:gd name="T2" fmla="*/ 1 w 801"/>
                <a:gd name="T3" fmla="*/ 248 h 508"/>
                <a:gd name="T4" fmla="*/ 0 w 801"/>
                <a:gd name="T5" fmla="*/ 508 h 508"/>
                <a:gd name="T6" fmla="*/ 801 w 801"/>
                <a:gd name="T7" fmla="*/ 226 h 508"/>
                <a:gd name="T8" fmla="*/ 687 w 801"/>
                <a:gd name="T9" fmla="*/ 0 h 508"/>
              </a:gdLst>
              <a:ahLst/>
              <a:cxnLst>
                <a:cxn ang="0">
                  <a:pos x="T0" y="T1"/>
                </a:cxn>
                <a:cxn ang="0">
                  <a:pos x="T2" y="T3"/>
                </a:cxn>
                <a:cxn ang="0">
                  <a:pos x="T4" y="T5"/>
                </a:cxn>
                <a:cxn ang="0">
                  <a:pos x="T6" y="T7"/>
                </a:cxn>
                <a:cxn ang="0">
                  <a:pos x="T8" y="T9"/>
                </a:cxn>
              </a:cxnLst>
              <a:rect l="0" t="0" r="r" b="b"/>
              <a:pathLst>
                <a:path w="801" h="508">
                  <a:moveTo>
                    <a:pt x="687" y="0"/>
                  </a:moveTo>
                  <a:lnTo>
                    <a:pt x="1" y="248"/>
                  </a:lnTo>
                  <a:lnTo>
                    <a:pt x="0" y="508"/>
                  </a:lnTo>
                  <a:lnTo>
                    <a:pt x="801" y="226"/>
                  </a:lnTo>
                  <a:lnTo>
                    <a:pt x="687" y="0"/>
                  </a:lnTo>
                  <a:close/>
                </a:path>
              </a:pathLst>
            </a:cu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a:lstStyle/>
            <a:p>
              <a:endParaRPr lang="en-US"/>
            </a:p>
          </p:txBody>
        </p:sp>
      </p:grpSp>
      <p:cxnSp>
        <p:nvCxnSpPr>
          <p:cNvPr id="227" name="AutoShape 224">
            <a:extLst>
              <a:ext uri="{FF2B5EF4-FFF2-40B4-BE49-F238E27FC236}">
                <a16:creationId xmlns:a16="http://schemas.microsoft.com/office/drawing/2014/main" id="{C313E6B5-99DA-46CC-97B4-4FC5B2F454E9}"/>
              </a:ext>
            </a:extLst>
          </p:cNvPr>
          <p:cNvCxnSpPr>
            <a:cxnSpLocks noChangeShapeType="1"/>
            <a:stCxn id="137" idx="2"/>
            <a:endCxn id="212" idx="0"/>
          </p:cNvCxnSpPr>
          <p:nvPr/>
        </p:nvCxnSpPr>
        <p:spPr bwMode="auto">
          <a:xfrm rot="5400000">
            <a:off x="2942313" y="3146547"/>
            <a:ext cx="260595" cy="1441450"/>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8" name="AutoShape 225">
            <a:extLst>
              <a:ext uri="{FF2B5EF4-FFF2-40B4-BE49-F238E27FC236}">
                <a16:creationId xmlns:a16="http://schemas.microsoft.com/office/drawing/2014/main" id="{243F4430-57A2-4F5F-8D5E-12E4EAD16FF5}"/>
              </a:ext>
            </a:extLst>
          </p:cNvPr>
          <p:cNvCxnSpPr>
            <a:cxnSpLocks noChangeShapeType="1"/>
            <a:stCxn id="137" idx="2"/>
            <a:endCxn id="127" idx="0"/>
          </p:cNvCxnSpPr>
          <p:nvPr/>
        </p:nvCxnSpPr>
        <p:spPr bwMode="auto">
          <a:xfrm rot="16200000" flipH="1">
            <a:off x="3673477" y="3856833"/>
            <a:ext cx="241300" cy="1584"/>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 name="AutoShape 226">
            <a:extLst>
              <a:ext uri="{FF2B5EF4-FFF2-40B4-BE49-F238E27FC236}">
                <a16:creationId xmlns:a16="http://schemas.microsoft.com/office/drawing/2014/main" id="{F7FFFD68-BE7A-41E7-A64A-841D3C6323D8}"/>
              </a:ext>
            </a:extLst>
          </p:cNvPr>
          <p:cNvCxnSpPr>
            <a:cxnSpLocks noChangeShapeType="1"/>
            <a:stCxn id="137" idx="2"/>
            <a:endCxn id="118" idx="0"/>
          </p:cNvCxnSpPr>
          <p:nvPr/>
        </p:nvCxnSpPr>
        <p:spPr bwMode="auto">
          <a:xfrm rot="16200000" flipH="1">
            <a:off x="4392613" y="3137696"/>
            <a:ext cx="241303" cy="1439859"/>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0" name="AutoShape 227">
            <a:extLst>
              <a:ext uri="{FF2B5EF4-FFF2-40B4-BE49-F238E27FC236}">
                <a16:creationId xmlns:a16="http://schemas.microsoft.com/office/drawing/2014/main" id="{7BC1B85E-5621-4F10-BDC6-74D1144247DF}"/>
              </a:ext>
            </a:extLst>
          </p:cNvPr>
          <p:cNvCxnSpPr>
            <a:cxnSpLocks noChangeShapeType="1"/>
            <a:stCxn id="137" idx="2"/>
            <a:endCxn id="116" idx="0"/>
          </p:cNvCxnSpPr>
          <p:nvPr/>
        </p:nvCxnSpPr>
        <p:spPr bwMode="auto">
          <a:xfrm rot="16200000" flipH="1">
            <a:off x="4966258" y="2564051"/>
            <a:ext cx="534670" cy="2880519"/>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07323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19D14-27C8-46E5-8969-DFED2FBDDF49}"/>
              </a:ext>
            </a:extLst>
          </p:cNvPr>
          <p:cNvSpPr>
            <a:spLocks noGrp="1"/>
          </p:cNvSpPr>
          <p:nvPr>
            <p:ph type="title"/>
          </p:nvPr>
        </p:nvSpPr>
        <p:spPr/>
        <p:txBody>
          <a:bodyPr>
            <a:normAutofit fontScale="90000"/>
          </a:bodyPr>
          <a:lstStyle/>
          <a:p>
            <a:r>
              <a:rPr lang="en-GB" altLang="en-GB" dirty="0"/>
              <a:t>Shopping Habits helps us to focus on growing Loyal customers</a:t>
            </a:r>
            <a:br>
              <a:rPr lang="en-GB" altLang="en-GB" dirty="0"/>
            </a:br>
            <a:endParaRPr lang="en-IN" dirty="0"/>
          </a:p>
        </p:txBody>
      </p:sp>
      <p:sp>
        <p:nvSpPr>
          <p:cNvPr id="3" name="Slide Number Placeholder 2">
            <a:extLst>
              <a:ext uri="{FF2B5EF4-FFF2-40B4-BE49-F238E27FC236}">
                <a16:creationId xmlns:a16="http://schemas.microsoft.com/office/drawing/2014/main" id="{813FF08D-0EB5-41CE-8E7E-8F7384F3A2FF}"/>
              </a:ext>
            </a:extLst>
          </p:cNvPr>
          <p:cNvSpPr>
            <a:spLocks noGrp="1"/>
          </p:cNvSpPr>
          <p:nvPr>
            <p:ph type="sldNum" sz="quarter" idx="12"/>
          </p:nvPr>
        </p:nvSpPr>
        <p:spPr/>
        <p:txBody>
          <a:bodyPr/>
          <a:lstStyle/>
          <a:p>
            <a:fld id="{FB8953FF-B90B-DD44-A3A8-547482841CA8}" type="slidenum">
              <a:rPr lang="en-US" smtClean="0"/>
              <a:pPr/>
              <a:t>11</a:t>
            </a:fld>
            <a:endParaRPr lang="en-US" dirty="0"/>
          </a:p>
        </p:txBody>
      </p:sp>
      <p:sp>
        <p:nvSpPr>
          <p:cNvPr id="5" name="Rectangle 50">
            <a:extLst>
              <a:ext uri="{FF2B5EF4-FFF2-40B4-BE49-F238E27FC236}">
                <a16:creationId xmlns:a16="http://schemas.microsoft.com/office/drawing/2014/main" id="{CC472DA1-703A-4016-B22B-A318668BCAAB}"/>
              </a:ext>
            </a:extLst>
          </p:cNvPr>
          <p:cNvSpPr>
            <a:spLocks noChangeArrowheads="1"/>
          </p:cNvSpPr>
          <p:nvPr/>
        </p:nvSpPr>
        <p:spPr bwMode="auto">
          <a:xfrm>
            <a:off x="625475" y="4849203"/>
            <a:ext cx="8731250" cy="119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a:solidFill>
                  <a:schemeClr val="tx1"/>
                </a:solidFill>
                <a:latin typeface="Arial" panose="020B0604020202020204" pitchFamily="34" charset="0"/>
              </a:defRPr>
            </a:lvl1pPr>
            <a:lvl2pPr marL="800100" indent="-342900" algn="l">
              <a:spcBef>
                <a:spcPct val="0"/>
              </a:spcBef>
              <a:defRPr>
                <a:solidFill>
                  <a:schemeClr val="tx1"/>
                </a:solidFill>
                <a:latin typeface="Arial" panose="020B0604020202020204" pitchFamily="34" charset="0"/>
              </a:defRPr>
            </a:lvl2pPr>
            <a:lvl3pPr marL="1257300" indent="-342900" algn="l">
              <a:spcBef>
                <a:spcPct val="0"/>
              </a:spcBef>
              <a:defRPr>
                <a:solidFill>
                  <a:schemeClr val="tx1"/>
                </a:solidFill>
                <a:latin typeface="Arial" panose="020B0604020202020204" pitchFamily="34" charset="0"/>
              </a:defRPr>
            </a:lvl3pPr>
            <a:lvl4pPr marL="1714500" indent="-342900" algn="l">
              <a:spcBef>
                <a:spcPct val="0"/>
              </a:spcBef>
              <a:defRPr>
                <a:solidFill>
                  <a:schemeClr val="tx1"/>
                </a:solidFill>
                <a:latin typeface="Arial" panose="020B0604020202020204" pitchFamily="34" charset="0"/>
              </a:defRPr>
            </a:lvl4pPr>
            <a:lvl5pPr marL="2171700" indent="-342900" algn="l">
              <a:spcBef>
                <a:spcPct val="0"/>
              </a:spcBef>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a:spcBef>
                <a:spcPct val="50000"/>
              </a:spcBef>
            </a:pPr>
            <a:r>
              <a:rPr lang="fr-FR" altLang="en-US" b="1" i="1" dirty="0" err="1">
                <a:solidFill>
                  <a:srgbClr val="000000"/>
                </a:solidFill>
              </a:rPr>
              <a:t>Why</a:t>
            </a:r>
            <a:r>
              <a:rPr lang="fr-FR" altLang="en-US" b="1" i="1" dirty="0">
                <a:solidFill>
                  <a:srgbClr val="000000"/>
                </a:solidFill>
              </a:rPr>
              <a:t> update </a:t>
            </a:r>
            <a:r>
              <a:rPr lang="fr-FR" altLang="en-US" b="1" i="1" dirty="0" err="1">
                <a:solidFill>
                  <a:srgbClr val="000000"/>
                </a:solidFill>
              </a:rPr>
              <a:t>this</a:t>
            </a:r>
            <a:r>
              <a:rPr lang="fr-FR" altLang="en-US" b="1" i="1" dirty="0">
                <a:solidFill>
                  <a:srgbClr val="000000"/>
                </a:solidFill>
              </a:rPr>
              <a:t>?</a:t>
            </a:r>
          </a:p>
          <a:p>
            <a:pPr>
              <a:spcBef>
                <a:spcPct val="50000"/>
              </a:spcBef>
            </a:pPr>
            <a:r>
              <a:rPr lang="fr-FR" altLang="en-US" dirty="0">
                <a:solidFill>
                  <a:srgbClr val="000000"/>
                </a:solidFill>
              </a:rPr>
              <a:t>- </a:t>
            </a:r>
            <a:r>
              <a:rPr lang="fr-FR" altLang="en-US" dirty="0" err="1">
                <a:solidFill>
                  <a:srgbClr val="000000"/>
                </a:solidFill>
              </a:rPr>
              <a:t>dunnumby’s</a:t>
            </a:r>
            <a:r>
              <a:rPr lang="fr-FR" altLang="en-US" dirty="0">
                <a:solidFill>
                  <a:srgbClr val="000000"/>
                </a:solidFill>
              </a:rPr>
              <a:t> </a:t>
            </a:r>
            <a:r>
              <a:rPr lang="fr-FR" altLang="en-US" dirty="0" err="1">
                <a:solidFill>
                  <a:srgbClr val="000000"/>
                </a:solidFill>
              </a:rPr>
              <a:t>updated</a:t>
            </a:r>
            <a:r>
              <a:rPr lang="fr-FR" altLang="en-US" dirty="0">
                <a:solidFill>
                  <a:srgbClr val="000000"/>
                </a:solidFill>
              </a:rPr>
              <a:t> </a:t>
            </a:r>
            <a:r>
              <a:rPr lang="fr-FR" altLang="en-US" dirty="0" err="1">
                <a:solidFill>
                  <a:srgbClr val="000000"/>
                </a:solidFill>
              </a:rPr>
              <a:t>methodology</a:t>
            </a:r>
            <a:r>
              <a:rPr lang="fr-FR" altLang="en-US" dirty="0">
                <a:solidFill>
                  <a:srgbClr val="000000"/>
                </a:solidFill>
              </a:rPr>
              <a:t> </a:t>
            </a:r>
            <a:r>
              <a:rPr lang="fr-FR" altLang="en-US" dirty="0" err="1">
                <a:solidFill>
                  <a:srgbClr val="000000"/>
                </a:solidFill>
              </a:rPr>
              <a:t>gives</a:t>
            </a:r>
            <a:r>
              <a:rPr lang="fr-FR" altLang="en-US" dirty="0">
                <a:solidFill>
                  <a:srgbClr val="000000"/>
                </a:solidFill>
              </a:rPr>
              <a:t> a </a:t>
            </a:r>
            <a:r>
              <a:rPr lang="fr-FR" altLang="en-US" dirty="0" err="1">
                <a:solidFill>
                  <a:srgbClr val="000000"/>
                </a:solidFill>
              </a:rPr>
              <a:t>better</a:t>
            </a:r>
            <a:r>
              <a:rPr lang="fr-FR" altLang="en-US" dirty="0">
                <a:solidFill>
                  <a:srgbClr val="000000"/>
                </a:solidFill>
              </a:rPr>
              <a:t> indication of </a:t>
            </a:r>
            <a:r>
              <a:rPr lang="fr-FR" altLang="en-US" dirty="0" err="1">
                <a:solidFill>
                  <a:srgbClr val="000000"/>
                </a:solidFill>
              </a:rPr>
              <a:t>shopper</a:t>
            </a:r>
            <a:r>
              <a:rPr lang="fr-FR" altLang="en-US" dirty="0">
                <a:solidFill>
                  <a:srgbClr val="000000"/>
                </a:solidFill>
              </a:rPr>
              <a:t> </a:t>
            </a:r>
            <a:r>
              <a:rPr lang="fr-FR" altLang="en-US" dirty="0" err="1">
                <a:solidFill>
                  <a:srgbClr val="000000"/>
                </a:solidFill>
              </a:rPr>
              <a:t>loyalty</a:t>
            </a:r>
            <a:endParaRPr lang="fr-FR" altLang="en-US" dirty="0">
              <a:solidFill>
                <a:srgbClr val="000000"/>
              </a:solidFill>
            </a:endParaRPr>
          </a:p>
          <a:p>
            <a:pPr>
              <a:spcBef>
                <a:spcPct val="50000"/>
              </a:spcBef>
            </a:pPr>
            <a:r>
              <a:rPr lang="fr-FR" altLang="en-US" dirty="0">
                <a:solidFill>
                  <a:srgbClr val="000000"/>
                </a:solidFill>
              </a:rPr>
              <a:t>- It </a:t>
            </a:r>
            <a:r>
              <a:rPr lang="fr-FR" altLang="en-US" dirty="0" err="1">
                <a:solidFill>
                  <a:srgbClr val="000000"/>
                </a:solidFill>
              </a:rPr>
              <a:t>takes</a:t>
            </a:r>
            <a:r>
              <a:rPr lang="fr-FR" altLang="en-US" dirty="0">
                <a:solidFill>
                  <a:srgbClr val="000000"/>
                </a:solidFill>
              </a:rPr>
              <a:t> </a:t>
            </a:r>
            <a:r>
              <a:rPr lang="fr-FR" altLang="en-US" dirty="0" err="1">
                <a:solidFill>
                  <a:srgbClr val="000000"/>
                </a:solidFill>
              </a:rPr>
              <a:t>into</a:t>
            </a:r>
            <a:r>
              <a:rPr lang="fr-FR" altLang="en-US" dirty="0">
                <a:solidFill>
                  <a:srgbClr val="000000"/>
                </a:solidFill>
              </a:rPr>
              <a:t> </a:t>
            </a:r>
            <a:r>
              <a:rPr lang="fr-FR" altLang="en-US" dirty="0" err="1">
                <a:solidFill>
                  <a:srgbClr val="000000"/>
                </a:solidFill>
              </a:rPr>
              <a:t>account</a:t>
            </a:r>
            <a:r>
              <a:rPr lang="fr-FR" altLang="en-US" dirty="0">
                <a:solidFill>
                  <a:srgbClr val="000000"/>
                </a:solidFill>
              </a:rPr>
              <a:t> </a:t>
            </a:r>
            <a:r>
              <a:rPr lang="fr-FR" altLang="en-US" dirty="0" err="1">
                <a:solidFill>
                  <a:srgbClr val="000000"/>
                </a:solidFill>
              </a:rPr>
              <a:t>visit</a:t>
            </a:r>
            <a:r>
              <a:rPr lang="fr-FR" altLang="en-US" dirty="0">
                <a:solidFill>
                  <a:srgbClr val="000000"/>
                </a:solidFill>
              </a:rPr>
              <a:t> pattern </a:t>
            </a:r>
            <a:r>
              <a:rPr lang="fr-FR" altLang="en-US" dirty="0" err="1">
                <a:solidFill>
                  <a:srgbClr val="000000"/>
                </a:solidFill>
              </a:rPr>
              <a:t>rather</a:t>
            </a:r>
            <a:r>
              <a:rPr lang="fr-FR" altLang="en-US" dirty="0">
                <a:solidFill>
                  <a:srgbClr val="000000"/>
                </a:solidFill>
              </a:rPr>
              <a:t> </a:t>
            </a:r>
            <a:r>
              <a:rPr lang="fr-FR" altLang="en-US" dirty="0" err="1">
                <a:solidFill>
                  <a:srgbClr val="000000"/>
                </a:solidFill>
              </a:rPr>
              <a:t>than</a:t>
            </a:r>
            <a:r>
              <a:rPr lang="fr-FR" altLang="en-US" dirty="0">
                <a:solidFill>
                  <a:srgbClr val="000000"/>
                </a:solidFill>
              </a:rPr>
              <a:t> </a:t>
            </a:r>
            <a:r>
              <a:rPr lang="fr-FR" altLang="en-US" dirty="0" err="1">
                <a:solidFill>
                  <a:srgbClr val="000000"/>
                </a:solidFill>
              </a:rPr>
              <a:t>simply</a:t>
            </a:r>
            <a:r>
              <a:rPr lang="fr-FR" altLang="en-US" dirty="0">
                <a:solidFill>
                  <a:srgbClr val="000000"/>
                </a:solidFill>
              </a:rPr>
              <a:t> </a:t>
            </a:r>
            <a:r>
              <a:rPr lang="fr-FR" altLang="en-US" dirty="0" err="1">
                <a:solidFill>
                  <a:srgbClr val="000000"/>
                </a:solidFill>
              </a:rPr>
              <a:t>number</a:t>
            </a:r>
            <a:r>
              <a:rPr lang="fr-FR" altLang="en-US" dirty="0">
                <a:solidFill>
                  <a:srgbClr val="000000"/>
                </a:solidFill>
              </a:rPr>
              <a:t> of </a:t>
            </a:r>
            <a:r>
              <a:rPr lang="fr-FR" altLang="en-US" dirty="0" err="1">
                <a:solidFill>
                  <a:srgbClr val="000000"/>
                </a:solidFill>
              </a:rPr>
              <a:t>visits</a:t>
            </a:r>
            <a:endParaRPr lang="fr-FR" altLang="en-US" dirty="0">
              <a:solidFill>
                <a:srgbClr val="000000"/>
              </a:solidFill>
            </a:endParaRPr>
          </a:p>
        </p:txBody>
      </p:sp>
      <p:pic>
        <p:nvPicPr>
          <p:cNvPr id="6" name="Picture 5">
            <a:extLst>
              <a:ext uri="{FF2B5EF4-FFF2-40B4-BE49-F238E27FC236}">
                <a16:creationId xmlns:a16="http://schemas.microsoft.com/office/drawing/2014/main" id="{D490E566-D123-40FE-B8E6-FAC5D4A631C8}"/>
              </a:ext>
            </a:extLst>
          </p:cNvPr>
          <p:cNvPicPr>
            <a:picLocks noChangeAspect="1"/>
          </p:cNvPicPr>
          <p:nvPr/>
        </p:nvPicPr>
        <p:blipFill>
          <a:blip r:embed="rId2"/>
          <a:stretch>
            <a:fillRect/>
          </a:stretch>
        </p:blipFill>
        <p:spPr>
          <a:xfrm>
            <a:off x="387377" y="1432772"/>
            <a:ext cx="5681096" cy="3080246"/>
          </a:xfrm>
          <a:prstGeom prst="rect">
            <a:avLst/>
          </a:prstGeom>
        </p:spPr>
      </p:pic>
      <p:pic>
        <p:nvPicPr>
          <p:cNvPr id="7" name="Picture 6">
            <a:extLst>
              <a:ext uri="{FF2B5EF4-FFF2-40B4-BE49-F238E27FC236}">
                <a16:creationId xmlns:a16="http://schemas.microsoft.com/office/drawing/2014/main" id="{30A10B2A-C38C-4315-93F4-C5C9ECBFF40E}"/>
              </a:ext>
            </a:extLst>
          </p:cNvPr>
          <p:cNvPicPr>
            <a:picLocks noChangeAspect="1"/>
          </p:cNvPicPr>
          <p:nvPr/>
        </p:nvPicPr>
        <p:blipFill>
          <a:blip r:embed="rId3"/>
          <a:stretch>
            <a:fillRect/>
          </a:stretch>
        </p:blipFill>
        <p:spPr>
          <a:xfrm>
            <a:off x="6598233" y="1432772"/>
            <a:ext cx="5139497" cy="3080246"/>
          </a:xfrm>
          <a:prstGeom prst="rect">
            <a:avLst/>
          </a:prstGeom>
        </p:spPr>
      </p:pic>
    </p:spTree>
    <p:extLst>
      <p:ext uri="{BB962C8B-B14F-4D97-AF65-F5344CB8AC3E}">
        <p14:creationId xmlns:p14="http://schemas.microsoft.com/office/powerpoint/2010/main" val="2490761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7BB5C-D49C-466C-8CDF-82C08FBD3C9A}"/>
              </a:ext>
            </a:extLst>
          </p:cNvPr>
          <p:cNvSpPr>
            <a:spLocks noGrp="1"/>
          </p:cNvSpPr>
          <p:nvPr>
            <p:ph type="title"/>
          </p:nvPr>
        </p:nvSpPr>
        <p:spPr/>
        <p:txBody>
          <a:bodyPr>
            <a:normAutofit fontScale="90000"/>
          </a:bodyPr>
          <a:lstStyle/>
          <a:p>
            <a:r>
              <a:rPr lang="en-GB" altLang="en-US" dirty="0"/>
              <a:t>The top 32%* of customers account for 68% of sales</a:t>
            </a:r>
            <a:br>
              <a:rPr lang="en-GB" altLang="en-US" dirty="0"/>
            </a:br>
            <a:r>
              <a:rPr lang="en-GB" altLang="en-US" sz="2000" dirty="0">
                <a:solidFill>
                  <a:srgbClr val="FF0000"/>
                </a:solidFill>
              </a:rPr>
              <a:t>(</a:t>
            </a:r>
            <a:r>
              <a:rPr lang="en-GB" altLang="en-US" sz="1600" dirty="0">
                <a:solidFill>
                  <a:srgbClr val="FF0000"/>
                </a:solidFill>
              </a:rPr>
              <a:t>old data)</a:t>
            </a:r>
            <a:endParaRPr lang="en-IN" dirty="0"/>
          </a:p>
        </p:txBody>
      </p:sp>
      <p:sp>
        <p:nvSpPr>
          <p:cNvPr id="3" name="Slide Number Placeholder 2">
            <a:extLst>
              <a:ext uri="{FF2B5EF4-FFF2-40B4-BE49-F238E27FC236}">
                <a16:creationId xmlns:a16="http://schemas.microsoft.com/office/drawing/2014/main" id="{DD1D8969-8D55-420C-8500-8907E6E00BDB}"/>
              </a:ext>
            </a:extLst>
          </p:cNvPr>
          <p:cNvSpPr>
            <a:spLocks noGrp="1"/>
          </p:cNvSpPr>
          <p:nvPr>
            <p:ph type="sldNum" sz="quarter" idx="12"/>
          </p:nvPr>
        </p:nvSpPr>
        <p:spPr/>
        <p:txBody>
          <a:bodyPr/>
          <a:lstStyle/>
          <a:p>
            <a:fld id="{FB8953FF-B90B-DD44-A3A8-547482841CA8}" type="slidenum">
              <a:rPr lang="en-US" smtClean="0"/>
              <a:pPr/>
              <a:t>12</a:t>
            </a:fld>
            <a:endParaRPr lang="en-US" dirty="0"/>
          </a:p>
        </p:txBody>
      </p:sp>
      <p:grpSp>
        <p:nvGrpSpPr>
          <p:cNvPr id="6" name="Group 3">
            <a:extLst>
              <a:ext uri="{FF2B5EF4-FFF2-40B4-BE49-F238E27FC236}">
                <a16:creationId xmlns:a16="http://schemas.microsoft.com/office/drawing/2014/main" id="{8B174345-8F1B-4459-A6B4-0B27B573FED1}"/>
              </a:ext>
            </a:extLst>
          </p:cNvPr>
          <p:cNvGrpSpPr>
            <a:grpSpLocks/>
          </p:cNvGrpSpPr>
          <p:nvPr/>
        </p:nvGrpSpPr>
        <p:grpSpPr bwMode="auto">
          <a:xfrm>
            <a:off x="3359150" y="1390653"/>
            <a:ext cx="7200900" cy="3406775"/>
            <a:chOff x="567" y="663"/>
            <a:chExt cx="4536" cy="2146"/>
          </a:xfrm>
        </p:grpSpPr>
        <p:sp>
          <p:nvSpPr>
            <p:cNvPr id="7" name="AutoShape 4">
              <a:extLst>
                <a:ext uri="{FF2B5EF4-FFF2-40B4-BE49-F238E27FC236}">
                  <a16:creationId xmlns:a16="http://schemas.microsoft.com/office/drawing/2014/main" id="{0D438833-63D2-4212-A295-D7AF123F438E}"/>
                </a:ext>
              </a:extLst>
            </p:cNvPr>
            <p:cNvSpPr>
              <a:spLocks noChangeArrowheads="1"/>
            </p:cNvSpPr>
            <p:nvPr/>
          </p:nvSpPr>
          <p:spPr bwMode="auto">
            <a:xfrm rot="10800000">
              <a:off x="3151" y="994"/>
              <a:ext cx="1815" cy="1815"/>
            </a:xfrm>
            <a:prstGeom prst="flowChartExtract">
              <a:avLst/>
            </a:prstGeom>
            <a:solidFill>
              <a:schemeClr val="accent1">
                <a:alpha val="75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AutoShape 5">
              <a:extLst>
                <a:ext uri="{FF2B5EF4-FFF2-40B4-BE49-F238E27FC236}">
                  <a16:creationId xmlns:a16="http://schemas.microsoft.com/office/drawing/2014/main" id="{1B9A2C37-867E-4878-9B41-9BBAAB246C5D}"/>
                </a:ext>
              </a:extLst>
            </p:cNvPr>
            <p:cNvSpPr>
              <a:spLocks noChangeArrowheads="1"/>
            </p:cNvSpPr>
            <p:nvPr/>
          </p:nvSpPr>
          <p:spPr bwMode="auto">
            <a:xfrm>
              <a:off x="1792" y="994"/>
              <a:ext cx="1815" cy="1815"/>
            </a:xfrm>
            <a:prstGeom prst="flowChartExtract">
              <a:avLst/>
            </a:prstGeom>
            <a:solidFill>
              <a:schemeClr val="accent1">
                <a:alpha val="75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Freeform 6">
              <a:extLst>
                <a:ext uri="{FF2B5EF4-FFF2-40B4-BE49-F238E27FC236}">
                  <a16:creationId xmlns:a16="http://schemas.microsoft.com/office/drawing/2014/main" id="{DA2553A8-5BFD-4591-89DE-BF45E625AD56}"/>
                </a:ext>
              </a:extLst>
            </p:cNvPr>
            <p:cNvSpPr>
              <a:spLocks/>
            </p:cNvSpPr>
            <p:nvPr/>
          </p:nvSpPr>
          <p:spPr bwMode="auto">
            <a:xfrm>
              <a:off x="1788" y="2330"/>
              <a:ext cx="1818" cy="479"/>
            </a:xfrm>
            <a:custGeom>
              <a:avLst/>
              <a:gdLst>
                <a:gd name="T0" fmla="*/ 0 w 1818"/>
                <a:gd name="T1" fmla="*/ 479 h 479"/>
                <a:gd name="T2" fmla="*/ 252 w 1818"/>
                <a:gd name="T3" fmla="*/ 0 h 479"/>
                <a:gd name="T4" fmla="*/ 1582 w 1818"/>
                <a:gd name="T5" fmla="*/ 0 h 479"/>
                <a:gd name="T6" fmla="*/ 1818 w 1818"/>
                <a:gd name="T7" fmla="*/ 479 h 479"/>
                <a:gd name="T8" fmla="*/ 0 w 1818"/>
                <a:gd name="T9" fmla="*/ 479 h 479"/>
              </a:gdLst>
              <a:ahLst/>
              <a:cxnLst>
                <a:cxn ang="0">
                  <a:pos x="T0" y="T1"/>
                </a:cxn>
                <a:cxn ang="0">
                  <a:pos x="T2" y="T3"/>
                </a:cxn>
                <a:cxn ang="0">
                  <a:pos x="T4" y="T5"/>
                </a:cxn>
                <a:cxn ang="0">
                  <a:pos x="T6" y="T7"/>
                </a:cxn>
                <a:cxn ang="0">
                  <a:pos x="T8" y="T9"/>
                </a:cxn>
              </a:cxnLst>
              <a:rect l="0" t="0" r="r" b="b"/>
              <a:pathLst>
                <a:path w="1818" h="479">
                  <a:moveTo>
                    <a:pt x="0" y="479"/>
                  </a:moveTo>
                  <a:lnTo>
                    <a:pt x="252" y="0"/>
                  </a:lnTo>
                  <a:lnTo>
                    <a:pt x="1582" y="0"/>
                  </a:lnTo>
                  <a:lnTo>
                    <a:pt x="1818" y="479"/>
                  </a:lnTo>
                  <a:lnTo>
                    <a:pt x="0" y="479"/>
                  </a:lnTo>
                  <a:close/>
                </a:path>
              </a:pathLst>
            </a:custGeom>
            <a:solidFill>
              <a:schemeClr val="accent4"/>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Freeform 7">
              <a:extLst>
                <a:ext uri="{FF2B5EF4-FFF2-40B4-BE49-F238E27FC236}">
                  <a16:creationId xmlns:a16="http://schemas.microsoft.com/office/drawing/2014/main" id="{52DD190F-D91F-4953-9FF4-2057885DDE84}"/>
                </a:ext>
              </a:extLst>
            </p:cNvPr>
            <p:cNvSpPr>
              <a:spLocks/>
            </p:cNvSpPr>
            <p:nvPr/>
          </p:nvSpPr>
          <p:spPr bwMode="auto">
            <a:xfrm>
              <a:off x="2032" y="2038"/>
              <a:ext cx="1322" cy="276"/>
            </a:xfrm>
            <a:custGeom>
              <a:avLst/>
              <a:gdLst>
                <a:gd name="T0" fmla="*/ 0 w 1322"/>
                <a:gd name="T1" fmla="*/ 276 h 276"/>
                <a:gd name="T2" fmla="*/ 154 w 1322"/>
                <a:gd name="T3" fmla="*/ 0 h 276"/>
                <a:gd name="T4" fmla="*/ 1192 w 1322"/>
                <a:gd name="T5" fmla="*/ 0 h 276"/>
                <a:gd name="T6" fmla="*/ 1322 w 1322"/>
                <a:gd name="T7" fmla="*/ 276 h 276"/>
                <a:gd name="T8" fmla="*/ 0 w 1322"/>
                <a:gd name="T9" fmla="*/ 276 h 276"/>
              </a:gdLst>
              <a:ahLst/>
              <a:cxnLst>
                <a:cxn ang="0">
                  <a:pos x="T0" y="T1"/>
                </a:cxn>
                <a:cxn ang="0">
                  <a:pos x="T2" y="T3"/>
                </a:cxn>
                <a:cxn ang="0">
                  <a:pos x="T4" y="T5"/>
                </a:cxn>
                <a:cxn ang="0">
                  <a:pos x="T6" y="T7"/>
                </a:cxn>
                <a:cxn ang="0">
                  <a:pos x="T8" y="T9"/>
                </a:cxn>
              </a:cxnLst>
              <a:rect l="0" t="0" r="r" b="b"/>
              <a:pathLst>
                <a:path w="1322" h="276">
                  <a:moveTo>
                    <a:pt x="0" y="276"/>
                  </a:moveTo>
                  <a:lnTo>
                    <a:pt x="154" y="0"/>
                  </a:lnTo>
                  <a:lnTo>
                    <a:pt x="1192" y="0"/>
                  </a:lnTo>
                  <a:lnTo>
                    <a:pt x="1322" y="276"/>
                  </a:lnTo>
                  <a:lnTo>
                    <a:pt x="0" y="276"/>
                  </a:lnTo>
                  <a:close/>
                </a:path>
              </a:pathLst>
            </a:custGeom>
            <a:solidFill>
              <a:schemeClr val="hlink"/>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8">
              <a:extLst>
                <a:ext uri="{FF2B5EF4-FFF2-40B4-BE49-F238E27FC236}">
                  <a16:creationId xmlns:a16="http://schemas.microsoft.com/office/drawing/2014/main" id="{40445DE1-BC6D-40F9-8990-08F8C244D617}"/>
                </a:ext>
              </a:extLst>
            </p:cNvPr>
            <p:cNvSpPr>
              <a:spLocks/>
            </p:cNvSpPr>
            <p:nvPr/>
          </p:nvSpPr>
          <p:spPr bwMode="auto">
            <a:xfrm>
              <a:off x="2170" y="1730"/>
              <a:ext cx="1046" cy="300"/>
            </a:xfrm>
            <a:custGeom>
              <a:avLst/>
              <a:gdLst>
                <a:gd name="T0" fmla="*/ 0 w 1046"/>
                <a:gd name="T1" fmla="*/ 300 h 300"/>
                <a:gd name="T2" fmla="*/ 162 w 1046"/>
                <a:gd name="T3" fmla="*/ 0 h 300"/>
                <a:gd name="T4" fmla="*/ 900 w 1046"/>
                <a:gd name="T5" fmla="*/ 0 h 300"/>
                <a:gd name="T6" fmla="*/ 1046 w 1046"/>
                <a:gd name="T7" fmla="*/ 300 h 300"/>
                <a:gd name="T8" fmla="*/ 0 w 1046"/>
                <a:gd name="T9" fmla="*/ 300 h 300"/>
              </a:gdLst>
              <a:ahLst/>
              <a:cxnLst>
                <a:cxn ang="0">
                  <a:pos x="T0" y="T1"/>
                </a:cxn>
                <a:cxn ang="0">
                  <a:pos x="T2" y="T3"/>
                </a:cxn>
                <a:cxn ang="0">
                  <a:pos x="T4" y="T5"/>
                </a:cxn>
                <a:cxn ang="0">
                  <a:pos x="T6" y="T7"/>
                </a:cxn>
                <a:cxn ang="0">
                  <a:pos x="T8" y="T9"/>
                </a:cxn>
              </a:cxnLst>
              <a:rect l="0" t="0" r="r" b="b"/>
              <a:pathLst>
                <a:path w="1046" h="300">
                  <a:moveTo>
                    <a:pt x="0" y="300"/>
                  </a:moveTo>
                  <a:lnTo>
                    <a:pt x="162" y="0"/>
                  </a:lnTo>
                  <a:lnTo>
                    <a:pt x="900" y="0"/>
                  </a:lnTo>
                  <a:lnTo>
                    <a:pt x="1046" y="300"/>
                  </a:lnTo>
                  <a:lnTo>
                    <a:pt x="0" y="300"/>
                  </a:lnTo>
                  <a:close/>
                </a:path>
              </a:pathLst>
            </a:custGeom>
            <a:solidFill>
              <a:schemeClr val="accent1"/>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9">
              <a:extLst>
                <a:ext uri="{FF2B5EF4-FFF2-40B4-BE49-F238E27FC236}">
                  <a16:creationId xmlns:a16="http://schemas.microsoft.com/office/drawing/2014/main" id="{CB06736F-912A-4CF0-8D68-A4F188FBA70C}"/>
                </a:ext>
              </a:extLst>
            </p:cNvPr>
            <p:cNvSpPr>
              <a:spLocks/>
            </p:cNvSpPr>
            <p:nvPr/>
          </p:nvSpPr>
          <p:spPr bwMode="auto">
            <a:xfrm>
              <a:off x="2324" y="1438"/>
              <a:ext cx="738" cy="300"/>
            </a:xfrm>
            <a:custGeom>
              <a:avLst/>
              <a:gdLst>
                <a:gd name="T0" fmla="*/ 0 w 738"/>
                <a:gd name="T1" fmla="*/ 300 h 300"/>
                <a:gd name="T2" fmla="*/ 154 w 738"/>
                <a:gd name="T3" fmla="*/ 8 h 300"/>
                <a:gd name="T4" fmla="*/ 600 w 738"/>
                <a:gd name="T5" fmla="*/ 0 h 300"/>
                <a:gd name="T6" fmla="*/ 738 w 738"/>
                <a:gd name="T7" fmla="*/ 292 h 300"/>
                <a:gd name="T8" fmla="*/ 0 w 738"/>
                <a:gd name="T9" fmla="*/ 300 h 300"/>
              </a:gdLst>
              <a:ahLst/>
              <a:cxnLst>
                <a:cxn ang="0">
                  <a:pos x="T0" y="T1"/>
                </a:cxn>
                <a:cxn ang="0">
                  <a:pos x="T2" y="T3"/>
                </a:cxn>
                <a:cxn ang="0">
                  <a:pos x="T4" y="T5"/>
                </a:cxn>
                <a:cxn ang="0">
                  <a:pos x="T6" y="T7"/>
                </a:cxn>
                <a:cxn ang="0">
                  <a:pos x="T8" y="T9"/>
                </a:cxn>
              </a:cxnLst>
              <a:rect l="0" t="0" r="r" b="b"/>
              <a:pathLst>
                <a:path w="738" h="300">
                  <a:moveTo>
                    <a:pt x="0" y="300"/>
                  </a:moveTo>
                  <a:lnTo>
                    <a:pt x="154" y="8"/>
                  </a:lnTo>
                  <a:lnTo>
                    <a:pt x="600" y="0"/>
                  </a:lnTo>
                  <a:lnTo>
                    <a:pt x="738" y="292"/>
                  </a:lnTo>
                  <a:lnTo>
                    <a:pt x="0" y="300"/>
                  </a:lnTo>
                  <a:close/>
                </a:path>
              </a:pathLst>
            </a:custGeom>
            <a:solidFill>
              <a:schemeClr val="accent3"/>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AutoShape 10">
              <a:extLst>
                <a:ext uri="{FF2B5EF4-FFF2-40B4-BE49-F238E27FC236}">
                  <a16:creationId xmlns:a16="http://schemas.microsoft.com/office/drawing/2014/main" id="{894B6544-F720-4A7E-9340-B904BAC2D8B4}"/>
                </a:ext>
              </a:extLst>
            </p:cNvPr>
            <p:cNvSpPr>
              <a:spLocks noChangeArrowheads="1"/>
            </p:cNvSpPr>
            <p:nvPr/>
          </p:nvSpPr>
          <p:spPr bwMode="auto">
            <a:xfrm>
              <a:off x="2479" y="1007"/>
              <a:ext cx="438" cy="430"/>
            </a:xfrm>
            <a:prstGeom prst="triangle">
              <a:avLst>
                <a:gd name="adj" fmla="val 50000"/>
              </a:avLst>
            </a:prstGeom>
            <a:solidFill>
              <a:schemeClr val="accent3"/>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 name="Group 11">
              <a:extLst>
                <a:ext uri="{FF2B5EF4-FFF2-40B4-BE49-F238E27FC236}">
                  <a16:creationId xmlns:a16="http://schemas.microsoft.com/office/drawing/2014/main" id="{08C00239-9CA0-4163-A28B-EE6500442E3B}"/>
                </a:ext>
              </a:extLst>
            </p:cNvPr>
            <p:cNvGrpSpPr>
              <a:grpSpLocks/>
            </p:cNvGrpSpPr>
            <p:nvPr/>
          </p:nvGrpSpPr>
          <p:grpSpPr bwMode="auto">
            <a:xfrm>
              <a:off x="567" y="1191"/>
              <a:ext cx="1164" cy="1412"/>
              <a:chOff x="793" y="1449"/>
              <a:chExt cx="1164" cy="1412"/>
            </a:xfrm>
          </p:grpSpPr>
          <p:sp>
            <p:nvSpPr>
              <p:cNvPr id="38" name="Text Box 12">
                <a:extLst>
                  <a:ext uri="{FF2B5EF4-FFF2-40B4-BE49-F238E27FC236}">
                    <a16:creationId xmlns:a16="http://schemas.microsoft.com/office/drawing/2014/main" id="{415A633E-0240-4D83-A0F0-2C0972C8ED49}"/>
                  </a:ext>
                </a:extLst>
              </p:cNvPr>
              <p:cNvSpPr txBox="1">
                <a:spLocks noChangeArrowheads="1"/>
              </p:cNvSpPr>
              <p:nvPr/>
            </p:nvSpPr>
            <p:spPr bwMode="auto">
              <a:xfrm>
                <a:off x="793" y="1449"/>
                <a:ext cx="116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FontTx/>
                  <a:buNone/>
                </a:pPr>
                <a:r>
                  <a:rPr lang="en-GB" altLang="en-US" b="1" dirty="0"/>
                  <a:t>Premium</a:t>
                </a:r>
              </a:p>
            </p:txBody>
          </p:sp>
          <p:sp>
            <p:nvSpPr>
              <p:cNvPr id="39" name="Text Box 13">
                <a:extLst>
                  <a:ext uri="{FF2B5EF4-FFF2-40B4-BE49-F238E27FC236}">
                    <a16:creationId xmlns:a16="http://schemas.microsoft.com/office/drawing/2014/main" id="{C84F7FC8-4D49-42DB-8FA9-00B646062E05}"/>
                  </a:ext>
                </a:extLst>
              </p:cNvPr>
              <p:cNvSpPr txBox="1">
                <a:spLocks noChangeArrowheads="1"/>
              </p:cNvSpPr>
              <p:nvPr/>
            </p:nvSpPr>
            <p:spPr bwMode="auto">
              <a:xfrm>
                <a:off x="793" y="1743"/>
                <a:ext cx="116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FontTx/>
                  <a:buNone/>
                </a:pPr>
                <a:r>
                  <a:rPr lang="en-GB" altLang="en-US" b="1" dirty="0"/>
                  <a:t>Valuable</a:t>
                </a:r>
              </a:p>
            </p:txBody>
          </p:sp>
          <p:sp>
            <p:nvSpPr>
              <p:cNvPr id="40" name="Text Box 14">
                <a:extLst>
                  <a:ext uri="{FF2B5EF4-FFF2-40B4-BE49-F238E27FC236}">
                    <a16:creationId xmlns:a16="http://schemas.microsoft.com/office/drawing/2014/main" id="{AC731C5E-3720-4FE3-AAE0-D8A98E0DAEDA}"/>
                  </a:ext>
                </a:extLst>
              </p:cNvPr>
              <p:cNvSpPr txBox="1">
                <a:spLocks noChangeArrowheads="1"/>
              </p:cNvSpPr>
              <p:nvPr/>
            </p:nvSpPr>
            <p:spPr bwMode="auto">
              <a:xfrm>
                <a:off x="793" y="2038"/>
                <a:ext cx="116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FontTx/>
                  <a:buNone/>
                </a:pPr>
                <a:r>
                  <a:rPr lang="en-GB" altLang="en-US" b="1" dirty="0"/>
                  <a:t>Potential</a:t>
                </a:r>
              </a:p>
            </p:txBody>
          </p:sp>
          <p:sp>
            <p:nvSpPr>
              <p:cNvPr id="41" name="Text Box 15">
                <a:extLst>
                  <a:ext uri="{FF2B5EF4-FFF2-40B4-BE49-F238E27FC236}">
                    <a16:creationId xmlns:a16="http://schemas.microsoft.com/office/drawing/2014/main" id="{1C518678-0539-4D12-9EF0-B889986C07AC}"/>
                  </a:ext>
                </a:extLst>
              </p:cNvPr>
              <p:cNvSpPr txBox="1">
                <a:spLocks noChangeArrowheads="1"/>
              </p:cNvSpPr>
              <p:nvPr/>
            </p:nvSpPr>
            <p:spPr bwMode="auto">
              <a:xfrm>
                <a:off x="793" y="2333"/>
                <a:ext cx="116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FontTx/>
                  <a:buNone/>
                </a:pPr>
                <a:r>
                  <a:rPr lang="en-GB" altLang="en-US" b="1"/>
                  <a:t>Uncommitted</a:t>
                </a:r>
              </a:p>
            </p:txBody>
          </p:sp>
          <p:sp>
            <p:nvSpPr>
              <p:cNvPr id="42" name="Text Box 16">
                <a:extLst>
                  <a:ext uri="{FF2B5EF4-FFF2-40B4-BE49-F238E27FC236}">
                    <a16:creationId xmlns:a16="http://schemas.microsoft.com/office/drawing/2014/main" id="{E1D40694-D3EB-4A30-8629-25B0EA006AF3}"/>
                  </a:ext>
                </a:extLst>
              </p:cNvPr>
              <p:cNvSpPr txBox="1">
                <a:spLocks noChangeArrowheads="1"/>
              </p:cNvSpPr>
              <p:nvPr/>
            </p:nvSpPr>
            <p:spPr bwMode="auto">
              <a:xfrm>
                <a:off x="793" y="2628"/>
                <a:ext cx="116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FontTx/>
                  <a:buNone/>
                </a:pPr>
                <a:endParaRPr lang="en-GB" altLang="en-US" b="1" dirty="0"/>
              </a:p>
            </p:txBody>
          </p:sp>
        </p:grpSp>
        <p:sp>
          <p:nvSpPr>
            <p:cNvPr id="15" name="Text Box 17">
              <a:extLst>
                <a:ext uri="{FF2B5EF4-FFF2-40B4-BE49-F238E27FC236}">
                  <a16:creationId xmlns:a16="http://schemas.microsoft.com/office/drawing/2014/main" id="{BA0256BB-B3A2-4443-BAE4-E4977B17647E}"/>
                </a:ext>
              </a:extLst>
            </p:cNvPr>
            <p:cNvSpPr txBox="1">
              <a:spLocks noChangeArrowheads="1"/>
            </p:cNvSpPr>
            <p:nvPr/>
          </p:nvSpPr>
          <p:spPr bwMode="auto">
            <a:xfrm>
              <a:off x="2475" y="1182"/>
              <a:ext cx="4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en-GB" altLang="en-US" b="1">
                  <a:solidFill>
                    <a:srgbClr val="FFFFFF"/>
                  </a:solidFill>
                </a:rPr>
                <a:t>8%</a:t>
              </a:r>
            </a:p>
          </p:txBody>
        </p:sp>
        <p:sp>
          <p:nvSpPr>
            <p:cNvPr id="16" name="Text Box 18">
              <a:extLst>
                <a:ext uri="{FF2B5EF4-FFF2-40B4-BE49-F238E27FC236}">
                  <a16:creationId xmlns:a16="http://schemas.microsoft.com/office/drawing/2014/main" id="{8117E0A2-4A0C-44E5-BD82-605B5208E4C7}"/>
                </a:ext>
              </a:extLst>
            </p:cNvPr>
            <p:cNvSpPr txBox="1">
              <a:spLocks noChangeArrowheads="1"/>
            </p:cNvSpPr>
            <p:nvPr/>
          </p:nvSpPr>
          <p:spPr bwMode="auto">
            <a:xfrm>
              <a:off x="2475" y="1771"/>
              <a:ext cx="4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en-GB" altLang="en-US" b="1">
                  <a:solidFill>
                    <a:srgbClr val="FFFFFF"/>
                  </a:solidFill>
                </a:rPr>
                <a:t>29%</a:t>
              </a:r>
            </a:p>
          </p:txBody>
        </p:sp>
        <p:sp>
          <p:nvSpPr>
            <p:cNvPr id="17" name="Text Box 19">
              <a:extLst>
                <a:ext uri="{FF2B5EF4-FFF2-40B4-BE49-F238E27FC236}">
                  <a16:creationId xmlns:a16="http://schemas.microsoft.com/office/drawing/2014/main" id="{AA1C9189-2930-433D-A902-B8E9E4F317D4}"/>
                </a:ext>
              </a:extLst>
            </p:cNvPr>
            <p:cNvSpPr txBox="1">
              <a:spLocks noChangeArrowheads="1"/>
            </p:cNvSpPr>
            <p:nvPr/>
          </p:nvSpPr>
          <p:spPr bwMode="auto">
            <a:xfrm>
              <a:off x="2475" y="1476"/>
              <a:ext cx="4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en-GB" altLang="en-US" b="1">
                  <a:solidFill>
                    <a:srgbClr val="FFFFFF"/>
                  </a:solidFill>
                </a:rPr>
                <a:t>24%</a:t>
              </a:r>
            </a:p>
          </p:txBody>
        </p:sp>
        <p:sp>
          <p:nvSpPr>
            <p:cNvPr id="18" name="Text Box 20">
              <a:extLst>
                <a:ext uri="{FF2B5EF4-FFF2-40B4-BE49-F238E27FC236}">
                  <a16:creationId xmlns:a16="http://schemas.microsoft.com/office/drawing/2014/main" id="{FB92725E-D22C-4E92-A9E5-E058802BF300}"/>
                </a:ext>
              </a:extLst>
            </p:cNvPr>
            <p:cNvSpPr txBox="1">
              <a:spLocks noChangeArrowheads="1"/>
            </p:cNvSpPr>
            <p:nvPr/>
          </p:nvSpPr>
          <p:spPr bwMode="auto">
            <a:xfrm>
              <a:off x="2524" y="2434"/>
              <a:ext cx="4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en-GB" altLang="en-US" b="1" dirty="0">
                  <a:solidFill>
                    <a:srgbClr val="FFFFFF"/>
                  </a:solidFill>
                </a:rPr>
                <a:t>9%</a:t>
              </a:r>
            </a:p>
          </p:txBody>
        </p:sp>
        <p:sp>
          <p:nvSpPr>
            <p:cNvPr id="19" name="Text Box 21">
              <a:extLst>
                <a:ext uri="{FF2B5EF4-FFF2-40B4-BE49-F238E27FC236}">
                  <a16:creationId xmlns:a16="http://schemas.microsoft.com/office/drawing/2014/main" id="{04D1DFAD-4DA7-4FA4-8C5F-BFC8E06C39C5}"/>
                </a:ext>
              </a:extLst>
            </p:cNvPr>
            <p:cNvSpPr txBox="1">
              <a:spLocks noChangeArrowheads="1"/>
            </p:cNvSpPr>
            <p:nvPr/>
          </p:nvSpPr>
          <p:spPr bwMode="auto">
            <a:xfrm>
              <a:off x="2475" y="2066"/>
              <a:ext cx="45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en-GB" altLang="en-US" b="1">
                  <a:solidFill>
                    <a:srgbClr val="FFFFFF"/>
                  </a:solidFill>
                </a:rPr>
                <a:t>30%</a:t>
              </a:r>
            </a:p>
          </p:txBody>
        </p:sp>
        <p:sp>
          <p:nvSpPr>
            <p:cNvPr id="20" name="Text Box 22">
              <a:extLst>
                <a:ext uri="{FF2B5EF4-FFF2-40B4-BE49-F238E27FC236}">
                  <a16:creationId xmlns:a16="http://schemas.microsoft.com/office/drawing/2014/main" id="{1124097E-27CC-4B08-87FD-14F26174F447}"/>
                </a:ext>
              </a:extLst>
            </p:cNvPr>
            <p:cNvSpPr txBox="1">
              <a:spLocks noChangeArrowheads="1"/>
            </p:cNvSpPr>
            <p:nvPr/>
          </p:nvSpPr>
          <p:spPr bwMode="auto">
            <a:xfrm>
              <a:off x="1976" y="671"/>
              <a:ext cx="1308"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85" tIns="45692" rIns="91385" bIns="45692">
              <a:spAutoFit/>
            </a:bodyPr>
            <a:lstStyle>
              <a:lvl1pPr algn="l">
                <a:spcBef>
                  <a:spcPct val="0"/>
                </a:spcBef>
                <a:defRPr>
                  <a:solidFill>
                    <a:schemeClr val="tx1"/>
                  </a:solidFill>
                  <a:latin typeface="Arial" panose="020B0604020202020204" pitchFamily="34" charset="0"/>
                </a:defRPr>
              </a:lvl1pPr>
              <a:lvl2pPr marL="534988"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marL="1368425"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b="1"/>
                <a:t>% of customers</a:t>
              </a:r>
              <a:endParaRPr lang="en-US" altLang="en-US" sz="2200" b="1"/>
            </a:p>
          </p:txBody>
        </p:sp>
        <p:sp>
          <p:nvSpPr>
            <p:cNvPr id="21" name="Text Box 23">
              <a:extLst>
                <a:ext uri="{FF2B5EF4-FFF2-40B4-BE49-F238E27FC236}">
                  <a16:creationId xmlns:a16="http://schemas.microsoft.com/office/drawing/2014/main" id="{4B9975A6-AC21-4777-9920-4D885CC3BBEC}"/>
                </a:ext>
              </a:extLst>
            </p:cNvPr>
            <p:cNvSpPr txBox="1">
              <a:spLocks noChangeArrowheads="1"/>
            </p:cNvSpPr>
            <p:nvPr/>
          </p:nvSpPr>
          <p:spPr bwMode="auto">
            <a:xfrm>
              <a:off x="3470" y="663"/>
              <a:ext cx="1148"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85" tIns="45692" rIns="91385" bIns="45692">
              <a:spAutoFit/>
            </a:bodyPr>
            <a:lstStyle>
              <a:lvl1pPr algn="l">
                <a:spcBef>
                  <a:spcPct val="0"/>
                </a:spcBef>
                <a:defRPr>
                  <a:solidFill>
                    <a:schemeClr val="tx1"/>
                  </a:solidFill>
                  <a:latin typeface="Arial" panose="020B0604020202020204" pitchFamily="34" charset="0"/>
                </a:defRPr>
              </a:lvl1pPr>
              <a:lvl2pPr marL="534988"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marL="1368425"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b="1"/>
                <a:t>% sales</a:t>
              </a:r>
              <a:endParaRPr lang="en-US" altLang="en-US" sz="2200" b="1"/>
            </a:p>
          </p:txBody>
        </p:sp>
        <p:grpSp>
          <p:nvGrpSpPr>
            <p:cNvPr id="22" name="Group 24">
              <a:extLst>
                <a:ext uri="{FF2B5EF4-FFF2-40B4-BE49-F238E27FC236}">
                  <a16:creationId xmlns:a16="http://schemas.microsoft.com/office/drawing/2014/main" id="{71FF8A2D-B7ED-4FBF-B56E-44E94D00A9B9}"/>
                </a:ext>
              </a:extLst>
            </p:cNvPr>
            <p:cNvGrpSpPr>
              <a:grpSpLocks/>
            </p:cNvGrpSpPr>
            <p:nvPr/>
          </p:nvGrpSpPr>
          <p:grpSpPr bwMode="auto">
            <a:xfrm>
              <a:off x="567" y="1441"/>
              <a:ext cx="4536" cy="885"/>
              <a:chOff x="952" y="2251"/>
              <a:chExt cx="3604" cy="907"/>
            </a:xfrm>
          </p:grpSpPr>
          <p:sp>
            <p:nvSpPr>
              <p:cNvPr id="34" name="Line 25">
                <a:extLst>
                  <a:ext uri="{FF2B5EF4-FFF2-40B4-BE49-F238E27FC236}">
                    <a16:creationId xmlns:a16="http://schemas.microsoft.com/office/drawing/2014/main" id="{49437CFD-CD21-44D9-B1AD-5AC848CF2425}"/>
                  </a:ext>
                </a:extLst>
              </p:cNvPr>
              <p:cNvSpPr>
                <a:spLocks noChangeShapeType="1"/>
              </p:cNvSpPr>
              <p:nvPr/>
            </p:nvSpPr>
            <p:spPr bwMode="auto">
              <a:xfrm>
                <a:off x="952" y="3158"/>
                <a:ext cx="3604" cy="0"/>
              </a:xfrm>
              <a:prstGeom prst="line">
                <a:avLst/>
              </a:prstGeom>
              <a:noFill/>
              <a:ln w="9525">
                <a:solidFill>
                  <a:srgbClr val="70004E"/>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26">
                <a:extLst>
                  <a:ext uri="{FF2B5EF4-FFF2-40B4-BE49-F238E27FC236}">
                    <a16:creationId xmlns:a16="http://schemas.microsoft.com/office/drawing/2014/main" id="{C128B313-2354-46EB-A2D5-326734E87140}"/>
                  </a:ext>
                </a:extLst>
              </p:cNvPr>
              <p:cNvSpPr>
                <a:spLocks noChangeShapeType="1"/>
              </p:cNvSpPr>
              <p:nvPr/>
            </p:nvSpPr>
            <p:spPr bwMode="auto">
              <a:xfrm>
                <a:off x="952" y="2855"/>
                <a:ext cx="3604" cy="0"/>
              </a:xfrm>
              <a:prstGeom prst="line">
                <a:avLst/>
              </a:prstGeom>
              <a:noFill/>
              <a:ln w="9525">
                <a:solidFill>
                  <a:srgbClr val="70004E"/>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6" name="Line 27">
                <a:extLst>
                  <a:ext uri="{FF2B5EF4-FFF2-40B4-BE49-F238E27FC236}">
                    <a16:creationId xmlns:a16="http://schemas.microsoft.com/office/drawing/2014/main" id="{DA490AC9-11FD-4683-8E42-9201BF883CFE}"/>
                  </a:ext>
                </a:extLst>
              </p:cNvPr>
              <p:cNvSpPr>
                <a:spLocks noChangeShapeType="1"/>
              </p:cNvSpPr>
              <p:nvPr/>
            </p:nvSpPr>
            <p:spPr bwMode="auto">
              <a:xfrm>
                <a:off x="952" y="2553"/>
                <a:ext cx="3604" cy="0"/>
              </a:xfrm>
              <a:prstGeom prst="line">
                <a:avLst/>
              </a:prstGeom>
              <a:noFill/>
              <a:ln w="9525">
                <a:solidFill>
                  <a:srgbClr val="70004E"/>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28">
                <a:extLst>
                  <a:ext uri="{FF2B5EF4-FFF2-40B4-BE49-F238E27FC236}">
                    <a16:creationId xmlns:a16="http://schemas.microsoft.com/office/drawing/2014/main" id="{187FD7A0-8FF1-4304-B38A-B26E319BE2AF}"/>
                  </a:ext>
                </a:extLst>
              </p:cNvPr>
              <p:cNvSpPr>
                <a:spLocks noChangeShapeType="1"/>
              </p:cNvSpPr>
              <p:nvPr/>
            </p:nvSpPr>
            <p:spPr bwMode="auto">
              <a:xfrm>
                <a:off x="952" y="2251"/>
                <a:ext cx="3604" cy="0"/>
              </a:xfrm>
              <a:prstGeom prst="line">
                <a:avLst/>
              </a:prstGeom>
              <a:noFill/>
              <a:ln w="9525">
                <a:solidFill>
                  <a:srgbClr val="70004E"/>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3" name="Freeform 29">
              <a:extLst>
                <a:ext uri="{FF2B5EF4-FFF2-40B4-BE49-F238E27FC236}">
                  <a16:creationId xmlns:a16="http://schemas.microsoft.com/office/drawing/2014/main" id="{F4A03371-C674-4558-918E-FD3FC3EAB277}"/>
                </a:ext>
              </a:extLst>
            </p:cNvPr>
            <p:cNvSpPr>
              <a:spLocks/>
            </p:cNvSpPr>
            <p:nvPr/>
          </p:nvSpPr>
          <p:spPr bwMode="auto">
            <a:xfrm>
              <a:off x="3151" y="983"/>
              <a:ext cx="1834" cy="455"/>
            </a:xfrm>
            <a:custGeom>
              <a:avLst/>
              <a:gdLst>
                <a:gd name="T0" fmla="*/ 0 w 1834"/>
                <a:gd name="T1" fmla="*/ 0 h 455"/>
                <a:gd name="T2" fmla="*/ 1834 w 1834"/>
                <a:gd name="T3" fmla="*/ 0 h 455"/>
                <a:gd name="T4" fmla="*/ 1599 w 1834"/>
                <a:gd name="T5" fmla="*/ 455 h 455"/>
                <a:gd name="T6" fmla="*/ 219 w 1834"/>
                <a:gd name="T7" fmla="*/ 455 h 455"/>
                <a:gd name="T8" fmla="*/ 0 w 1834"/>
                <a:gd name="T9" fmla="*/ 0 h 455"/>
              </a:gdLst>
              <a:ahLst/>
              <a:cxnLst>
                <a:cxn ang="0">
                  <a:pos x="T0" y="T1"/>
                </a:cxn>
                <a:cxn ang="0">
                  <a:pos x="T2" y="T3"/>
                </a:cxn>
                <a:cxn ang="0">
                  <a:pos x="T4" y="T5"/>
                </a:cxn>
                <a:cxn ang="0">
                  <a:pos x="T6" y="T7"/>
                </a:cxn>
                <a:cxn ang="0">
                  <a:pos x="T8" y="T9"/>
                </a:cxn>
              </a:cxnLst>
              <a:rect l="0" t="0" r="r" b="b"/>
              <a:pathLst>
                <a:path w="1834" h="455">
                  <a:moveTo>
                    <a:pt x="0" y="0"/>
                  </a:moveTo>
                  <a:lnTo>
                    <a:pt x="1834" y="0"/>
                  </a:lnTo>
                  <a:lnTo>
                    <a:pt x="1599" y="455"/>
                  </a:lnTo>
                  <a:lnTo>
                    <a:pt x="219" y="455"/>
                  </a:lnTo>
                  <a:lnTo>
                    <a:pt x="0" y="0"/>
                  </a:lnTo>
                  <a:close/>
                </a:path>
              </a:pathLst>
            </a:custGeom>
            <a:solidFill>
              <a:schemeClr val="accent3"/>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 name="Freeform 30">
              <a:extLst>
                <a:ext uri="{FF2B5EF4-FFF2-40B4-BE49-F238E27FC236}">
                  <a16:creationId xmlns:a16="http://schemas.microsoft.com/office/drawing/2014/main" id="{4D06E714-7C66-4646-943C-31E5C68944D0}"/>
                </a:ext>
              </a:extLst>
            </p:cNvPr>
            <p:cNvSpPr>
              <a:spLocks/>
            </p:cNvSpPr>
            <p:nvPr/>
          </p:nvSpPr>
          <p:spPr bwMode="auto">
            <a:xfrm>
              <a:off x="3379" y="1446"/>
              <a:ext cx="1354" cy="284"/>
            </a:xfrm>
            <a:custGeom>
              <a:avLst/>
              <a:gdLst>
                <a:gd name="T0" fmla="*/ 0 w 1354"/>
                <a:gd name="T1" fmla="*/ 0 h 284"/>
                <a:gd name="T2" fmla="*/ 1354 w 1354"/>
                <a:gd name="T3" fmla="*/ 0 h 284"/>
                <a:gd name="T4" fmla="*/ 1208 w 1354"/>
                <a:gd name="T5" fmla="*/ 284 h 284"/>
                <a:gd name="T6" fmla="*/ 121 w 1354"/>
                <a:gd name="T7" fmla="*/ 284 h 284"/>
                <a:gd name="T8" fmla="*/ 0 w 1354"/>
                <a:gd name="T9" fmla="*/ 0 h 284"/>
              </a:gdLst>
              <a:ahLst/>
              <a:cxnLst>
                <a:cxn ang="0">
                  <a:pos x="T0" y="T1"/>
                </a:cxn>
                <a:cxn ang="0">
                  <a:pos x="T2" y="T3"/>
                </a:cxn>
                <a:cxn ang="0">
                  <a:pos x="T4" y="T5"/>
                </a:cxn>
                <a:cxn ang="0">
                  <a:pos x="T6" y="T7"/>
                </a:cxn>
                <a:cxn ang="0">
                  <a:pos x="T8" y="T9"/>
                </a:cxn>
              </a:cxnLst>
              <a:rect l="0" t="0" r="r" b="b"/>
              <a:pathLst>
                <a:path w="1354" h="284">
                  <a:moveTo>
                    <a:pt x="0" y="0"/>
                  </a:moveTo>
                  <a:lnTo>
                    <a:pt x="1354" y="0"/>
                  </a:lnTo>
                  <a:lnTo>
                    <a:pt x="1208" y="284"/>
                  </a:lnTo>
                  <a:lnTo>
                    <a:pt x="121" y="284"/>
                  </a:lnTo>
                  <a:lnTo>
                    <a:pt x="0" y="0"/>
                  </a:lnTo>
                  <a:close/>
                </a:path>
              </a:pathLst>
            </a:custGeom>
            <a:solidFill>
              <a:schemeClr val="accent3"/>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Freeform 31">
              <a:extLst>
                <a:ext uri="{FF2B5EF4-FFF2-40B4-BE49-F238E27FC236}">
                  <a16:creationId xmlns:a16="http://schemas.microsoft.com/office/drawing/2014/main" id="{494E52AC-6D06-44C7-9DC9-BA948EA5D431}"/>
                </a:ext>
              </a:extLst>
            </p:cNvPr>
            <p:cNvSpPr>
              <a:spLocks/>
            </p:cNvSpPr>
            <p:nvPr/>
          </p:nvSpPr>
          <p:spPr bwMode="auto">
            <a:xfrm>
              <a:off x="3525" y="1738"/>
              <a:ext cx="1062" cy="292"/>
            </a:xfrm>
            <a:custGeom>
              <a:avLst/>
              <a:gdLst>
                <a:gd name="T0" fmla="*/ 0 w 1062"/>
                <a:gd name="T1" fmla="*/ 0 h 292"/>
                <a:gd name="T2" fmla="*/ 1062 w 1062"/>
                <a:gd name="T3" fmla="*/ 0 h 292"/>
                <a:gd name="T4" fmla="*/ 916 w 1062"/>
                <a:gd name="T5" fmla="*/ 292 h 292"/>
                <a:gd name="T6" fmla="*/ 137 w 1062"/>
                <a:gd name="T7" fmla="*/ 292 h 292"/>
                <a:gd name="T8" fmla="*/ 0 w 1062"/>
                <a:gd name="T9" fmla="*/ 0 h 292"/>
              </a:gdLst>
              <a:ahLst/>
              <a:cxnLst>
                <a:cxn ang="0">
                  <a:pos x="T0" y="T1"/>
                </a:cxn>
                <a:cxn ang="0">
                  <a:pos x="T2" y="T3"/>
                </a:cxn>
                <a:cxn ang="0">
                  <a:pos x="T4" y="T5"/>
                </a:cxn>
                <a:cxn ang="0">
                  <a:pos x="T6" y="T7"/>
                </a:cxn>
                <a:cxn ang="0">
                  <a:pos x="T8" y="T9"/>
                </a:cxn>
              </a:cxnLst>
              <a:rect l="0" t="0" r="r" b="b"/>
              <a:pathLst>
                <a:path w="1062" h="292">
                  <a:moveTo>
                    <a:pt x="0" y="0"/>
                  </a:moveTo>
                  <a:lnTo>
                    <a:pt x="1062" y="0"/>
                  </a:lnTo>
                  <a:lnTo>
                    <a:pt x="916" y="292"/>
                  </a:lnTo>
                  <a:lnTo>
                    <a:pt x="137" y="292"/>
                  </a:lnTo>
                  <a:lnTo>
                    <a:pt x="0" y="0"/>
                  </a:lnTo>
                  <a:close/>
                </a:path>
              </a:pathLst>
            </a:custGeom>
            <a:solidFill>
              <a:schemeClr val="accent1"/>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Freeform 32">
              <a:extLst>
                <a:ext uri="{FF2B5EF4-FFF2-40B4-BE49-F238E27FC236}">
                  <a16:creationId xmlns:a16="http://schemas.microsoft.com/office/drawing/2014/main" id="{47D5774D-71A6-415F-817A-7D80F36830BB}"/>
                </a:ext>
              </a:extLst>
            </p:cNvPr>
            <p:cNvSpPr>
              <a:spLocks/>
            </p:cNvSpPr>
            <p:nvPr/>
          </p:nvSpPr>
          <p:spPr bwMode="auto">
            <a:xfrm>
              <a:off x="3679" y="2030"/>
              <a:ext cx="762" cy="292"/>
            </a:xfrm>
            <a:custGeom>
              <a:avLst/>
              <a:gdLst>
                <a:gd name="T0" fmla="*/ 0 w 762"/>
                <a:gd name="T1" fmla="*/ 8 h 292"/>
                <a:gd name="T2" fmla="*/ 762 w 762"/>
                <a:gd name="T3" fmla="*/ 0 h 292"/>
                <a:gd name="T4" fmla="*/ 633 w 762"/>
                <a:gd name="T5" fmla="*/ 292 h 292"/>
                <a:gd name="T6" fmla="*/ 113 w 762"/>
                <a:gd name="T7" fmla="*/ 292 h 292"/>
                <a:gd name="T8" fmla="*/ 0 w 762"/>
                <a:gd name="T9" fmla="*/ 8 h 292"/>
              </a:gdLst>
              <a:ahLst/>
              <a:cxnLst>
                <a:cxn ang="0">
                  <a:pos x="T0" y="T1"/>
                </a:cxn>
                <a:cxn ang="0">
                  <a:pos x="T2" y="T3"/>
                </a:cxn>
                <a:cxn ang="0">
                  <a:pos x="T4" y="T5"/>
                </a:cxn>
                <a:cxn ang="0">
                  <a:pos x="T6" y="T7"/>
                </a:cxn>
                <a:cxn ang="0">
                  <a:pos x="T8" y="T9"/>
                </a:cxn>
              </a:cxnLst>
              <a:rect l="0" t="0" r="r" b="b"/>
              <a:pathLst>
                <a:path w="762" h="292">
                  <a:moveTo>
                    <a:pt x="0" y="8"/>
                  </a:moveTo>
                  <a:lnTo>
                    <a:pt x="762" y="0"/>
                  </a:lnTo>
                  <a:lnTo>
                    <a:pt x="633" y="292"/>
                  </a:lnTo>
                  <a:lnTo>
                    <a:pt x="113" y="292"/>
                  </a:lnTo>
                  <a:lnTo>
                    <a:pt x="0" y="8"/>
                  </a:lnTo>
                  <a:close/>
                </a:path>
              </a:pathLst>
            </a:custGeom>
            <a:solidFill>
              <a:schemeClr val="hlink"/>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Freeform 33">
              <a:extLst>
                <a:ext uri="{FF2B5EF4-FFF2-40B4-BE49-F238E27FC236}">
                  <a16:creationId xmlns:a16="http://schemas.microsoft.com/office/drawing/2014/main" id="{06D94AE1-8F75-4B63-ADCB-79757F90D37F}"/>
                </a:ext>
              </a:extLst>
            </p:cNvPr>
            <p:cNvSpPr>
              <a:spLocks/>
            </p:cNvSpPr>
            <p:nvPr/>
          </p:nvSpPr>
          <p:spPr bwMode="auto">
            <a:xfrm>
              <a:off x="3809" y="2330"/>
              <a:ext cx="486" cy="470"/>
            </a:xfrm>
            <a:custGeom>
              <a:avLst/>
              <a:gdLst>
                <a:gd name="T0" fmla="*/ 0 w 486"/>
                <a:gd name="T1" fmla="*/ 0 h 470"/>
                <a:gd name="T2" fmla="*/ 486 w 486"/>
                <a:gd name="T3" fmla="*/ 0 h 470"/>
                <a:gd name="T4" fmla="*/ 251 w 486"/>
                <a:gd name="T5" fmla="*/ 470 h 470"/>
                <a:gd name="T6" fmla="*/ 0 w 486"/>
                <a:gd name="T7" fmla="*/ 0 h 470"/>
              </a:gdLst>
              <a:ahLst/>
              <a:cxnLst>
                <a:cxn ang="0">
                  <a:pos x="T0" y="T1"/>
                </a:cxn>
                <a:cxn ang="0">
                  <a:pos x="T2" y="T3"/>
                </a:cxn>
                <a:cxn ang="0">
                  <a:pos x="T4" y="T5"/>
                </a:cxn>
                <a:cxn ang="0">
                  <a:pos x="T6" y="T7"/>
                </a:cxn>
              </a:cxnLst>
              <a:rect l="0" t="0" r="r" b="b"/>
              <a:pathLst>
                <a:path w="486" h="470">
                  <a:moveTo>
                    <a:pt x="0" y="0"/>
                  </a:moveTo>
                  <a:lnTo>
                    <a:pt x="486" y="0"/>
                  </a:lnTo>
                  <a:lnTo>
                    <a:pt x="251" y="470"/>
                  </a:lnTo>
                  <a:lnTo>
                    <a:pt x="0" y="0"/>
                  </a:lnTo>
                  <a:close/>
                </a:path>
              </a:pathLst>
            </a:custGeom>
            <a:solidFill>
              <a:schemeClr val="accent4"/>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8" name="Group 34">
              <a:extLst>
                <a:ext uri="{FF2B5EF4-FFF2-40B4-BE49-F238E27FC236}">
                  <a16:creationId xmlns:a16="http://schemas.microsoft.com/office/drawing/2014/main" id="{1D5F30A0-CE16-4A40-8E37-AF3F4D2A3107}"/>
                </a:ext>
              </a:extLst>
            </p:cNvPr>
            <p:cNvGrpSpPr>
              <a:grpSpLocks/>
            </p:cNvGrpSpPr>
            <p:nvPr/>
          </p:nvGrpSpPr>
          <p:grpSpPr bwMode="auto">
            <a:xfrm>
              <a:off x="3829" y="1131"/>
              <a:ext cx="497" cy="1453"/>
              <a:chOff x="3562" y="1928"/>
              <a:chExt cx="363" cy="1453"/>
            </a:xfrm>
          </p:grpSpPr>
          <p:sp>
            <p:nvSpPr>
              <p:cNvPr id="29" name="Text Box 35">
                <a:extLst>
                  <a:ext uri="{FF2B5EF4-FFF2-40B4-BE49-F238E27FC236}">
                    <a16:creationId xmlns:a16="http://schemas.microsoft.com/office/drawing/2014/main" id="{0FEAD325-E09A-4BF3-9DAD-60AFDC523B3E}"/>
                  </a:ext>
                </a:extLst>
              </p:cNvPr>
              <p:cNvSpPr txBox="1">
                <a:spLocks noChangeArrowheads="1"/>
              </p:cNvSpPr>
              <p:nvPr/>
            </p:nvSpPr>
            <p:spPr bwMode="auto">
              <a:xfrm>
                <a:off x="3562" y="1928"/>
                <a:ext cx="36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en-GB" altLang="en-US" b="1">
                    <a:solidFill>
                      <a:srgbClr val="FFFFFF"/>
                    </a:solidFill>
                  </a:rPr>
                  <a:t>30%</a:t>
                </a:r>
              </a:p>
            </p:txBody>
          </p:sp>
          <p:sp>
            <p:nvSpPr>
              <p:cNvPr id="30" name="Text Box 36">
                <a:extLst>
                  <a:ext uri="{FF2B5EF4-FFF2-40B4-BE49-F238E27FC236}">
                    <a16:creationId xmlns:a16="http://schemas.microsoft.com/office/drawing/2014/main" id="{140BB849-6FD0-4702-9BDD-D207EC082083}"/>
                  </a:ext>
                </a:extLst>
              </p:cNvPr>
              <p:cNvSpPr txBox="1">
                <a:spLocks noChangeArrowheads="1"/>
              </p:cNvSpPr>
              <p:nvPr/>
            </p:nvSpPr>
            <p:spPr bwMode="auto">
              <a:xfrm>
                <a:off x="3562" y="2235"/>
                <a:ext cx="36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en-GB" altLang="en-US" b="1">
                    <a:solidFill>
                      <a:srgbClr val="FFFFFF"/>
                    </a:solidFill>
                  </a:rPr>
                  <a:t>38%</a:t>
                </a:r>
              </a:p>
            </p:txBody>
          </p:sp>
          <p:sp>
            <p:nvSpPr>
              <p:cNvPr id="31" name="Text Box 37">
                <a:extLst>
                  <a:ext uri="{FF2B5EF4-FFF2-40B4-BE49-F238E27FC236}">
                    <a16:creationId xmlns:a16="http://schemas.microsoft.com/office/drawing/2014/main" id="{16E25E47-2205-4E5B-866A-E5A671E1F363}"/>
                  </a:ext>
                </a:extLst>
              </p:cNvPr>
              <p:cNvSpPr txBox="1">
                <a:spLocks noChangeArrowheads="1"/>
              </p:cNvSpPr>
              <p:nvPr/>
            </p:nvSpPr>
            <p:spPr bwMode="auto">
              <a:xfrm>
                <a:off x="3562" y="2543"/>
                <a:ext cx="36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en-GB" altLang="en-US" b="1">
                    <a:solidFill>
                      <a:srgbClr val="FFFFFF"/>
                    </a:solidFill>
                  </a:rPr>
                  <a:t>22%</a:t>
                </a:r>
              </a:p>
            </p:txBody>
          </p:sp>
          <p:sp>
            <p:nvSpPr>
              <p:cNvPr id="32" name="Text Box 38">
                <a:extLst>
                  <a:ext uri="{FF2B5EF4-FFF2-40B4-BE49-F238E27FC236}">
                    <a16:creationId xmlns:a16="http://schemas.microsoft.com/office/drawing/2014/main" id="{51ADB68B-83FB-4F90-852A-AA9BB12A0CF9}"/>
                  </a:ext>
                </a:extLst>
              </p:cNvPr>
              <p:cNvSpPr txBox="1">
                <a:spLocks noChangeArrowheads="1"/>
              </p:cNvSpPr>
              <p:nvPr/>
            </p:nvSpPr>
            <p:spPr bwMode="auto">
              <a:xfrm>
                <a:off x="3562" y="2850"/>
                <a:ext cx="36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en-GB" altLang="en-US" b="1">
                    <a:solidFill>
                      <a:srgbClr val="FFFFFF"/>
                    </a:solidFill>
                  </a:rPr>
                  <a:t>7%</a:t>
                </a:r>
              </a:p>
            </p:txBody>
          </p:sp>
          <p:sp>
            <p:nvSpPr>
              <p:cNvPr id="33" name="Text Box 39">
                <a:extLst>
                  <a:ext uri="{FF2B5EF4-FFF2-40B4-BE49-F238E27FC236}">
                    <a16:creationId xmlns:a16="http://schemas.microsoft.com/office/drawing/2014/main" id="{3781ABD3-137D-4060-A0B3-048142845BC3}"/>
                  </a:ext>
                </a:extLst>
              </p:cNvPr>
              <p:cNvSpPr txBox="1">
                <a:spLocks noChangeArrowheads="1"/>
              </p:cNvSpPr>
              <p:nvPr/>
            </p:nvSpPr>
            <p:spPr bwMode="auto">
              <a:xfrm>
                <a:off x="3621" y="3148"/>
                <a:ext cx="24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None/>
                </a:pPr>
                <a:r>
                  <a:rPr lang="en-GB" altLang="en-US" b="1" dirty="0">
                    <a:solidFill>
                      <a:srgbClr val="FFFFFF"/>
                    </a:solidFill>
                  </a:rPr>
                  <a:t>3%</a:t>
                </a:r>
              </a:p>
            </p:txBody>
          </p:sp>
        </p:grpSp>
      </p:grpSp>
      <p:sp>
        <p:nvSpPr>
          <p:cNvPr id="43" name="Rectangle 40">
            <a:extLst>
              <a:ext uri="{FF2B5EF4-FFF2-40B4-BE49-F238E27FC236}">
                <a16:creationId xmlns:a16="http://schemas.microsoft.com/office/drawing/2014/main" id="{BD9F7E41-ED87-41DB-87B1-C466CCF11C0C}"/>
              </a:ext>
            </a:extLst>
          </p:cNvPr>
          <p:cNvSpPr>
            <a:spLocks noChangeArrowheads="1"/>
          </p:cNvSpPr>
          <p:nvPr/>
        </p:nvSpPr>
        <p:spPr bwMode="auto">
          <a:xfrm>
            <a:off x="625475" y="5300666"/>
            <a:ext cx="11305687" cy="686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02" tIns="45702" rIns="91402" bIns="45702"/>
          <a:lstStyle>
            <a:lvl1pPr algn="l">
              <a:spcBef>
                <a:spcPct val="20000"/>
              </a:spcBef>
              <a:buFont typeface="Arial" panose="020B0604020202020204" pitchFamily="34" charset="0"/>
              <a:buChar char="●"/>
              <a:defRPr sz="2000">
                <a:solidFill>
                  <a:schemeClr val="tx1"/>
                </a:solidFill>
                <a:latin typeface="Arial" panose="020B0604020202020204" pitchFamily="34" charset="0"/>
              </a:defRPr>
            </a:lvl1pPr>
            <a:lvl2pPr marL="819150" indent="-285750" algn="l">
              <a:spcBef>
                <a:spcPct val="20000"/>
              </a:spcBef>
              <a:buFont typeface="Arial" panose="020B0604020202020204" pitchFamily="34" charset="0"/>
              <a:buChar char="–"/>
              <a:defRPr>
                <a:solidFill>
                  <a:schemeClr val="tx1"/>
                </a:solidFill>
                <a:latin typeface="Arial" panose="020B0604020202020204" pitchFamily="34" charset="0"/>
              </a:defRPr>
            </a:lvl2pPr>
            <a:lvl3pPr marL="1227138" indent="-228600" algn="l">
              <a:spcBef>
                <a:spcPct val="20000"/>
              </a:spcBef>
              <a:buFont typeface="Arial" panose="020B0604020202020204" pitchFamily="34" charset="0"/>
              <a:buChar char="–"/>
              <a:defRPr>
                <a:solidFill>
                  <a:schemeClr val="tx1"/>
                </a:solidFill>
                <a:latin typeface="Arial" panose="020B0604020202020204" pitchFamily="34" charset="0"/>
              </a:defRPr>
            </a:lvl3pPr>
            <a:lvl4pPr marL="1635125" indent="-228600" algn="l">
              <a:spcBef>
                <a:spcPct val="20000"/>
              </a:spcBef>
              <a:buChar char="–"/>
              <a:defRPr sz="1600">
                <a:solidFill>
                  <a:schemeClr val="tx1"/>
                </a:solidFill>
                <a:latin typeface="Arial" panose="020B0604020202020204" pitchFamily="34" charset="0"/>
              </a:defRPr>
            </a:lvl4pPr>
            <a:lvl5pPr marL="2057400" indent="-228600" algn="l">
              <a:spcBef>
                <a:spcPct val="20000"/>
              </a:spcBef>
              <a:buChar char="»"/>
              <a:defRPr sz="1600">
                <a:solidFill>
                  <a:schemeClr val="tx1"/>
                </a:solidFill>
                <a:latin typeface="Arial" panose="020B0604020202020204" pitchFamily="34" charset="0"/>
              </a:defRPr>
            </a:lvl5pPr>
            <a:lvl6pPr marL="2514600" indent="-228600" fontAlgn="base">
              <a:spcBef>
                <a:spcPct val="20000"/>
              </a:spcBef>
              <a:spcAft>
                <a:spcPct val="0"/>
              </a:spcAft>
              <a:buChar char="»"/>
              <a:defRPr sz="1600">
                <a:solidFill>
                  <a:schemeClr val="tx1"/>
                </a:solidFill>
                <a:latin typeface="Arial" panose="020B0604020202020204" pitchFamily="34" charset="0"/>
              </a:defRPr>
            </a:lvl6pPr>
            <a:lvl7pPr marL="2971800" indent="-228600" fontAlgn="base">
              <a:spcBef>
                <a:spcPct val="20000"/>
              </a:spcBef>
              <a:spcAft>
                <a:spcPct val="0"/>
              </a:spcAft>
              <a:buChar char="»"/>
              <a:defRPr sz="1600">
                <a:solidFill>
                  <a:schemeClr val="tx1"/>
                </a:solidFill>
                <a:latin typeface="Arial" panose="020B0604020202020204" pitchFamily="34" charset="0"/>
              </a:defRPr>
            </a:lvl7pPr>
            <a:lvl8pPr marL="3429000" indent="-228600" fontAlgn="base">
              <a:spcBef>
                <a:spcPct val="20000"/>
              </a:spcBef>
              <a:spcAft>
                <a:spcPct val="0"/>
              </a:spcAft>
              <a:buChar char="»"/>
              <a:defRPr sz="1600">
                <a:solidFill>
                  <a:schemeClr val="tx1"/>
                </a:solidFill>
                <a:latin typeface="Arial" panose="020B0604020202020204" pitchFamily="34" charset="0"/>
              </a:defRPr>
            </a:lvl8pPr>
            <a:lvl9pPr marL="3886200" indent="-228600" fontAlgn="base">
              <a:spcBef>
                <a:spcPct val="20000"/>
              </a:spcBef>
              <a:spcAft>
                <a:spcPct val="0"/>
              </a:spcAft>
              <a:buChar char="»"/>
              <a:defRPr sz="1600">
                <a:solidFill>
                  <a:schemeClr val="tx1"/>
                </a:solidFill>
                <a:latin typeface="Arial" panose="020B0604020202020204" pitchFamily="34" charset="0"/>
              </a:defRPr>
            </a:lvl9pPr>
          </a:lstStyle>
          <a:p>
            <a:pPr>
              <a:lnSpc>
                <a:spcPts val="2500"/>
              </a:lnSpc>
              <a:buNone/>
            </a:pPr>
            <a:r>
              <a:rPr lang="en-GB" altLang="en-GB" dirty="0">
                <a:solidFill>
                  <a:srgbClr val="000000"/>
                </a:solidFill>
              </a:rPr>
              <a:t>Taking care of existing </a:t>
            </a:r>
            <a:r>
              <a:rPr lang="en-GB" altLang="en-GB" dirty="0" err="1">
                <a:solidFill>
                  <a:srgbClr val="000000"/>
                </a:solidFill>
              </a:rPr>
              <a:t>Loyals</a:t>
            </a:r>
            <a:r>
              <a:rPr lang="en-GB" altLang="en-GB" dirty="0">
                <a:solidFill>
                  <a:srgbClr val="000000"/>
                </a:solidFill>
              </a:rPr>
              <a:t> and encouraging loyalty amongst Opportunity customers is a recipe for success</a:t>
            </a:r>
          </a:p>
        </p:txBody>
      </p:sp>
      <p:sp>
        <p:nvSpPr>
          <p:cNvPr id="44" name="AutoShape 41">
            <a:extLst>
              <a:ext uri="{FF2B5EF4-FFF2-40B4-BE49-F238E27FC236}">
                <a16:creationId xmlns:a16="http://schemas.microsoft.com/office/drawing/2014/main" id="{76D5E582-A04E-4305-9E65-C2C1518E8063}"/>
              </a:ext>
            </a:extLst>
          </p:cNvPr>
          <p:cNvSpPr>
            <a:spLocks noChangeArrowheads="1"/>
          </p:cNvSpPr>
          <p:nvPr/>
        </p:nvSpPr>
        <p:spPr bwMode="auto">
          <a:xfrm>
            <a:off x="1631953" y="2133603"/>
            <a:ext cx="8710613" cy="944563"/>
          </a:xfrm>
          <a:prstGeom prst="roundRect">
            <a:avLst>
              <a:gd name="adj" fmla="val 16667"/>
            </a:avLst>
          </a:prstGeom>
          <a:noFill/>
          <a:ln w="19050" algn="ctr">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pPr>
            <a:r>
              <a:rPr lang="en-GB" altLang="en-US"/>
              <a:t>Loyals</a:t>
            </a:r>
          </a:p>
        </p:txBody>
      </p:sp>
      <p:sp>
        <p:nvSpPr>
          <p:cNvPr id="45" name="AutoShape 42">
            <a:extLst>
              <a:ext uri="{FF2B5EF4-FFF2-40B4-BE49-F238E27FC236}">
                <a16:creationId xmlns:a16="http://schemas.microsoft.com/office/drawing/2014/main" id="{6FEBB002-FB1F-4AB0-A8DA-F829F33B76BF}"/>
              </a:ext>
            </a:extLst>
          </p:cNvPr>
          <p:cNvSpPr>
            <a:spLocks noChangeArrowheads="1"/>
          </p:cNvSpPr>
          <p:nvPr/>
        </p:nvSpPr>
        <p:spPr bwMode="auto">
          <a:xfrm>
            <a:off x="1631953" y="3078163"/>
            <a:ext cx="8710613" cy="927100"/>
          </a:xfrm>
          <a:prstGeom prst="roundRect">
            <a:avLst>
              <a:gd name="adj" fmla="val 16667"/>
            </a:avLst>
          </a:prstGeom>
          <a:noFill/>
          <a:ln w="19050" algn="ctr">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pPr>
            <a:r>
              <a:rPr lang="en-GB" altLang="en-US"/>
              <a:t>Opportunity</a:t>
            </a:r>
          </a:p>
        </p:txBody>
      </p:sp>
      <p:sp>
        <p:nvSpPr>
          <p:cNvPr id="46" name="Rectangle 45">
            <a:extLst>
              <a:ext uri="{FF2B5EF4-FFF2-40B4-BE49-F238E27FC236}">
                <a16:creationId xmlns:a16="http://schemas.microsoft.com/office/drawing/2014/main" id="{A4604C5F-FD2D-4FD1-8137-F5DC27884FE1}"/>
              </a:ext>
            </a:extLst>
          </p:cNvPr>
          <p:cNvSpPr/>
          <p:nvPr/>
        </p:nvSpPr>
        <p:spPr>
          <a:xfrm>
            <a:off x="1724025" y="4100513"/>
            <a:ext cx="1069524" cy="369332"/>
          </a:xfrm>
          <a:prstGeom prst="rect">
            <a:avLst/>
          </a:prstGeom>
        </p:spPr>
        <p:txBody>
          <a:bodyPr wrap="none">
            <a:spAutoFit/>
          </a:bodyPr>
          <a:lstStyle/>
          <a:p>
            <a:pPr algn="l">
              <a:buFontTx/>
              <a:buNone/>
            </a:pPr>
            <a:r>
              <a:rPr lang="en-GB" altLang="en-US" dirty="0"/>
              <a:t>Lapsing-</a:t>
            </a:r>
          </a:p>
        </p:txBody>
      </p:sp>
      <p:sp>
        <p:nvSpPr>
          <p:cNvPr id="47" name="Text Box 14">
            <a:extLst>
              <a:ext uri="{FF2B5EF4-FFF2-40B4-BE49-F238E27FC236}">
                <a16:creationId xmlns:a16="http://schemas.microsoft.com/office/drawing/2014/main" id="{9700A0F9-222C-40BA-B063-D88EBBDFB3F7}"/>
              </a:ext>
            </a:extLst>
          </p:cNvPr>
          <p:cNvSpPr txBox="1">
            <a:spLocks noChangeArrowheads="1"/>
          </p:cNvSpPr>
          <p:nvPr/>
        </p:nvSpPr>
        <p:spPr bwMode="auto">
          <a:xfrm>
            <a:off x="3384054" y="4003975"/>
            <a:ext cx="18478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FontTx/>
              <a:buNone/>
            </a:pPr>
            <a:r>
              <a:rPr lang="en-GB" altLang="en-US" b="1" dirty="0"/>
              <a:t>Recent Left</a:t>
            </a:r>
          </a:p>
        </p:txBody>
      </p:sp>
      <p:sp>
        <p:nvSpPr>
          <p:cNvPr id="48" name="Text Box 15">
            <a:extLst>
              <a:ext uri="{FF2B5EF4-FFF2-40B4-BE49-F238E27FC236}">
                <a16:creationId xmlns:a16="http://schemas.microsoft.com/office/drawing/2014/main" id="{260B73C5-8006-4DC7-8F7E-D6471A0ADB2E}"/>
              </a:ext>
            </a:extLst>
          </p:cNvPr>
          <p:cNvSpPr txBox="1">
            <a:spLocks noChangeArrowheads="1"/>
          </p:cNvSpPr>
          <p:nvPr/>
        </p:nvSpPr>
        <p:spPr bwMode="auto">
          <a:xfrm>
            <a:off x="3384054" y="4472285"/>
            <a:ext cx="184785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FontTx/>
              <a:buNone/>
            </a:pPr>
            <a:r>
              <a:rPr lang="en-GB" altLang="en-US" b="1" dirty="0" err="1"/>
              <a:t>Goneaway</a:t>
            </a:r>
            <a:endParaRPr lang="en-GB" altLang="en-US" b="1" dirty="0"/>
          </a:p>
        </p:txBody>
      </p:sp>
      <p:sp>
        <p:nvSpPr>
          <p:cNvPr id="49" name="Line 26">
            <a:extLst>
              <a:ext uri="{FF2B5EF4-FFF2-40B4-BE49-F238E27FC236}">
                <a16:creationId xmlns:a16="http://schemas.microsoft.com/office/drawing/2014/main" id="{64439121-ABD5-440C-925A-6D39564D9953}"/>
              </a:ext>
            </a:extLst>
          </p:cNvPr>
          <p:cNvSpPr>
            <a:spLocks noChangeShapeType="1"/>
          </p:cNvSpPr>
          <p:nvPr/>
        </p:nvSpPr>
        <p:spPr bwMode="auto">
          <a:xfrm>
            <a:off x="3467100" y="4437112"/>
            <a:ext cx="1764804" cy="0"/>
          </a:xfrm>
          <a:prstGeom prst="line">
            <a:avLst/>
          </a:prstGeom>
          <a:noFill/>
          <a:ln w="9525">
            <a:solidFill>
              <a:srgbClr val="70004E"/>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Tree>
    <p:extLst>
      <p:ext uri="{BB962C8B-B14F-4D97-AF65-F5344CB8AC3E}">
        <p14:creationId xmlns:p14="http://schemas.microsoft.com/office/powerpoint/2010/main" val="3084950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E8B9D9-35CF-44C5-9095-0C725F75AC96}"/>
              </a:ext>
            </a:extLst>
          </p:cNvPr>
          <p:cNvSpPr>
            <a:spLocks noGrp="1"/>
          </p:cNvSpPr>
          <p:nvPr>
            <p:ph type="sldNum" sz="quarter" idx="12"/>
          </p:nvPr>
        </p:nvSpPr>
        <p:spPr/>
        <p:txBody>
          <a:bodyPr/>
          <a:lstStyle/>
          <a:p>
            <a:fld id="{FB8953FF-B90B-DD44-A3A8-547482841CA8}" type="slidenum">
              <a:rPr lang="en-US" smtClean="0"/>
              <a:pPr/>
              <a:t>13</a:t>
            </a:fld>
            <a:endParaRPr lang="en-US" dirty="0"/>
          </a:p>
        </p:txBody>
      </p:sp>
      <p:sp>
        <p:nvSpPr>
          <p:cNvPr id="5" name="Rectangle 4">
            <a:extLst>
              <a:ext uri="{FF2B5EF4-FFF2-40B4-BE49-F238E27FC236}">
                <a16:creationId xmlns:a16="http://schemas.microsoft.com/office/drawing/2014/main" id="{4FA935FA-A631-457D-8098-C13D7013A13D}"/>
              </a:ext>
            </a:extLst>
          </p:cNvPr>
          <p:cNvSpPr/>
          <p:nvPr/>
        </p:nvSpPr>
        <p:spPr>
          <a:xfrm>
            <a:off x="3048000" y="2998113"/>
            <a:ext cx="6096000" cy="861774"/>
          </a:xfrm>
          <a:prstGeom prst="rect">
            <a:avLst/>
          </a:prstGeom>
        </p:spPr>
        <p:txBody>
          <a:bodyPr>
            <a:spAutoFit/>
          </a:bodyPr>
          <a:lstStyle/>
          <a:p>
            <a:pPr algn="ctr">
              <a:buFont typeface="Arial" panose="020B0604020202020204" pitchFamily="34" charset="0"/>
              <a:buNone/>
            </a:pPr>
            <a:r>
              <a:rPr lang="en-GB" altLang="en-GB" sz="3200" b="1" dirty="0"/>
              <a:t>1.1 Shopping habits</a:t>
            </a:r>
          </a:p>
          <a:p>
            <a:pPr algn="ctr">
              <a:buFont typeface="Arial" panose="020B0604020202020204" pitchFamily="34" charset="0"/>
              <a:buNone/>
            </a:pPr>
            <a:r>
              <a:rPr lang="en-GB" altLang="en-GB" dirty="0"/>
              <a:t>- Shopping Loyalty – SOS</a:t>
            </a:r>
          </a:p>
        </p:txBody>
      </p:sp>
      <p:sp>
        <p:nvSpPr>
          <p:cNvPr id="6" name="Rectangle 5">
            <a:extLst>
              <a:ext uri="{FF2B5EF4-FFF2-40B4-BE49-F238E27FC236}">
                <a16:creationId xmlns:a16="http://schemas.microsoft.com/office/drawing/2014/main" id="{EE8B8A55-9CF1-4959-8C7B-687E95F87A62}"/>
              </a:ext>
            </a:extLst>
          </p:cNvPr>
          <p:cNvSpPr/>
          <p:nvPr/>
        </p:nvSpPr>
        <p:spPr>
          <a:xfrm>
            <a:off x="506425" y="4393866"/>
            <a:ext cx="8321051" cy="923330"/>
          </a:xfrm>
          <a:prstGeom prst="rect">
            <a:avLst/>
          </a:prstGeom>
        </p:spPr>
        <p:txBody>
          <a:bodyPr wrap="square">
            <a:spAutoFit/>
          </a:bodyPr>
          <a:lstStyle/>
          <a:p>
            <a:r>
              <a:rPr lang="en-US" dirty="0"/>
              <a:t>How do we identify our loyal and most valuable customers?</a:t>
            </a:r>
          </a:p>
          <a:p>
            <a:endParaRPr lang="en-US" dirty="0"/>
          </a:p>
          <a:p>
            <a:r>
              <a:rPr lang="en-US" dirty="0"/>
              <a:t>How do we measure the value of our customers?</a:t>
            </a:r>
          </a:p>
        </p:txBody>
      </p:sp>
    </p:spTree>
    <p:extLst>
      <p:ext uri="{BB962C8B-B14F-4D97-AF65-F5344CB8AC3E}">
        <p14:creationId xmlns:p14="http://schemas.microsoft.com/office/powerpoint/2010/main" val="3836873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860209" y="2011788"/>
            <a:ext cx="2430284" cy="642937"/>
            <a:chOff x="2347627" y="2725010"/>
            <a:chExt cx="2430284" cy="642937"/>
          </a:xfrm>
          <a:solidFill>
            <a:schemeClr val="tx2"/>
          </a:solidFill>
        </p:grpSpPr>
        <p:sp>
          <p:nvSpPr>
            <p:cNvPr id="5" name="Freeform 5"/>
            <p:cNvSpPr>
              <a:spLocks/>
            </p:cNvSpPr>
            <p:nvPr/>
          </p:nvSpPr>
          <p:spPr bwMode="auto">
            <a:xfrm>
              <a:off x="2347627" y="2725010"/>
              <a:ext cx="2430284" cy="642937"/>
            </a:xfrm>
            <a:custGeom>
              <a:avLst/>
              <a:gdLst>
                <a:gd name="T0" fmla="*/ 2147483647 w 328"/>
                <a:gd name="T1" fmla="*/ 0 h 40"/>
                <a:gd name="T2" fmla="*/ 0 w 328"/>
                <a:gd name="T3" fmla="*/ 2147483647 h 40"/>
                <a:gd name="T4" fmla="*/ 0 w 328"/>
                <a:gd name="T5" fmla="*/ 2147483647 h 40"/>
                <a:gd name="T6" fmla="*/ 2147483647 w 328"/>
                <a:gd name="T7" fmla="*/ 2147483647 h 40"/>
                <a:gd name="T8" fmla="*/ 2147483647 w 328"/>
                <a:gd name="T9" fmla="*/ 2147483647 h 40"/>
                <a:gd name="T10" fmla="*/ 2147483647 w 328"/>
                <a:gd name="T11" fmla="*/ 2147483647 h 40"/>
                <a:gd name="T12" fmla="*/ 2147483647 w 328"/>
                <a:gd name="T13" fmla="*/ 2147483647 h 40"/>
                <a:gd name="T14" fmla="*/ 2147483647 w 328"/>
                <a:gd name="T15" fmla="*/ 0 h 40"/>
                <a:gd name="T16" fmla="*/ 2147483647 w 328"/>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 h="40">
                  <a:moveTo>
                    <a:pt x="7" y="0"/>
                  </a:moveTo>
                  <a:cubicBezTo>
                    <a:pt x="3" y="0"/>
                    <a:pt x="0" y="3"/>
                    <a:pt x="0" y="7"/>
                  </a:cubicBezTo>
                  <a:lnTo>
                    <a:pt x="0" y="33"/>
                  </a:lnTo>
                  <a:cubicBezTo>
                    <a:pt x="0" y="37"/>
                    <a:pt x="3" y="40"/>
                    <a:pt x="7" y="40"/>
                  </a:cubicBezTo>
                  <a:lnTo>
                    <a:pt x="321" y="40"/>
                  </a:lnTo>
                  <a:cubicBezTo>
                    <a:pt x="325" y="40"/>
                    <a:pt x="328" y="37"/>
                    <a:pt x="328" y="33"/>
                  </a:cubicBezTo>
                  <a:lnTo>
                    <a:pt x="328" y="7"/>
                  </a:lnTo>
                  <a:cubicBezTo>
                    <a:pt x="328" y="3"/>
                    <a:pt x="325" y="0"/>
                    <a:pt x="321" y="0"/>
                  </a:cubicBezTo>
                  <a:lnTo>
                    <a:pt x="7" y="0"/>
                  </a:lnTo>
                  <a:close/>
                </a:path>
              </a:pathLst>
            </a:custGeom>
            <a:grpFill/>
            <a:ln w="15875" cap="rnd">
              <a:noFill/>
              <a:prstDash val="solid"/>
              <a:round/>
              <a:headEnd/>
              <a:tailEnd/>
            </a:ln>
          </p:spPr>
          <p:txBody>
            <a:bodyPr/>
            <a:lstStyle/>
            <a:p>
              <a:endParaRPr lang="en-GB" dirty="0"/>
            </a:p>
          </p:txBody>
        </p:sp>
        <p:sp>
          <p:nvSpPr>
            <p:cNvPr id="6" name="Rectangle 6"/>
            <p:cNvSpPr>
              <a:spLocks noChangeArrowheads="1"/>
            </p:cNvSpPr>
            <p:nvPr/>
          </p:nvSpPr>
          <p:spPr bwMode="auto">
            <a:xfrm>
              <a:off x="2683008" y="2840897"/>
              <a:ext cx="1814599" cy="418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lgn="ctr">
                <a:lnSpc>
                  <a:spcPct val="80000"/>
                </a:lnSpc>
                <a:spcBef>
                  <a:spcPct val="0"/>
                </a:spcBef>
                <a:buFontTx/>
                <a:buNone/>
              </a:pPr>
              <a:r>
                <a:rPr lang="en-GB" altLang="en-US" dirty="0">
                  <a:solidFill>
                    <a:srgbClr val="FFFFFF"/>
                  </a:solidFill>
                </a:rPr>
                <a:t>Premium</a:t>
              </a:r>
              <a:br>
                <a:rPr lang="en-GB" altLang="en-US" dirty="0">
                  <a:solidFill>
                    <a:srgbClr val="FFFFFF"/>
                  </a:solidFill>
                </a:rPr>
              </a:br>
              <a:r>
                <a:rPr lang="en-GB" altLang="en-US" sz="1400" dirty="0">
                  <a:solidFill>
                    <a:srgbClr val="FFFFFF"/>
                  </a:solidFill>
                </a:rPr>
                <a:t>(60%+ share of spend)</a:t>
              </a:r>
              <a:endParaRPr lang="en-GB" altLang="en-US" sz="1400" dirty="0"/>
            </a:p>
          </p:txBody>
        </p:sp>
      </p:grpSp>
      <p:grpSp>
        <p:nvGrpSpPr>
          <p:cNvPr id="7" name="Group 6"/>
          <p:cNvGrpSpPr/>
          <p:nvPr/>
        </p:nvGrpSpPr>
        <p:grpSpPr>
          <a:xfrm>
            <a:off x="3627852" y="1032302"/>
            <a:ext cx="5204801" cy="3278183"/>
            <a:chOff x="2175511" y="3094967"/>
            <a:chExt cx="5204801" cy="707886"/>
          </a:xfrm>
        </p:grpSpPr>
        <p:sp>
          <p:nvSpPr>
            <p:cNvPr id="8" name="AutoShape 17"/>
            <p:cNvSpPr>
              <a:spLocks noChangeArrowheads="1"/>
            </p:cNvSpPr>
            <p:nvPr/>
          </p:nvSpPr>
          <p:spPr bwMode="auto">
            <a:xfrm>
              <a:off x="2175511" y="3270713"/>
              <a:ext cx="5204801" cy="340519"/>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eaLnBrk="1" hangingPunct="1">
                <a:spcBef>
                  <a:spcPct val="0"/>
                </a:spcBef>
                <a:buFontTx/>
                <a:buNone/>
              </a:pPr>
              <a:endParaRPr lang="en-US" altLang="en-US" sz="1400" dirty="0"/>
            </a:p>
          </p:txBody>
        </p:sp>
        <p:sp>
          <p:nvSpPr>
            <p:cNvPr id="9" name="Text Box 18"/>
            <p:cNvSpPr txBox="1">
              <a:spLocks noChangeArrowheads="1"/>
            </p:cNvSpPr>
            <p:nvPr/>
          </p:nvSpPr>
          <p:spPr bwMode="auto">
            <a:xfrm>
              <a:off x="5402502" y="3094967"/>
              <a:ext cx="142378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lgn="ctr">
                <a:spcBef>
                  <a:spcPct val="0"/>
                </a:spcBef>
                <a:buFontTx/>
                <a:buNone/>
              </a:pPr>
              <a:r>
                <a:rPr lang="en-GB" altLang="en-US" dirty="0"/>
                <a:t>Loyal</a:t>
              </a:r>
              <a:br>
                <a:rPr lang="en-GB" altLang="en-US" dirty="0"/>
              </a:br>
              <a:r>
                <a:rPr lang="en-GB" altLang="en-US" dirty="0"/>
                <a:t>Customers</a:t>
              </a:r>
            </a:p>
          </p:txBody>
        </p:sp>
      </p:grpSp>
      <p:grpSp>
        <p:nvGrpSpPr>
          <p:cNvPr id="10" name="Group 9"/>
          <p:cNvGrpSpPr/>
          <p:nvPr/>
        </p:nvGrpSpPr>
        <p:grpSpPr>
          <a:xfrm>
            <a:off x="3670512" y="2514854"/>
            <a:ext cx="5204801" cy="3595798"/>
            <a:chOff x="2175511" y="4733267"/>
            <a:chExt cx="5204801" cy="707886"/>
          </a:xfrm>
        </p:grpSpPr>
        <p:sp>
          <p:nvSpPr>
            <p:cNvPr id="11" name="AutoShape 27"/>
            <p:cNvSpPr>
              <a:spLocks noChangeArrowheads="1"/>
            </p:cNvSpPr>
            <p:nvPr/>
          </p:nvSpPr>
          <p:spPr bwMode="auto">
            <a:xfrm>
              <a:off x="2175511" y="4926475"/>
              <a:ext cx="5204801" cy="340519"/>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eaLnBrk="1" hangingPunct="1">
                <a:spcBef>
                  <a:spcPct val="0"/>
                </a:spcBef>
                <a:buFontTx/>
                <a:buNone/>
              </a:pPr>
              <a:endParaRPr lang="en-US" altLang="en-US" sz="1400" dirty="0"/>
            </a:p>
          </p:txBody>
        </p:sp>
        <p:sp>
          <p:nvSpPr>
            <p:cNvPr id="12" name="Text Box 28"/>
            <p:cNvSpPr txBox="1">
              <a:spLocks noChangeArrowheads="1"/>
            </p:cNvSpPr>
            <p:nvPr/>
          </p:nvSpPr>
          <p:spPr bwMode="auto">
            <a:xfrm>
              <a:off x="5328181" y="4733267"/>
              <a:ext cx="15087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lgn="ctr">
                <a:spcBef>
                  <a:spcPct val="0"/>
                </a:spcBef>
                <a:buFontTx/>
                <a:buNone/>
              </a:pPr>
              <a:r>
                <a:rPr lang="en-GB" altLang="en-US" dirty="0"/>
                <a:t>Opportunity</a:t>
              </a:r>
              <a:br>
                <a:rPr lang="en-GB" altLang="en-US" dirty="0"/>
              </a:br>
              <a:r>
                <a:rPr lang="en-GB" altLang="en-US" dirty="0"/>
                <a:t>Customers</a:t>
              </a:r>
            </a:p>
          </p:txBody>
        </p:sp>
      </p:grpSp>
      <p:sp>
        <p:nvSpPr>
          <p:cNvPr id="13" name="Freeform 7"/>
          <p:cNvSpPr>
            <a:spLocks/>
          </p:cNvSpPr>
          <p:nvPr/>
        </p:nvSpPr>
        <p:spPr bwMode="auto">
          <a:xfrm>
            <a:off x="3853325" y="2727747"/>
            <a:ext cx="2411352" cy="647700"/>
          </a:xfrm>
          <a:custGeom>
            <a:avLst/>
            <a:gdLst>
              <a:gd name="T0" fmla="*/ 2147483647 w 328"/>
              <a:gd name="T1" fmla="*/ 0 h 40"/>
              <a:gd name="T2" fmla="*/ 0 w 328"/>
              <a:gd name="T3" fmla="*/ 2147483647 h 40"/>
              <a:gd name="T4" fmla="*/ 0 w 328"/>
              <a:gd name="T5" fmla="*/ 2147483647 h 40"/>
              <a:gd name="T6" fmla="*/ 2147483647 w 328"/>
              <a:gd name="T7" fmla="*/ 2147483647 h 40"/>
              <a:gd name="T8" fmla="*/ 2147483647 w 328"/>
              <a:gd name="T9" fmla="*/ 2147483647 h 40"/>
              <a:gd name="T10" fmla="*/ 2147483647 w 328"/>
              <a:gd name="T11" fmla="*/ 2147483647 h 40"/>
              <a:gd name="T12" fmla="*/ 2147483647 w 328"/>
              <a:gd name="T13" fmla="*/ 2147483647 h 40"/>
              <a:gd name="T14" fmla="*/ 2147483647 w 328"/>
              <a:gd name="T15" fmla="*/ 0 h 40"/>
              <a:gd name="T16" fmla="*/ 2147483647 w 328"/>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 h="40">
                <a:moveTo>
                  <a:pt x="7" y="0"/>
                </a:moveTo>
                <a:cubicBezTo>
                  <a:pt x="3" y="0"/>
                  <a:pt x="0" y="3"/>
                  <a:pt x="0" y="7"/>
                </a:cubicBezTo>
                <a:lnTo>
                  <a:pt x="0" y="33"/>
                </a:lnTo>
                <a:cubicBezTo>
                  <a:pt x="0" y="37"/>
                  <a:pt x="3" y="40"/>
                  <a:pt x="7" y="40"/>
                </a:cubicBezTo>
                <a:lnTo>
                  <a:pt x="321" y="40"/>
                </a:lnTo>
                <a:cubicBezTo>
                  <a:pt x="325" y="40"/>
                  <a:pt x="328" y="37"/>
                  <a:pt x="328" y="33"/>
                </a:cubicBezTo>
                <a:lnTo>
                  <a:pt x="328" y="7"/>
                </a:lnTo>
                <a:cubicBezTo>
                  <a:pt x="328" y="3"/>
                  <a:pt x="325" y="0"/>
                  <a:pt x="321" y="0"/>
                </a:cubicBezTo>
                <a:lnTo>
                  <a:pt x="7" y="0"/>
                </a:lnTo>
                <a:close/>
              </a:path>
            </a:pathLst>
          </a:custGeom>
          <a:solidFill>
            <a:schemeClr val="accent3"/>
          </a:solidFill>
          <a:ln w="15875" cap="rnd">
            <a:noFill/>
            <a:prstDash val="solid"/>
            <a:round/>
            <a:headEnd/>
            <a:tailEnd/>
          </a:ln>
        </p:spPr>
        <p:txBody>
          <a:bodyPr/>
          <a:lstStyle/>
          <a:p>
            <a:endParaRPr lang="en-GB" dirty="0"/>
          </a:p>
        </p:txBody>
      </p:sp>
      <p:sp>
        <p:nvSpPr>
          <p:cNvPr id="14" name="Rectangle 29"/>
          <p:cNvSpPr>
            <a:spLocks noChangeArrowheads="1"/>
          </p:cNvSpPr>
          <p:nvPr/>
        </p:nvSpPr>
        <p:spPr bwMode="auto">
          <a:xfrm>
            <a:off x="4096271" y="2818235"/>
            <a:ext cx="1968488" cy="41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lgn="ctr">
              <a:lnSpc>
                <a:spcPct val="80000"/>
              </a:lnSpc>
              <a:spcBef>
                <a:spcPct val="0"/>
              </a:spcBef>
              <a:buFontTx/>
              <a:buNone/>
            </a:pPr>
            <a:r>
              <a:rPr lang="en-GB" altLang="en-US" dirty="0">
                <a:solidFill>
                  <a:srgbClr val="FFFFFF"/>
                </a:solidFill>
              </a:rPr>
              <a:t>Standard</a:t>
            </a:r>
            <a:br>
              <a:rPr lang="en-GB" altLang="en-US" dirty="0">
                <a:solidFill>
                  <a:srgbClr val="FFFFFF"/>
                </a:solidFill>
              </a:rPr>
            </a:br>
            <a:r>
              <a:rPr lang="en-GB" altLang="en-US" sz="1400" dirty="0">
                <a:solidFill>
                  <a:srgbClr val="FFFFFF"/>
                </a:solidFill>
              </a:rPr>
              <a:t>(30-60% share of spend)</a:t>
            </a:r>
            <a:endParaRPr lang="en-GB" altLang="en-US" sz="1400" dirty="0"/>
          </a:p>
        </p:txBody>
      </p:sp>
      <p:sp>
        <p:nvSpPr>
          <p:cNvPr id="15" name="Freeform 23"/>
          <p:cNvSpPr>
            <a:spLocks/>
          </p:cNvSpPr>
          <p:nvPr/>
        </p:nvSpPr>
        <p:spPr bwMode="auto">
          <a:xfrm>
            <a:off x="3860209" y="3667547"/>
            <a:ext cx="2370044" cy="642938"/>
          </a:xfrm>
          <a:custGeom>
            <a:avLst/>
            <a:gdLst>
              <a:gd name="T0" fmla="*/ 2147483647 w 328"/>
              <a:gd name="T1" fmla="*/ 0 h 40"/>
              <a:gd name="T2" fmla="*/ 0 w 328"/>
              <a:gd name="T3" fmla="*/ 2147483647 h 40"/>
              <a:gd name="T4" fmla="*/ 0 w 328"/>
              <a:gd name="T5" fmla="*/ 2147483647 h 40"/>
              <a:gd name="T6" fmla="*/ 2147483647 w 328"/>
              <a:gd name="T7" fmla="*/ 2147483647 h 40"/>
              <a:gd name="T8" fmla="*/ 2147483647 w 328"/>
              <a:gd name="T9" fmla="*/ 2147483647 h 40"/>
              <a:gd name="T10" fmla="*/ 2147483647 w 328"/>
              <a:gd name="T11" fmla="*/ 2147483647 h 40"/>
              <a:gd name="T12" fmla="*/ 2147483647 w 328"/>
              <a:gd name="T13" fmla="*/ 2147483647 h 40"/>
              <a:gd name="T14" fmla="*/ 2147483647 w 328"/>
              <a:gd name="T15" fmla="*/ 0 h 40"/>
              <a:gd name="T16" fmla="*/ 2147483647 w 328"/>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 h="40">
                <a:moveTo>
                  <a:pt x="7" y="0"/>
                </a:moveTo>
                <a:cubicBezTo>
                  <a:pt x="3" y="0"/>
                  <a:pt x="0" y="3"/>
                  <a:pt x="0" y="7"/>
                </a:cubicBezTo>
                <a:lnTo>
                  <a:pt x="0" y="33"/>
                </a:lnTo>
                <a:cubicBezTo>
                  <a:pt x="0" y="37"/>
                  <a:pt x="3" y="40"/>
                  <a:pt x="7" y="40"/>
                </a:cubicBezTo>
                <a:lnTo>
                  <a:pt x="321" y="40"/>
                </a:lnTo>
                <a:cubicBezTo>
                  <a:pt x="325" y="40"/>
                  <a:pt x="328" y="37"/>
                  <a:pt x="328" y="33"/>
                </a:cubicBezTo>
                <a:lnTo>
                  <a:pt x="328" y="7"/>
                </a:lnTo>
                <a:cubicBezTo>
                  <a:pt x="328" y="3"/>
                  <a:pt x="325" y="0"/>
                  <a:pt x="321" y="0"/>
                </a:cubicBezTo>
                <a:lnTo>
                  <a:pt x="7" y="0"/>
                </a:lnTo>
                <a:close/>
              </a:path>
            </a:pathLst>
          </a:custGeom>
          <a:solidFill>
            <a:schemeClr val="accent2"/>
          </a:solidFill>
          <a:ln w="15875" cap="rnd">
            <a:noFill/>
            <a:prstDash val="solid"/>
            <a:round/>
            <a:headEnd/>
            <a:tailEnd/>
          </a:ln>
        </p:spPr>
        <p:txBody>
          <a:bodyPr/>
          <a:lstStyle/>
          <a:p>
            <a:endParaRPr lang="en-GB" dirty="0"/>
          </a:p>
        </p:txBody>
      </p:sp>
      <p:sp>
        <p:nvSpPr>
          <p:cNvPr id="16" name="Rectangle 30"/>
          <p:cNvSpPr>
            <a:spLocks noChangeArrowheads="1"/>
          </p:cNvSpPr>
          <p:nvPr/>
        </p:nvSpPr>
        <p:spPr bwMode="auto">
          <a:xfrm>
            <a:off x="4115204" y="3807247"/>
            <a:ext cx="1968488" cy="41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lgn="ctr">
              <a:lnSpc>
                <a:spcPct val="80000"/>
              </a:lnSpc>
              <a:spcBef>
                <a:spcPct val="0"/>
              </a:spcBef>
              <a:buFontTx/>
              <a:buNone/>
            </a:pPr>
            <a:r>
              <a:rPr lang="en-GB" altLang="en-US" dirty="0">
                <a:solidFill>
                  <a:srgbClr val="FFFFFF"/>
                </a:solidFill>
              </a:rPr>
              <a:t>Potential</a:t>
            </a:r>
            <a:br>
              <a:rPr lang="en-GB" altLang="en-US" dirty="0">
                <a:solidFill>
                  <a:srgbClr val="FFFFFF"/>
                </a:solidFill>
              </a:rPr>
            </a:br>
            <a:r>
              <a:rPr lang="en-GB" altLang="en-US" sz="1400" dirty="0">
                <a:solidFill>
                  <a:srgbClr val="FFFFFF"/>
                </a:solidFill>
              </a:rPr>
              <a:t>(10-30% share of spend)</a:t>
            </a:r>
            <a:endParaRPr lang="en-GB" altLang="en-US" sz="1400" dirty="0"/>
          </a:p>
        </p:txBody>
      </p:sp>
      <p:grpSp>
        <p:nvGrpSpPr>
          <p:cNvPr id="17" name="Group 16"/>
          <p:cNvGrpSpPr/>
          <p:nvPr/>
        </p:nvGrpSpPr>
        <p:grpSpPr>
          <a:xfrm>
            <a:off x="3853328" y="4383510"/>
            <a:ext cx="2376929" cy="647700"/>
            <a:chOff x="2340743" y="5096735"/>
            <a:chExt cx="2376929" cy="647700"/>
          </a:xfrm>
          <a:solidFill>
            <a:schemeClr val="accent1"/>
          </a:solidFill>
        </p:grpSpPr>
        <p:sp>
          <p:nvSpPr>
            <p:cNvPr id="18" name="Freeform 25"/>
            <p:cNvSpPr>
              <a:spLocks/>
            </p:cNvSpPr>
            <p:nvPr/>
          </p:nvSpPr>
          <p:spPr bwMode="auto">
            <a:xfrm>
              <a:off x="2340743" y="5096735"/>
              <a:ext cx="2376929" cy="647700"/>
            </a:xfrm>
            <a:custGeom>
              <a:avLst/>
              <a:gdLst>
                <a:gd name="T0" fmla="*/ 2147483647 w 328"/>
                <a:gd name="T1" fmla="*/ 0 h 40"/>
                <a:gd name="T2" fmla="*/ 0 w 328"/>
                <a:gd name="T3" fmla="*/ 2147483647 h 40"/>
                <a:gd name="T4" fmla="*/ 0 w 328"/>
                <a:gd name="T5" fmla="*/ 2147483647 h 40"/>
                <a:gd name="T6" fmla="*/ 2147483647 w 328"/>
                <a:gd name="T7" fmla="*/ 2147483647 h 40"/>
                <a:gd name="T8" fmla="*/ 2147483647 w 328"/>
                <a:gd name="T9" fmla="*/ 2147483647 h 40"/>
                <a:gd name="T10" fmla="*/ 2147483647 w 328"/>
                <a:gd name="T11" fmla="*/ 2147483647 h 40"/>
                <a:gd name="T12" fmla="*/ 2147483647 w 328"/>
                <a:gd name="T13" fmla="*/ 2147483647 h 40"/>
                <a:gd name="T14" fmla="*/ 2147483647 w 328"/>
                <a:gd name="T15" fmla="*/ 0 h 40"/>
                <a:gd name="T16" fmla="*/ 2147483647 w 328"/>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 h="40">
                  <a:moveTo>
                    <a:pt x="7" y="0"/>
                  </a:moveTo>
                  <a:cubicBezTo>
                    <a:pt x="3" y="0"/>
                    <a:pt x="0" y="3"/>
                    <a:pt x="0" y="7"/>
                  </a:cubicBezTo>
                  <a:lnTo>
                    <a:pt x="0" y="33"/>
                  </a:lnTo>
                  <a:cubicBezTo>
                    <a:pt x="0" y="37"/>
                    <a:pt x="3" y="40"/>
                    <a:pt x="7" y="40"/>
                  </a:cubicBezTo>
                  <a:lnTo>
                    <a:pt x="321" y="40"/>
                  </a:lnTo>
                  <a:cubicBezTo>
                    <a:pt x="325" y="40"/>
                    <a:pt x="328" y="37"/>
                    <a:pt x="328" y="33"/>
                  </a:cubicBezTo>
                  <a:lnTo>
                    <a:pt x="328" y="7"/>
                  </a:lnTo>
                  <a:cubicBezTo>
                    <a:pt x="328" y="3"/>
                    <a:pt x="325" y="0"/>
                    <a:pt x="321" y="0"/>
                  </a:cubicBezTo>
                  <a:lnTo>
                    <a:pt x="7" y="0"/>
                  </a:lnTo>
                  <a:close/>
                </a:path>
              </a:pathLst>
            </a:custGeom>
            <a:grpFill/>
            <a:ln w="15875" cap="rnd">
              <a:noFill/>
              <a:prstDash val="solid"/>
              <a:round/>
              <a:headEnd/>
              <a:tailEnd/>
            </a:ln>
          </p:spPr>
          <p:txBody>
            <a:bodyPr/>
            <a:lstStyle/>
            <a:p>
              <a:endParaRPr lang="en-GB" dirty="0">
                <a:solidFill>
                  <a:schemeClr val="bg1"/>
                </a:solidFill>
              </a:endParaRPr>
            </a:p>
          </p:txBody>
        </p:sp>
        <p:sp>
          <p:nvSpPr>
            <p:cNvPr id="19" name="Rectangle 31"/>
            <p:cNvSpPr>
              <a:spLocks noChangeArrowheads="1"/>
            </p:cNvSpPr>
            <p:nvPr/>
          </p:nvSpPr>
          <p:spPr bwMode="auto">
            <a:xfrm>
              <a:off x="2602511" y="5187222"/>
              <a:ext cx="1918795" cy="418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lgn="ctr">
                <a:lnSpc>
                  <a:spcPct val="80000"/>
                </a:lnSpc>
                <a:spcBef>
                  <a:spcPct val="0"/>
                </a:spcBef>
                <a:buFontTx/>
                <a:buNone/>
              </a:pPr>
              <a:r>
                <a:rPr lang="en-GB" altLang="en-US" dirty="0">
                  <a:solidFill>
                    <a:schemeClr val="bg1"/>
                  </a:solidFill>
                </a:rPr>
                <a:t>Uncommitted</a:t>
              </a:r>
              <a:br>
                <a:rPr lang="en-GB" altLang="en-US" dirty="0">
                  <a:solidFill>
                    <a:schemeClr val="bg1"/>
                  </a:solidFill>
                </a:rPr>
              </a:br>
              <a:r>
                <a:rPr lang="en-GB" altLang="en-US" sz="1400" dirty="0">
                  <a:solidFill>
                    <a:schemeClr val="bg1"/>
                  </a:solidFill>
                </a:rPr>
                <a:t>(&lt;10%+ share of spend)</a:t>
              </a:r>
            </a:p>
          </p:txBody>
        </p:sp>
      </p:grpSp>
      <p:grpSp>
        <p:nvGrpSpPr>
          <p:cNvPr id="20" name="Group 19"/>
          <p:cNvGrpSpPr/>
          <p:nvPr/>
        </p:nvGrpSpPr>
        <p:grpSpPr>
          <a:xfrm>
            <a:off x="2441522" y="1921297"/>
            <a:ext cx="910569" cy="3260070"/>
            <a:chOff x="928937" y="2634522"/>
            <a:chExt cx="910569" cy="3260070"/>
          </a:xfrm>
        </p:grpSpPr>
        <p:sp>
          <p:nvSpPr>
            <p:cNvPr id="21" name="Text Box 35"/>
            <p:cNvSpPr txBox="1">
              <a:spLocks noChangeArrowheads="1"/>
            </p:cNvSpPr>
            <p:nvPr/>
          </p:nvSpPr>
          <p:spPr bwMode="auto">
            <a:xfrm>
              <a:off x="928937" y="2634522"/>
              <a:ext cx="9105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lgn="ctr" eaLnBrk="1" hangingPunct="1">
                <a:spcBef>
                  <a:spcPct val="0"/>
                </a:spcBef>
                <a:buFontTx/>
                <a:buNone/>
              </a:pPr>
              <a:r>
                <a:rPr lang="en-GB" altLang="en-US" sz="1400" b="1" dirty="0"/>
                <a:t>Most</a:t>
              </a:r>
              <a:br>
                <a:rPr lang="en-GB" altLang="en-US" sz="1400" b="1" dirty="0"/>
              </a:br>
              <a:r>
                <a:rPr lang="en-GB" altLang="en-US" sz="1400" b="1" dirty="0"/>
                <a:t>Valuable</a:t>
              </a:r>
            </a:p>
          </p:txBody>
        </p:sp>
        <p:sp>
          <p:nvSpPr>
            <p:cNvPr id="22" name="Text Box 36"/>
            <p:cNvSpPr txBox="1">
              <a:spLocks noChangeArrowheads="1"/>
            </p:cNvSpPr>
            <p:nvPr/>
          </p:nvSpPr>
          <p:spPr bwMode="auto">
            <a:xfrm>
              <a:off x="928937" y="5371372"/>
              <a:ext cx="9105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lgn="ctr" eaLnBrk="1" hangingPunct="1">
                <a:spcBef>
                  <a:spcPct val="0"/>
                </a:spcBef>
                <a:buFontTx/>
                <a:buNone/>
              </a:pPr>
              <a:r>
                <a:rPr lang="en-GB" altLang="en-US" sz="1400" b="1" dirty="0"/>
                <a:t>Least</a:t>
              </a:r>
              <a:br>
                <a:rPr lang="en-GB" altLang="en-US" sz="1400" b="1" dirty="0"/>
              </a:br>
              <a:r>
                <a:rPr lang="en-GB" altLang="en-US" sz="1400" b="1" dirty="0"/>
                <a:t>Valuable</a:t>
              </a:r>
            </a:p>
          </p:txBody>
        </p:sp>
        <p:sp>
          <p:nvSpPr>
            <p:cNvPr id="23" name="AutoShape 9"/>
            <p:cNvSpPr>
              <a:spLocks noChangeArrowheads="1"/>
            </p:cNvSpPr>
            <p:nvPr/>
          </p:nvSpPr>
          <p:spPr bwMode="auto">
            <a:xfrm rot="10800000">
              <a:off x="1036167" y="3226068"/>
              <a:ext cx="660639" cy="2141233"/>
            </a:xfrm>
            <a:prstGeom prst="triangle">
              <a:avLst>
                <a:gd name="adj" fmla="val 50000"/>
              </a:avLst>
            </a:prstGeom>
            <a:solidFill>
              <a:schemeClr val="tx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lgn="ctr" eaLnBrk="1" hangingPunct="1">
                <a:spcBef>
                  <a:spcPct val="0"/>
                </a:spcBef>
                <a:buFontTx/>
                <a:buNone/>
              </a:pPr>
              <a:endParaRPr lang="en-US" altLang="en-US" sz="1200" dirty="0"/>
            </a:p>
          </p:txBody>
        </p:sp>
      </p:grpSp>
      <p:sp>
        <p:nvSpPr>
          <p:cNvPr id="24" name="Left Arrow 23"/>
          <p:cNvSpPr/>
          <p:nvPr/>
        </p:nvSpPr>
        <p:spPr>
          <a:xfrm>
            <a:off x="6516630" y="1779939"/>
            <a:ext cx="2988332" cy="652537"/>
          </a:xfrm>
          <a:prstGeom prst="leftArrow">
            <a:avLst/>
          </a:prstGeom>
          <a:solidFill>
            <a:schemeClr val="accent1"/>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GB" dirty="0"/>
              <a:t>No room to stretch </a:t>
            </a:r>
          </a:p>
        </p:txBody>
      </p:sp>
      <p:sp>
        <p:nvSpPr>
          <p:cNvPr id="25" name="Left Arrow 24"/>
          <p:cNvSpPr/>
          <p:nvPr/>
        </p:nvSpPr>
        <p:spPr>
          <a:xfrm>
            <a:off x="6516630" y="4637885"/>
            <a:ext cx="2988332" cy="652537"/>
          </a:xfrm>
          <a:prstGeom prst="leftArrow">
            <a:avLst/>
          </a:prstGeom>
          <a:solidFill>
            <a:schemeClr val="accent1"/>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GB" dirty="0"/>
              <a:t>Unlikely to redeem</a:t>
            </a:r>
          </a:p>
        </p:txBody>
      </p:sp>
      <p:sp>
        <p:nvSpPr>
          <p:cNvPr id="26" name="Title 1"/>
          <p:cNvSpPr>
            <a:spLocks noGrp="1"/>
          </p:cNvSpPr>
          <p:nvPr>
            <p:ph type="title"/>
          </p:nvPr>
        </p:nvSpPr>
        <p:spPr/>
        <p:txBody>
          <a:bodyPr>
            <a:normAutofit fontScale="90000"/>
          </a:bodyPr>
          <a:lstStyle/>
          <a:p>
            <a:r>
              <a:rPr lang="en-GB" sz="2000" dirty="0"/>
              <a:t>The SOS model </a:t>
            </a:r>
            <a:r>
              <a:rPr lang="en-GB" sz="2000" dirty="0">
                <a:solidFill>
                  <a:schemeClr val="accent2"/>
                </a:solidFill>
              </a:rPr>
              <a:t>determines</a:t>
            </a:r>
            <a:r>
              <a:rPr lang="en-GB" sz="2000" dirty="0">
                <a:solidFill>
                  <a:schemeClr val="accent4"/>
                </a:solidFill>
              </a:rPr>
              <a:t> </a:t>
            </a:r>
            <a:r>
              <a:rPr lang="en-GB" sz="2000" dirty="0"/>
              <a:t>a customer’s headroom, by calculating a customer’s Tesco </a:t>
            </a:r>
            <a:r>
              <a:rPr lang="en-GB" sz="2000" dirty="0">
                <a:solidFill>
                  <a:schemeClr val="accent2"/>
                </a:solidFill>
              </a:rPr>
              <a:t>grocery spend</a:t>
            </a:r>
            <a:r>
              <a:rPr lang="en-GB" sz="2000" dirty="0"/>
              <a:t>, as a % of their total grocery spend over 13 weeks</a:t>
            </a:r>
          </a:p>
        </p:txBody>
      </p:sp>
    </p:spTree>
    <p:extLst>
      <p:ext uri="{BB962C8B-B14F-4D97-AF65-F5344CB8AC3E}">
        <p14:creationId xmlns:p14="http://schemas.microsoft.com/office/powerpoint/2010/main" val="3951769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690871" y="1405042"/>
            <a:ext cx="2430284" cy="642937"/>
            <a:chOff x="2347627" y="2725010"/>
            <a:chExt cx="2430284" cy="642937"/>
          </a:xfrm>
          <a:solidFill>
            <a:schemeClr val="tx2"/>
          </a:solidFill>
        </p:grpSpPr>
        <p:sp>
          <p:nvSpPr>
            <p:cNvPr id="4" name="Freeform 5"/>
            <p:cNvSpPr>
              <a:spLocks/>
            </p:cNvSpPr>
            <p:nvPr/>
          </p:nvSpPr>
          <p:spPr bwMode="auto">
            <a:xfrm>
              <a:off x="2347627" y="2725010"/>
              <a:ext cx="2430284" cy="642937"/>
            </a:xfrm>
            <a:custGeom>
              <a:avLst/>
              <a:gdLst>
                <a:gd name="T0" fmla="*/ 2147483647 w 328"/>
                <a:gd name="T1" fmla="*/ 0 h 40"/>
                <a:gd name="T2" fmla="*/ 0 w 328"/>
                <a:gd name="T3" fmla="*/ 2147483647 h 40"/>
                <a:gd name="T4" fmla="*/ 0 w 328"/>
                <a:gd name="T5" fmla="*/ 2147483647 h 40"/>
                <a:gd name="T6" fmla="*/ 2147483647 w 328"/>
                <a:gd name="T7" fmla="*/ 2147483647 h 40"/>
                <a:gd name="T8" fmla="*/ 2147483647 w 328"/>
                <a:gd name="T9" fmla="*/ 2147483647 h 40"/>
                <a:gd name="T10" fmla="*/ 2147483647 w 328"/>
                <a:gd name="T11" fmla="*/ 2147483647 h 40"/>
                <a:gd name="T12" fmla="*/ 2147483647 w 328"/>
                <a:gd name="T13" fmla="*/ 2147483647 h 40"/>
                <a:gd name="T14" fmla="*/ 2147483647 w 328"/>
                <a:gd name="T15" fmla="*/ 0 h 40"/>
                <a:gd name="T16" fmla="*/ 2147483647 w 328"/>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 h="40">
                  <a:moveTo>
                    <a:pt x="7" y="0"/>
                  </a:moveTo>
                  <a:cubicBezTo>
                    <a:pt x="3" y="0"/>
                    <a:pt x="0" y="3"/>
                    <a:pt x="0" y="7"/>
                  </a:cubicBezTo>
                  <a:lnTo>
                    <a:pt x="0" y="33"/>
                  </a:lnTo>
                  <a:cubicBezTo>
                    <a:pt x="0" y="37"/>
                    <a:pt x="3" y="40"/>
                    <a:pt x="7" y="40"/>
                  </a:cubicBezTo>
                  <a:lnTo>
                    <a:pt x="321" y="40"/>
                  </a:lnTo>
                  <a:cubicBezTo>
                    <a:pt x="325" y="40"/>
                    <a:pt x="328" y="37"/>
                    <a:pt x="328" y="33"/>
                  </a:cubicBezTo>
                  <a:lnTo>
                    <a:pt x="328" y="7"/>
                  </a:lnTo>
                  <a:cubicBezTo>
                    <a:pt x="328" y="3"/>
                    <a:pt x="325" y="0"/>
                    <a:pt x="321" y="0"/>
                  </a:cubicBezTo>
                  <a:lnTo>
                    <a:pt x="7" y="0"/>
                  </a:lnTo>
                  <a:close/>
                </a:path>
              </a:pathLst>
            </a:custGeom>
            <a:grpFill/>
            <a:ln w="15875" cap="rnd">
              <a:noFill/>
              <a:prstDash val="solid"/>
              <a:round/>
              <a:headEnd/>
              <a:tailEnd/>
            </a:ln>
          </p:spPr>
          <p:txBody>
            <a:bodyPr/>
            <a:lstStyle/>
            <a:p>
              <a:endParaRPr lang="en-GB" dirty="0"/>
            </a:p>
          </p:txBody>
        </p:sp>
        <p:sp>
          <p:nvSpPr>
            <p:cNvPr id="5" name="Rectangle 6"/>
            <p:cNvSpPr>
              <a:spLocks noChangeArrowheads="1"/>
            </p:cNvSpPr>
            <p:nvPr/>
          </p:nvSpPr>
          <p:spPr bwMode="auto">
            <a:xfrm>
              <a:off x="2683008" y="2840897"/>
              <a:ext cx="1814599" cy="418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lgn="ctr">
                <a:lnSpc>
                  <a:spcPct val="80000"/>
                </a:lnSpc>
                <a:spcBef>
                  <a:spcPct val="0"/>
                </a:spcBef>
                <a:buFontTx/>
                <a:buNone/>
              </a:pPr>
              <a:r>
                <a:rPr lang="en-GB" altLang="en-US" dirty="0">
                  <a:solidFill>
                    <a:srgbClr val="FFFFFF"/>
                  </a:solidFill>
                </a:rPr>
                <a:t>Premium</a:t>
              </a:r>
              <a:br>
                <a:rPr lang="en-GB" altLang="en-US" dirty="0">
                  <a:solidFill>
                    <a:srgbClr val="FFFFFF"/>
                  </a:solidFill>
                </a:rPr>
              </a:br>
              <a:r>
                <a:rPr lang="en-GB" altLang="en-US" sz="1400" dirty="0">
                  <a:solidFill>
                    <a:srgbClr val="FFFFFF"/>
                  </a:solidFill>
                </a:rPr>
                <a:t>(60%+ share of spend)</a:t>
              </a:r>
              <a:endParaRPr lang="en-GB" altLang="en-US" sz="1400" dirty="0"/>
            </a:p>
          </p:txBody>
        </p:sp>
      </p:grpSp>
      <p:sp>
        <p:nvSpPr>
          <p:cNvPr id="7" name="AutoShape 17"/>
          <p:cNvSpPr>
            <a:spLocks noChangeArrowheads="1"/>
          </p:cNvSpPr>
          <p:nvPr/>
        </p:nvSpPr>
        <p:spPr bwMode="auto">
          <a:xfrm>
            <a:off x="3539008" y="1081300"/>
            <a:ext cx="2705008" cy="2009061"/>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eaLnBrk="1" hangingPunct="1">
              <a:spcBef>
                <a:spcPct val="0"/>
              </a:spcBef>
              <a:buFontTx/>
              <a:buNone/>
            </a:pPr>
            <a:endParaRPr lang="en-US" altLang="en-US" sz="1400" dirty="0"/>
          </a:p>
          <a:p>
            <a:pPr eaLnBrk="1" hangingPunct="1">
              <a:spcBef>
                <a:spcPct val="0"/>
              </a:spcBef>
              <a:buFontTx/>
              <a:buNone/>
            </a:pPr>
            <a:endParaRPr lang="en-US" altLang="en-US" sz="1400" dirty="0"/>
          </a:p>
          <a:p>
            <a:pPr eaLnBrk="1" hangingPunct="1">
              <a:spcBef>
                <a:spcPct val="0"/>
              </a:spcBef>
              <a:buFontTx/>
              <a:buNone/>
            </a:pPr>
            <a:endParaRPr lang="en-US" altLang="en-US" sz="1400" dirty="0"/>
          </a:p>
          <a:p>
            <a:pPr eaLnBrk="1" hangingPunct="1">
              <a:spcBef>
                <a:spcPct val="0"/>
              </a:spcBef>
              <a:buFontTx/>
              <a:buNone/>
            </a:pPr>
            <a:endParaRPr lang="en-US" altLang="en-US" sz="1400" dirty="0"/>
          </a:p>
          <a:p>
            <a:pPr eaLnBrk="1" hangingPunct="1">
              <a:spcBef>
                <a:spcPct val="0"/>
              </a:spcBef>
              <a:buFontTx/>
              <a:buNone/>
            </a:pPr>
            <a:endParaRPr lang="en-US" altLang="en-US" sz="1400" dirty="0"/>
          </a:p>
          <a:p>
            <a:pPr eaLnBrk="1" hangingPunct="1">
              <a:spcBef>
                <a:spcPct val="0"/>
              </a:spcBef>
              <a:buFontTx/>
              <a:buNone/>
            </a:pPr>
            <a:endParaRPr lang="en-US" altLang="en-US" sz="1400" dirty="0"/>
          </a:p>
          <a:p>
            <a:pPr eaLnBrk="1" hangingPunct="1">
              <a:spcBef>
                <a:spcPct val="0"/>
              </a:spcBef>
              <a:buFontTx/>
              <a:buNone/>
            </a:pPr>
            <a:endParaRPr lang="en-US" altLang="en-US" sz="1400" dirty="0"/>
          </a:p>
          <a:p>
            <a:pPr eaLnBrk="1" hangingPunct="1">
              <a:spcBef>
                <a:spcPct val="0"/>
              </a:spcBef>
              <a:buFontTx/>
              <a:buNone/>
            </a:pPr>
            <a:endParaRPr lang="en-US" altLang="en-US" sz="1400" dirty="0"/>
          </a:p>
        </p:txBody>
      </p:sp>
      <p:sp>
        <p:nvSpPr>
          <p:cNvPr id="10" name="AutoShape 27"/>
          <p:cNvSpPr>
            <a:spLocks noChangeArrowheads="1"/>
          </p:cNvSpPr>
          <p:nvPr/>
        </p:nvSpPr>
        <p:spPr bwMode="auto">
          <a:xfrm>
            <a:off x="3562718" y="3260437"/>
            <a:ext cx="2705007" cy="2009061"/>
          </a:xfrm>
          <a:prstGeom prst="roundRect">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eaLnBrk="1" hangingPunct="1">
              <a:spcBef>
                <a:spcPct val="0"/>
              </a:spcBef>
              <a:buFontTx/>
              <a:buNone/>
            </a:pPr>
            <a:endParaRPr lang="en-US" altLang="en-US" sz="1400" dirty="0"/>
          </a:p>
          <a:p>
            <a:pPr eaLnBrk="1" hangingPunct="1">
              <a:spcBef>
                <a:spcPct val="0"/>
              </a:spcBef>
              <a:buFontTx/>
              <a:buNone/>
            </a:pPr>
            <a:endParaRPr lang="en-US" altLang="en-US" sz="1400" dirty="0"/>
          </a:p>
          <a:p>
            <a:pPr eaLnBrk="1" hangingPunct="1">
              <a:spcBef>
                <a:spcPct val="0"/>
              </a:spcBef>
              <a:buFontTx/>
              <a:buNone/>
            </a:pPr>
            <a:endParaRPr lang="en-US" altLang="en-US" sz="1400" dirty="0"/>
          </a:p>
          <a:p>
            <a:pPr eaLnBrk="1" hangingPunct="1">
              <a:spcBef>
                <a:spcPct val="0"/>
              </a:spcBef>
              <a:buFontTx/>
              <a:buNone/>
            </a:pPr>
            <a:endParaRPr lang="en-US" altLang="en-US" sz="1400" dirty="0"/>
          </a:p>
          <a:p>
            <a:pPr eaLnBrk="1" hangingPunct="1">
              <a:spcBef>
                <a:spcPct val="0"/>
              </a:spcBef>
              <a:buFontTx/>
              <a:buNone/>
            </a:pPr>
            <a:endParaRPr lang="en-US" altLang="en-US" sz="1400" dirty="0"/>
          </a:p>
          <a:p>
            <a:pPr eaLnBrk="1" hangingPunct="1">
              <a:spcBef>
                <a:spcPct val="0"/>
              </a:spcBef>
              <a:buFontTx/>
              <a:buNone/>
            </a:pPr>
            <a:endParaRPr lang="en-US" altLang="en-US" sz="1400" dirty="0"/>
          </a:p>
          <a:p>
            <a:pPr eaLnBrk="1" hangingPunct="1">
              <a:spcBef>
                <a:spcPct val="0"/>
              </a:spcBef>
              <a:buFontTx/>
              <a:buNone/>
            </a:pPr>
            <a:endParaRPr lang="en-US" altLang="en-US" sz="1400" dirty="0"/>
          </a:p>
          <a:p>
            <a:pPr eaLnBrk="1" hangingPunct="1">
              <a:spcBef>
                <a:spcPct val="0"/>
              </a:spcBef>
              <a:buFontTx/>
              <a:buNone/>
            </a:pPr>
            <a:endParaRPr lang="en-US" altLang="en-US" sz="1400" dirty="0"/>
          </a:p>
        </p:txBody>
      </p:sp>
      <p:sp>
        <p:nvSpPr>
          <p:cNvPr id="12" name="Freeform 7"/>
          <p:cNvSpPr>
            <a:spLocks/>
          </p:cNvSpPr>
          <p:nvPr/>
        </p:nvSpPr>
        <p:spPr bwMode="auto">
          <a:xfrm>
            <a:off x="3683987" y="2121001"/>
            <a:ext cx="2411352" cy="647700"/>
          </a:xfrm>
          <a:custGeom>
            <a:avLst/>
            <a:gdLst>
              <a:gd name="T0" fmla="*/ 2147483647 w 328"/>
              <a:gd name="T1" fmla="*/ 0 h 40"/>
              <a:gd name="T2" fmla="*/ 0 w 328"/>
              <a:gd name="T3" fmla="*/ 2147483647 h 40"/>
              <a:gd name="T4" fmla="*/ 0 w 328"/>
              <a:gd name="T5" fmla="*/ 2147483647 h 40"/>
              <a:gd name="T6" fmla="*/ 2147483647 w 328"/>
              <a:gd name="T7" fmla="*/ 2147483647 h 40"/>
              <a:gd name="T8" fmla="*/ 2147483647 w 328"/>
              <a:gd name="T9" fmla="*/ 2147483647 h 40"/>
              <a:gd name="T10" fmla="*/ 2147483647 w 328"/>
              <a:gd name="T11" fmla="*/ 2147483647 h 40"/>
              <a:gd name="T12" fmla="*/ 2147483647 w 328"/>
              <a:gd name="T13" fmla="*/ 2147483647 h 40"/>
              <a:gd name="T14" fmla="*/ 2147483647 w 328"/>
              <a:gd name="T15" fmla="*/ 0 h 40"/>
              <a:gd name="T16" fmla="*/ 2147483647 w 328"/>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 h="40">
                <a:moveTo>
                  <a:pt x="7" y="0"/>
                </a:moveTo>
                <a:cubicBezTo>
                  <a:pt x="3" y="0"/>
                  <a:pt x="0" y="3"/>
                  <a:pt x="0" y="7"/>
                </a:cubicBezTo>
                <a:lnTo>
                  <a:pt x="0" y="33"/>
                </a:lnTo>
                <a:cubicBezTo>
                  <a:pt x="0" y="37"/>
                  <a:pt x="3" y="40"/>
                  <a:pt x="7" y="40"/>
                </a:cubicBezTo>
                <a:lnTo>
                  <a:pt x="321" y="40"/>
                </a:lnTo>
                <a:cubicBezTo>
                  <a:pt x="325" y="40"/>
                  <a:pt x="328" y="37"/>
                  <a:pt x="328" y="33"/>
                </a:cubicBezTo>
                <a:lnTo>
                  <a:pt x="328" y="7"/>
                </a:lnTo>
                <a:cubicBezTo>
                  <a:pt x="328" y="3"/>
                  <a:pt x="325" y="0"/>
                  <a:pt x="321" y="0"/>
                </a:cubicBezTo>
                <a:lnTo>
                  <a:pt x="7" y="0"/>
                </a:lnTo>
                <a:close/>
              </a:path>
            </a:pathLst>
          </a:custGeom>
          <a:solidFill>
            <a:schemeClr val="accent3"/>
          </a:solidFill>
          <a:ln w="15875" cap="rnd">
            <a:noFill/>
            <a:prstDash val="solid"/>
            <a:round/>
            <a:headEnd/>
            <a:tailEnd/>
          </a:ln>
        </p:spPr>
        <p:txBody>
          <a:bodyPr/>
          <a:lstStyle/>
          <a:p>
            <a:endParaRPr lang="en-GB" dirty="0"/>
          </a:p>
        </p:txBody>
      </p:sp>
      <p:sp>
        <p:nvSpPr>
          <p:cNvPr id="13" name="Rectangle 29"/>
          <p:cNvSpPr>
            <a:spLocks noChangeArrowheads="1"/>
          </p:cNvSpPr>
          <p:nvPr/>
        </p:nvSpPr>
        <p:spPr bwMode="auto">
          <a:xfrm>
            <a:off x="3926933" y="2308203"/>
            <a:ext cx="1968488" cy="41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lgn="ctr">
              <a:lnSpc>
                <a:spcPct val="80000"/>
              </a:lnSpc>
              <a:spcBef>
                <a:spcPct val="0"/>
              </a:spcBef>
              <a:buFontTx/>
              <a:buNone/>
            </a:pPr>
            <a:r>
              <a:rPr lang="en-GB" altLang="en-US" dirty="0">
                <a:solidFill>
                  <a:srgbClr val="FFFFFF"/>
                </a:solidFill>
              </a:rPr>
              <a:t>Standard</a:t>
            </a:r>
            <a:br>
              <a:rPr lang="en-GB" altLang="en-US" dirty="0">
                <a:solidFill>
                  <a:srgbClr val="FFFFFF"/>
                </a:solidFill>
              </a:rPr>
            </a:br>
            <a:r>
              <a:rPr lang="en-GB" altLang="en-US" sz="1400" dirty="0">
                <a:solidFill>
                  <a:srgbClr val="FFFFFF"/>
                </a:solidFill>
              </a:rPr>
              <a:t>(30-60% share of spend)</a:t>
            </a:r>
            <a:endParaRPr lang="en-GB" altLang="en-US" sz="1400" dirty="0"/>
          </a:p>
        </p:txBody>
      </p:sp>
      <p:sp>
        <p:nvSpPr>
          <p:cNvPr id="14" name="Freeform 23"/>
          <p:cNvSpPr>
            <a:spLocks/>
          </p:cNvSpPr>
          <p:nvPr/>
        </p:nvSpPr>
        <p:spPr bwMode="auto">
          <a:xfrm>
            <a:off x="3734831" y="3491624"/>
            <a:ext cx="2370044" cy="642938"/>
          </a:xfrm>
          <a:custGeom>
            <a:avLst/>
            <a:gdLst>
              <a:gd name="T0" fmla="*/ 2147483647 w 328"/>
              <a:gd name="T1" fmla="*/ 0 h 40"/>
              <a:gd name="T2" fmla="*/ 0 w 328"/>
              <a:gd name="T3" fmla="*/ 2147483647 h 40"/>
              <a:gd name="T4" fmla="*/ 0 w 328"/>
              <a:gd name="T5" fmla="*/ 2147483647 h 40"/>
              <a:gd name="T6" fmla="*/ 2147483647 w 328"/>
              <a:gd name="T7" fmla="*/ 2147483647 h 40"/>
              <a:gd name="T8" fmla="*/ 2147483647 w 328"/>
              <a:gd name="T9" fmla="*/ 2147483647 h 40"/>
              <a:gd name="T10" fmla="*/ 2147483647 w 328"/>
              <a:gd name="T11" fmla="*/ 2147483647 h 40"/>
              <a:gd name="T12" fmla="*/ 2147483647 w 328"/>
              <a:gd name="T13" fmla="*/ 2147483647 h 40"/>
              <a:gd name="T14" fmla="*/ 2147483647 w 328"/>
              <a:gd name="T15" fmla="*/ 0 h 40"/>
              <a:gd name="T16" fmla="*/ 2147483647 w 328"/>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 h="40">
                <a:moveTo>
                  <a:pt x="7" y="0"/>
                </a:moveTo>
                <a:cubicBezTo>
                  <a:pt x="3" y="0"/>
                  <a:pt x="0" y="3"/>
                  <a:pt x="0" y="7"/>
                </a:cubicBezTo>
                <a:lnTo>
                  <a:pt x="0" y="33"/>
                </a:lnTo>
                <a:cubicBezTo>
                  <a:pt x="0" y="37"/>
                  <a:pt x="3" y="40"/>
                  <a:pt x="7" y="40"/>
                </a:cubicBezTo>
                <a:lnTo>
                  <a:pt x="321" y="40"/>
                </a:lnTo>
                <a:cubicBezTo>
                  <a:pt x="325" y="40"/>
                  <a:pt x="328" y="37"/>
                  <a:pt x="328" y="33"/>
                </a:cubicBezTo>
                <a:lnTo>
                  <a:pt x="328" y="7"/>
                </a:lnTo>
                <a:cubicBezTo>
                  <a:pt x="328" y="3"/>
                  <a:pt x="325" y="0"/>
                  <a:pt x="321" y="0"/>
                </a:cubicBezTo>
                <a:lnTo>
                  <a:pt x="7" y="0"/>
                </a:lnTo>
                <a:close/>
              </a:path>
            </a:pathLst>
          </a:custGeom>
          <a:solidFill>
            <a:schemeClr val="accent2"/>
          </a:solidFill>
          <a:ln w="15875" cap="rnd">
            <a:noFill/>
            <a:prstDash val="solid"/>
            <a:round/>
            <a:headEnd/>
            <a:tailEnd/>
          </a:ln>
        </p:spPr>
        <p:txBody>
          <a:bodyPr/>
          <a:lstStyle/>
          <a:p>
            <a:endParaRPr lang="en-GB" dirty="0"/>
          </a:p>
        </p:txBody>
      </p:sp>
      <p:sp>
        <p:nvSpPr>
          <p:cNvPr id="15" name="Rectangle 30"/>
          <p:cNvSpPr>
            <a:spLocks noChangeArrowheads="1"/>
          </p:cNvSpPr>
          <p:nvPr/>
        </p:nvSpPr>
        <p:spPr bwMode="auto">
          <a:xfrm>
            <a:off x="3989826" y="3631324"/>
            <a:ext cx="1968488" cy="41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lgn="ctr">
              <a:lnSpc>
                <a:spcPct val="80000"/>
              </a:lnSpc>
              <a:spcBef>
                <a:spcPct val="0"/>
              </a:spcBef>
              <a:buFontTx/>
              <a:buNone/>
            </a:pPr>
            <a:r>
              <a:rPr lang="en-GB" altLang="en-US" dirty="0">
                <a:solidFill>
                  <a:srgbClr val="FFFFFF"/>
                </a:solidFill>
              </a:rPr>
              <a:t>Potential</a:t>
            </a:r>
            <a:br>
              <a:rPr lang="en-GB" altLang="en-US" dirty="0">
                <a:solidFill>
                  <a:srgbClr val="FFFFFF"/>
                </a:solidFill>
              </a:rPr>
            </a:br>
            <a:r>
              <a:rPr lang="en-GB" altLang="en-US" sz="1400" dirty="0">
                <a:solidFill>
                  <a:srgbClr val="FFFFFF"/>
                </a:solidFill>
              </a:rPr>
              <a:t>(10-30% share of spend)</a:t>
            </a:r>
            <a:endParaRPr lang="en-GB" altLang="en-US" sz="1400" dirty="0"/>
          </a:p>
        </p:txBody>
      </p:sp>
      <p:grpSp>
        <p:nvGrpSpPr>
          <p:cNvPr id="16" name="Group 15"/>
          <p:cNvGrpSpPr/>
          <p:nvPr/>
        </p:nvGrpSpPr>
        <p:grpSpPr>
          <a:xfrm>
            <a:off x="3727950" y="4207587"/>
            <a:ext cx="2376929" cy="647700"/>
            <a:chOff x="2340743" y="5096735"/>
            <a:chExt cx="2376929" cy="647700"/>
          </a:xfrm>
          <a:solidFill>
            <a:schemeClr val="accent1"/>
          </a:solidFill>
        </p:grpSpPr>
        <p:sp>
          <p:nvSpPr>
            <p:cNvPr id="17" name="Freeform 25"/>
            <p:cNvSpPr>
              <a:spLocks/>
            </p:cNvSpPr>
            <p:nvPr/>
          </p:nvSpPr>
          <p:spPr bwMode="auto">
            <a:xfrm>
              <a:off x="2340743" y="5096735"/>
              <a:ext cx="2376929" cy="647700"/>
            </a:xfrm>
            <a:custGeom>
              <a:avLst/>
              <a:gdLst>
                <a:gd name="T0" fmla="*/ 2147483647 w 328"/>
                <a:gd name="T1" fmla="*/ 0 h 40"/>
                <a:gd name="T2" fmla="*/ 0 w 328"/>
                <a:gd name="T3" fmla="*/ 2147483647 h 40"/>
                <a:gd name="T4" fmla="*/ 0 w 328"/>
                <a:gd name="T5" fmla="*/ 2147483647 h 40"/>
                <a:gd name="T6" fmla="*/ 2147483647 w 328"/>
                <a:gd name="T7" fmla="*/ 2147483647 h 40"/>
                <a:gd name="T8" fmla="*/ 2147483647 w 328"/>
                <a:gd name="T9" fmla="*/ 2147483647 h 40"/>
                <a:gd name="T10" fmla="*/ 2147483647 w 328"/>
                <a:gd name="T11" fmla="*/ 2147483647 h 40"/>
                <a:gd name="T12" fmla="*/ 2147483647 w 328"/>
                <a:gd name="T13" fmla="*/ 2147483647 h 40"/>
                <a:gd name="T14" fmla="*/ 2147483647 w 328"/>
                <a:gd name="T15" fmla="*/ 0 h 40"/>
                <a:gd name="T16" fmla="*/ 2147483647 w 328"/>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 h="40">
                  <a:moveTo>
                    <a:pt x="7" y="0"/>
                  </a:moveTo>
                  <a:cubicBezTo>
                    <a:pt x="3" y="0"/>
                    <a:pt x="0" y="3"/>
                    <a:pt x="0" y="7"/>
                  </a:cubicBezTo>
                  <a:lnTo>
                    <a:pt x="0" y="33"/>
                  </a:lnTo>
                  <a:cubicBezTo>
                    <a:pt x="0" y="37"/>
                    <a:pt x="3" y="40"/>
                    <a:pt x="7" y="40"/>
                  </a:cubicBezTo>
                  <a:lnTo>
                    <a:pt x="321" y="40"/>
                  </a:lnTo>
                  <a:cubicBezTo>
                    <a:pt x="325" y="40"/>
                    <a:pt x="328" y="37"/>
                    <a:pt x="328" y="33"/>
                  </a:cubicBezTo>
                  <a:lnTo>
                    <a:pt x="328" y="7"/>
                  </a:lnTo>
                  <a:cubicBezTo>
                    <a:pt x="328" y="3"/>
                    <a:pt x="325" y="0"/>
                    <a:pt x="321" y="0"/>
                  </a:cubicBezTo>
                  <a:lnTo>
                    <a:pt x="7" y="0"/>
                  </a:lnTo>
                  <a:close/>
                </a:path>
              </a:pathLst>
            </a:custGeom>
            <a:grpFill/>
            <a:ln w="15875" cap="rnd">
              <a:noFill/>
              <a:prstDash val="solid"/>
              <a:round/>
              <a:headEnd/>
              <a:tailEnd/>
            </a:ln>
          </p:spPr>
          <p:txBody>
            <a:bodyPr/>
            <a:lstStyle/>
            <a:p>
              <a:endParaRPr lang="en-GB" dirty="0">
                <a:solidFill>
                  <a:schemeClr val="bg1"/>
                </a:solidFill>
              </a:endParaRPr>
            </a:p>
          </p:txBody>
        </p:sp>
        <p:sp>
          <p:nvSpPr>
            <p:cNvPr id="18" name="Rectangle 31"/>
            <p:cNvSpPr>
              <a:spLocks noChangeArrowheads="1"/>
            </p:cNvSpPr>
            <p:nvPr/>
          </p:nvSpPr>
          <p:spPr bwMode="auto">
            <a:xfrm>
              <a:off x="2602511" y="5187222"/>
              <a:ext cx="1918795" cy="4185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lgn="ctr">
                <a:lnSpc>
                  <a:spcPct val="80000"/>
                </a:lnSpc>
                <a:spcBef>
                  <a:spcPct val="0"/>
                </a:spcBef>
                <a:buFontTx/>
                <a:buNone/>
              </a:pPr>
              <a:r>
                <a:rPr lang="en-GB" altLang="en-US" dirty="0">
                  <a:solidFill>
                    <a:schemeClr val="bg1"/>
                  </a:solidFill>
                </a:rPr>
                <a:t>Uncommitted</a:t>
              </a:r>
              <a:br>
                <a:rPr lang="en-GB" altLang="en-US" dirty="0">
                  <a:solidFill>
                    <a:schemeClr val="bg1"/>
                  </a:solidFill>
                </a:rPr>
              </a:br>
              <a:r>
                <a:rPr lang="en-GB" altLang="en-US" sz="1400" dirty="0">
                  <a:solidFill>
                    <a:schemeClr val="bg1"/>
                  </a:solidFill>
                </a:rPr>
                <a:t>(&lt;10%+ share of spend)</a:t>
              </a:r>
            </a:p>
          </p:txBody>
        </p:sp>
      </p:grpSp>
      <p:grpSp>
        <p:nvGrpSpPr>
          <p:cNvPr id="19" name="Group 18"/>
          <p:cNvGrpSpPr/>
          <p:nvPr/>
        </p:nvGrpSpPr>
        <p:grpSpPr>
          <a:xfrm>
            <a:off x="2272184" y="1411265"/>
            <a:ext cx="910569" cy="3260070"/>
            <a:chOff x="928937" y="2634522"/>
            <a:chExt cx="910569" cy="3260070"/>
          </a:xfrm>
        </p:grpSpPr>
        <p:sp>
          <p:nvSpPr>
            <p:cNvPr id="20" name="Text Box 35"/>
            <p:cNvSpPr txBox="1">
              <a:spLocks noChangeArrowheads="1"/>
            </p:cNvSpPr>
            <p:nvPr/>
          </p:nvSpPr>
          <p:spPr bwMode="auto">
            <a:xfrm>
              <a:off x="928937" y="2634522"/>
              <a:ext cx="9105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lgn="ctr" eaLnBrk="1" hangingPunct="1">
                <a:spcBef>
                  <a:spcPct val="0"/>
                </a:spcBef>
                <a:buFontTx/>
                <a:buNone/>
              </a:pPr>
              <a:r>
                <a:rPr lang="en-GB" altLang="en-US" sz="1400" b="1" dirty="0"/>
                <a:t>Most</a:t>
              </a:r>
              <a:br>
                <a:rPr lang="en-GB" altLang="en-US" sz="1400" b="1" dirty="0"/>
              </a:br>
              <a:r>
                <a:rPr lang="en-GB" altLang="en-US" sz="1400" b="1" dirty="0"/>
                <a:t>Valuable</a:t>
              </a:r>
            </a:p>
          </p:txBody>
        </p:sp>
        <p:sp>
          <p:nvSpPr>
            <p:cNvPr id="21" name="Text Box 36"/>
            <p:cNvSpPr txBox="1">
              <a:spLocks noChangeArrowheads="1"/>
            </p:cNvSpPr>
            <p:nvPr/>
          </p:nvSpPr>
          <p:spPr bwMode="auto">
            <a:xfrm>
              <a:off x="928937" y="5371372"/>
              <a:ext cx="9105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lgn="ctr" eaLnBrk="1" hangingPunct="1">
                <a:spcBef>
                  <a:spcPct val="0"/>
                </a:spcBef>
                <a:buFontTx/>
                <a:buNone/>
              </a:pPr>
              <a:r>
                <a:rPr lang="en-GB" altLang="en-US" sz="1400" b="1" dirty="0"/>
                <a:t>Least</a:t>
              </a:r>
              <a:br>
                <a:rPr lang="en-GB" altLang="en-US" sz="1400" b="1" dirty="0"/>
              </a:br>
              <a:r>
                <a:rPr lang="en-GB" altLang="en-US" sz="1400" b="1" dirty="0"/>
                <a:t>Valuable</a:t>
              </a:r>
            </a:p>
          </p:txBody>
        </p:sp>
        <p:sp>
          <p:nvSpPr>
            <p:cNvPr id="22" name="AutoShape 9"/>
            <p:cNvSpPr>
              <a:spLocks noChangeArrowheads="1"/>
            </p:cNvSpPr>
            <p:nvPr/>
          </p:nvSpPr>
          <p:spPr bwMode="auto">
            <a:xfrm rot="10800000">
              <a:off x="1036167" y="3226068"/>
              <a:ext cx="660639" cy="2141233"/>
            </a:xfrm>
            <a:prstGeom prst="triangle">
              <a:avLst>
                <a:gd name="adj" fmla="val 50000"/>
              </a:avLst>
            </a:prstGeom>
            <a:solidFill>
              <a:schemeClr val="tx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lgn="ctr" eaLnBrk="1" hangingPunct="1">
                <a:spcBef>
                  <a:spcPct val="0"/>
                </a:spcBef>
                <a:buFontTx/>
                <a:buNone/>
              </a:pPr>
              <a:endParaRPr lang="en-US" altLang="en-US" sz="1200" dirty="0"/>
            </a:p>
          </p:txBody>
        </p:sp>
      </p:grpSp>
      <p:sp>
        <p:nvSpPr>
          <p:cNvPr id="24" name="Left Arrow 23"/>
          <p:cNvSpPr/>
          <p:nvPr/>
        </p:nvSpPr>
        <p:spPr>
          <a:xfrm>
            <a:off x="6244016" y="1547988"/>
            <a:ext cx="762766" cy="550466"/>
          </a:xfrm>
          <a:prstGeom prst="leftArrow">
            <a:avLst/>
          </a:prstGeom>
          <a:solidFill>
            <a:schemeClr val="tx2"/>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sz="1200" dirty="0"/>
          </a:p>
        </p:txBody>
      </p:sp>
      <p:sp>
        <p:nvSpPr>
          <p:cNvPr id="29" name="Freeform 5"/>
          <p:cNvSpPr>
            <a:spLocks/>
          </p:cNvSpPr>
          <p:nvPr/>
        </p:nvSpPr>
        <p:spPr bwMode="auto">
          <a:xfrm>
            <a:off x="7176763" y="902745"/>
            <a:ext cx="3151616" cy="1195710"/>
          </a:xfrm>
          <a:custGeom>
            <a:avLst/>
            <a:gdLst>
              <a:gd name="T0" fmla="*/ 2147483647 w 328"/>
              <a:gd name="T1" fmla="*/ 0 h 40"/>
              <a:gd name="T2" fmla="*/ 0 w 328"/>
              <a:gd name="T3" fmla="*/ 2147483647 h 40"/>
              <a:gd name="T4" fmla="*/ 0 w 328"/>
              <a:gd name="T5" fmla="*/ 2147483647 h 40"/>
              <a:gd name="T6" fmla="*/ 2147483647 w 328"/>
              <a:gd name="T7" fmla="*/ 2147483647 h 40"/>
              <a:gd name="T8" fmla="*/ 2147483647 w 328"/>
              <a:gd name="T9" fmla="*/ 2147483647 h 40"/>
              <a:gd name="T10" fmla="*/ 2147483647 w 328"/>
              <a:gd name="T11" fmla="*/ 2147483647 h 40"/>
              <a:gd name="T12" fmla="*/ 2147483647 w 328"/>
              <a:gd name="T13" fmla="*/ 2147483647 h 40"/>
              <a:gd name="T14" fmla="*/ 2147483647 w 328"/>
              <a:gd name="T15" fmla="*/ 0 h 40"/>
              <a:gd name="T16" fmla="*/ 2147483647 w 328"/>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 h="40">
                <a:moveTo>
                  <a:pt x="7" y="0"/>
                </a:moveTo>
                <a:cubicBezTo>
                  <a:pt x="3" y="0"/>
                  <a:pt x="0" y="3"/>
                  <a:pt x="0" y="7"/>
                </a:cubicBezTo>
                <a:lnTo>
                  <a:pt x="0" y="33"/>
                </a:lnTo>
                <a:cubicBezTo>
                  <a:pt x="0" y="37"/>
                  <a:pt x="3" y="40"/>
                  <a:pt x="7" y="40"/>
                </a:cubicBezTo>
                <a:lnTo>
                  <a:pt x="321" y="40"/>
                </a:lnTo>
                <a:cubicBezTo>
                  <a:pt x="325" y="40"/>
                  <a:pt x="328" y="37"/>
                  <a:pt x="328" y="33"/>
                </a:cubicBezTo>
                <a:lnTo>
                  <a:pt x="328" y="7"/>
                </a:lnTo>
                <a:cubicBezTo>
                  <a:pt x="328" y="3"/>
                  <a:pt x="325" y="0"/>
                  <a:pt x="321" y="0"/>
                </a:cubicBezTo>
                <a:lnTo>
                  <a:pt x="7" y="0"/>
                </a:lnTo>
                <a:close/>
              </a:path>
            </a:pathLst>
          </a:custGeom>
          <a:solidFill>
            <a:schemeClr val="tx2"/>
          </a:solidFill>
          <a:ln w="15875" cap="rnd">
            <a:noFill/>
            <a:prstDash val="solid"/>
            <a:round/>
            <a:headEnd/>
            <a:tailEnd/>
          </a:ln>
        </p:spPr>
        <p:txBody>
          <a:bodyPr/>
          <a:lstStyle/>
          <a:p>
            <a:pPr algn="ctr"/>
            <a:r>
              <a:rPr lang="en-GB" sz="1400" dirty="0">
                <a:solidFill>
                  <a:schemeClr val="bg1"/>
                </a:solidFill>
              </a:rPr>
              <a:t>We don’t target Premiums as they are very loyal and don’t have much available spend to switch. There are also better suited propositions for this audience</a:t>
            </a:r>
          </a:p>
        </p:txBody>
      </p:sp>
      <p:sp>
        <p:nvSpPr>
          <p:cNvPr id="30" name="Freeform 5"/>
          <p:cNvSpPr>
            <a:spLocks/>
          </p:cNvSpPr>
          <p:nvPr/>
        </p:nvSpPr>
        <p:spPr bwMode="auto">
          <a:xfrm>
            <a:off x="7176120" y="2245546"/>
            <a:ext cx="3151616" cy="2051338"/>
          </a:xfrm>
          <a:custGeom>
            <a:avLst/>
            <a:gdLst>
              <a:gd name="T0" fmla="*/ 2147483647 w 328"/>
              <a:gd name="T1" fmla="*/ 0 h 40"/>
              <a:gd name="T2" fmla="*/ 0 w 328"/>
              <a:gd name="T3" fmla="*/ 2147483647 h 40"/>
              <a:gd name="T4" fmla="*/ 0 w 328"/>
              <a:gd name="T5" fmla="*/ 2147483647 h 40"/>
              <a:gd name="T6" fmla="*/ 2147483647 w 328"/>
              <a:gd name="T7" fmla="*/ 2147483647 h 40"/>
              <a:gd name="T8" fmla="*/ 2147483647 w 328"/>
              <a:gd name="T9" fmla="*/ 2147483647 h 40"/>
              <a:gd name="T10" fmla="*/ 2147483647 w 328"/>
              <a:gd name="T11" fmla="*/ 2147483647 h 40"/>
              <a:gd name="T12" fmla="*/ 2147483647 w 328"/>
              <a:gd name="T13" fmla="*/ 2147483647 h 40"/>
              <a:gd name="T14" fmla="*/ 2147483647 w 328"/>
              <a:gd name="T15" fmla="*/ 0 h 40"/>
              <a:gd name="T16" fmla="*/ 2147483647 w 328"/>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 h="40">
                <a:moveTo>
                  <a:pt x="7" y="0"/>
                </a:moveTo>
                <a:cubicBezTo>
                  <a:pt x="3" y="0"/>
                  <a:pt x="0" y="3"/>
                  <a:pt x="0" y="7"/>
                </a:cubicBezTo>
                <a:lnTo>
                  <a:pt x="0" y="33"/>
                </a:lnTo>
                <a:cubicBezTo>
                  <a:pt x="0" y="37"/>
                  <a:pt x="3" y="40"/>
                  <a:pt x="7" y="40"/>
                </a:cubicBezTo>
                <a:lnTo>
                  <a:pt x="321" y="40"/>
                </a:lnTo>
                <a:cubicBezTo>
                  <a:pt x="325" y="40"/>
                  <a:pt x="328" y="37"/>
                  <a:pt x="328" y="33"/>
                </a:cubicBezTo>
                <a:lnTo>
                  <a:pt x="328" y="7"/>
                </a:lnTo>
                <a:cubicBezTo>
                  <a:pt x="328" y="3"/>
                  <a:pt x="325" y="0"/>
                  <a:pt x="321" y="0"/>
                </a:cubicBezTo>
                <a:lnTo>
                  <a:pt x="7" y="0"/>
                </a:lnTo>
                <a:close/>
              </a:path>
            </a:pathLst>
          </a:custGeom>
          <a:solidFill>
            <a:schemeClr val="accent3"/>
          </a:solidFill>
          <a:ln w="15875" cap="rnd">
            <a:noFill/>
            <a:prstDash val="solid"/>
            <a:round/>
            <a:headEnd/>
            <a:tailEnd/>
          </a:ln>
        </p:spPr>
        <p:txBody>
          <a:bodyPr/>
          <a:lstStyle/>
          <a:p>
            <a:pPr algn="ctr"/>
            <a:r>
              <a:rPr lang="en-GB" sz="1400" dirty="0">
                <a:solidFill>
                  <a:schemeClr val="bg1"/>
                </a:solidFill>
              </a:rPr>
              <a:t>As of June 2015, we stopped targeting these more loyal customers, to ensure we were adhering to the Value proposition work and “w</a:t>
            </a:r>
            <a:r>
              <a:rPr lang="en-GB" sz="1400" i="1" dirty="0">
                <a:solidFill>
                  <a:schemeClr val="bg1"/>
                </a:solidFill>
              </a:rPr>
              <a:t>ere on the side of the customer.” </a:t>
            </a:r>
            <a:r>
              <a:rPr lang="en-GB" sz="1400" dirty="0">
                <a:solidFill>
                  <a:schemeClr val="bg1"/>
                </a:solidFill>
              </a:rPr>
              <a:t>However, in recent weeks, there has been a U-turn on this decision due to LFL trade gaps and we are now including them in activity in the run up to Christmas</a:t>
            </a:r>
          </a:p>
        </p:txBody>
      </p:sp>
      <p:sp>
        <p:nvSpPr>
          <p:cNvPr id="31" name="Left Arrow 30"/>
          <p:cNvSpPr/>
          <p:nvPr/>
        </p:nvSpPr>
        <p:spPr>
          <a:xfrm>
            <a:off x="6244016" y="2266332"/>
            <a:ext cx="762766" cy="550466"/>
          </a:xfrm>
          <a:prstGeom prst="leftArrow">
            <a:avLst/>
          </a:prstGeom>
          <a:solidFill>
            <a:schemeClr val="bg2"/>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sz="1200" dirty="0"/>
          </a:p>
        </p:txBody>
      </p:sp>
      <p:sp>
        <p:nvSpPr>
          <p:cNvPr id="32" name="Freeform 5"/>
          <p:cNvSpPr>
            <a:spLocks/>
          </p:cNvSpPr>
          <p:nvPr/>
        </p:nvSpPr>
        <p:spPr bwMode="auto">
          <a:xfrm>
            <a:off x="6466337" y="4886546"/>
            <a:ext cx="3878827" cy="1011561"/>
          </a:xfrm>
          <a:custGeom>
            <a:avLst/>
            <a:gdLst>
              <a:gd name="T0" fmla="*/ 2147483647 w 328"/>
              <a:gd name="T1" fmla="*/ 0 h 40"/>
              <a:gd name="T2" fmla="*/ 0 w 328"/>
              <a:gd name="T3" fmla="*/ 2147483647 h 40"/>
              <a:gd name="T4" fmla="*/ 0 w 328"/>
              <a:gd name="T5" fmla="*/ 2147483647 h 40"/>
              <a:gd name="T6" fmla="*/ 2147483647 w 328"/>
              <a:gd name="T7" fmla="*/ 2147483647 h 40"/>
              <a:gd name="T8" fmla="*/ 2147483647 w 328"/>
              <a:gd name="T9" fmla="*/ 2147483647 h 40"/>
              <a:gd name="T10" fmla="*/ 2147483647 w 328"/>
              <a:gd name="T11" fmla="*/ 2147483647 h 40"/>
              <a:gd name="T12" fmla="*/ 2147483647 w 328"/>
              <a:gd name="T13" fmla="*/ 2147483647 h 40"/>
              <a:gd name="T14" fmla="*/ 2147483647 w 328"/>
              <a:gd name="T15" fmla="*/ 0 h 40"/>
              <a:gd name="T16" fmla="*/ 2147483647 w 328"/>
              <a:gd name="T17" fmla="*/ 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8" h="40">
                <a:moveTo>
                  <a:pt x="7" y="0"/>
                </a:moveTo>
                <a:cubicBezTo>
                  <a:pt x="3" y="0"/>
                  <a:pt x="0" y="3"/>
                  <a:pt x="0" y="7"/>
                </a:cubicBezTo>
                <a:lnTo>
                  <a:pt x="0" y="33"/>
                </a:lnTo>
                <a:cubicBezTo>
                  <a:pt x="0" y="37"/>
                  <a:pt x="3" y="40"/>
                  <a:pt x="7" y="40"/>
                </a:cubicBezTo>
                <a:lnTo>
                  <a:pt x="321" y="40"/>
                </a:lnTo>
                <a:cubicBezTo>
                  <a:pt x="325" y="40"/>
                  <a:pt x="328" y="37"/>
                  <a:pt x="328" y="33"/>
                </a:cubicBezTo>
                <a:lnTo>
                  <a:pt x="328" y="7"/>
                </a:lnTo>
                <a:cubicBezTo>
                  <a:pt x="328" y="3"/>
                  <a:pt x="325" y="0"/>
                  <a:pt x="321" y="0"/>
                </a:cubicBezTo>
                <a:lnTo>
                  <a:pt x="7" y="0"/>
                </a:lnTo>
                <a:close/>
              </a:path>
            </a:pathLst>
          </a:custGeom>
          <a:solidFill>
            <a:schemeClr val="accent2"/>
          </a:solidFill>
          <a:ln w="15875" cap="rnd">
            <a:noFill/>
            <a:prstDash val="solid"/>
            <a:round/>
            <a:headEnd/>
            <a:tailEnd/>
          </a:ln>
        </p:spPr>
        <p:txBody>
          <a:bodyPr/>
          <a:lstStyle/>
          <a:p>
            <a:pPr algn="ctr"/>
            <a:r>
              <a:rPr lang="en-GB" sz="1400" dirty="0">
                <a:solidFill>
                  <a:schemeClr val="bg1"/>
                </a:solidFill>
              </a:rPr>
              <a:t>Both Potential and Uncommitted customers have the highest SCR, because they have the most headroom to switch spend - they are spending less at Tesco in the first place</a:t>
            </a:r>
          </a:p>
          <a:p>
            <a:pPr algn="ctr"/>
            <a:endParaRPr lang="en-GB" sz="1400" dirty="0">
              <a:solidFill>
                <a:schemeClr val="bg1"/>
              </a:solidFill>
            </a:endParaRPr>
          </a:p>
        </p:txBody>
      </p:sp>
      <p:sp>
        <p:nvSpPr>
          <p:cNvPr id="33" name="Left Arrow 32"/>
          <p:cNvSpPr/>
          <p:nvPr/>
        </p:nvSpPr>
        <p:spPr>
          <a:xfrm rot="2780594">
            <a:off x="6193771" y="4051843"/>
            <a:ext cx="1193237" cy="550466"/>
          </a:xfrm>
          <a:prstGeom prst="leftArrow">
            <a:avLst/>
          </a:prstGeom>
          <a:solidFill>
            <a:schemeClr val="accent1"/>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sz="1200" dirty="0"/>
          </a:p>
        </p:txBody>
      </p:sp>
    </p:spTree>
    <p:extLst>
      <p:ext uri="{BB962C8B-B14F-4D97-AF65-F5344CB8AC3E}">
        <p14:creationId xmlns:p14="http://schemas.microsoft.com/office/powerpoint/2010/main" val="2430208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p:cNvCxnSpPr/>
          <p:nvPr/>
        </p:nvCxnSpPr>
        <p:spPr>
          <a:xfrm>
            <a:off x="1768033" y="3200258"/>
            <a:ext cx="8655934" cy="0"/>
          </a:xfrm>
          <a:prstGeom prst="line">
            <a:avLst/>
          </a:prstGeom>
          <a:noFill/>
          <a:ln w="25400" cap="flat" cmpd="sng" algn="ctr">
            <a:solidFill>
              <a:srgbClr val="4F81BD"/>
            </a:solidFill>
            <a:prstDash val="solid"/>
          </a:ln>
          <a:effectLst/>
        </p:spPr>
      </p:cxnSp>
      <p:grpSp>
        <p:nvGrpSpPr>
          <p:cNvPr id="46" name="Group 45"/>
          <p:cNvGrpSpPr/>
          <p:nvPr/>
        </p:nvGrpSpPr>
        <p:grpSpPr>
          <a:xfrm>
            <a:off x="8591174" y="1587914"/>
            <a:ext cx="1943748" cy="3225704"/>
            <a:chOff x="7067174" y="2659948"/>
            <a:chExt cx="1943748" cy="3225704"/>
          </a:xfrm>
        </p:grpSpPr>
        <p:sp>
          <p:nvSpPr>
            <p:cNvPr id="47" name="AutoShape 17"/>
            <p:cNvSpPr>
              <a:spLocks noChangeArrowheads="1"/>
            </p:cNvSpPr>
            <p:nvPr/>
          </p:nvSpPr>
          <p:spPr bwMode="auto">
            <a:xfrm>
              <a:off x="7882323" y="3621297"/>
              <a:ext cx="1035651" cy="480329"/>
            </a:xfrm>
            <a:prstGeom prst="roundRect">
              <a:avLst>
                <a:gd name="adj" fmla="val 16667"/>
              </a:avLst>
            </a:prstGeom>
            <a:solidFill>
              <a:srgbClr val="1F497D">
                <a:lumMod val="60000"/>
                <a:lumOff val="40000"/>
              </a:srgbClr>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eaLnBrk="1" hangingPunct="1">
                <a:spcBef>
                  <a:spcPct val="0"/>
                </a:spcBef>
                <a:buNone/>
                <a:defRPr/>
              </a:pPr>
              <a:endParaRPr lang="en-US" altLang="en-US" sz="1400" kern="0" dirty="0">
                <a:solidFill>
                  <a:prstClr val="black"/>
                </a:solidFill>
                <a:latin typeface="Arial" panose="020B0604020202020204" pitchFamily="34" charset="0"/>
                <a:cs typeface="Arial" panose="020B0604020202020204" pitchFamily="34" charset="0"/>
              </a:endParaRPr>
            </a:p>
          </p:txBody>
        </p:sp>
        <p:sp>
          <p:nvSpPr>
            <p:cNvPr id="48" name="Text Box 15"/>
            <p:cNvSpPr txBox="1">
              <a:spLocks noChangeArrowheads="1"/>
            </p:cNvSpPr>
            <p:nvPr/>
          </p:nvSpPr>
          <p:spPr bwMode="auto">
            <a:xfrm>
              <a:off x="7812360" y="3632362"/>
              <a:ext cx="11985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spcBef>
                  <a:spcPct val="0"/>
                </a:spcBef>
                <a:buNone/>
                <a:defRPr/>
              </a:pPr>
              <a:r>
                <a:rPr lang="en-GB" altLang="en-US" sz="1200" b="1" kern="0" dirty="0">
                  <a:solidFill>
                    <a:prstClr val="white"/>
                  </a:solidFill>
                  <a:latin typeface="Arial" panose="020B0604020202020204" pitchFamily="34" charset="0"/>
                  <a:cs typeface="Arial" panose="020B0604020202020204" pitchFamily="34" charset="0"/>
                </a:rPr>
                <a:t>Standard</a:t>
              </a:r>
              <a:br>
                <a:rPr lang="en-GB" altLang="en-US" sz="1200" b="1" kern="0" dirty="0">
                  <a:solidFill>
                    <a:prstClr val="white"/>
                  </a:solidFill>
                  <a:latin typeface="Arial" panose="020B0604020202020204" pitchFamily="34" charset="0"/>
                  <a:cs typeface="Arial" panose="020B0604020202020204" pitchFamily="34" charset="0"/>
                </a:rPr>
              </a:br>
              <a:r>
                <a:rPr lang="en-GB" altLang="en-US" sz="1200" kern="0" dirty="0">
                  <a:solidFill>
                    <a:prstClr val="white"/>
                  </a:solidFill>
                  <a:latin typeface="Arial" panose="020B0604020202020204" pitchFamily="34" charset="0"/>
                  <a:cs typeface="Arial" panose="020B0604020202020204" pitchFamily="34" charset="0"/>
                </a:rPr>
                <a:t>(30-60% SOS)</a:t>
              </a:r>
            </a:p>
          </p:txBody>
        </p:sp>
        <p:grpSp>
          <p:nvGrpSpPr>
            <p:cNvPr id="49" name="Group 48"/>
            <p:cNvGrpSpPr/>
            <p:nvPr/>
          </p:nvGrpSpPr>
          <p:grpSpPr>
            <a:xfrm>
              <a:off x="7067174" y="2659948"/>
              <a:ext cx="819346" cy="3225704"/>
              <a:chOff x="7067174" y="2659948"/>
              <a:chExt cx="819346" cy="3225704"/>
            </a:xfrm>
          </p:grpSpPr>
          <p:sp>
            <p:nvSpPr>
              <p:cNvPr id="54" name="AutoShape 9"/>
              <p:cNvSpPr>
                <a:spLocks noChangeArrowheads="1"/>
              </p:cNvSpPr>
              <p:nvPr/>
            </p:nvSpPr>
            <p:spPr bwMode="auto">
              <a:xfrm rot="10800000">
                <a:off x="7172927" y="3282754"/>
                <a:ext cx="609334" cy="2141233"/>
              </a:xfrm>
              <a:prstGeom prst="triangle">
                <a:avLst>
                  <a:gd name="adj" fmla="val 50000"/>
                </a:avLst>
              </a:prstGeom>
              <a:solidFill>
                <a:srgbClr val="4F81BD">
                  <a:lumMod val="75000"/>
                </a:srgbClr>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eaLnBrk="1" hangingPunct="1">
                  <a:spcBef>
                    <a:spcPct val="0"/>
                  </a:spcBef>
                  <a:buNone/>
                  <a:defRPr/>
                </a:pPr>
                <a:endParaRPr lang="en-US" altLang="en-US" sz="1200" kern="0" dirty="0">
                  <a:solidFill>
                    <a:prstClr val="black"/>
                  </a:solidFill>
                  <a:latin typeface="Arial" panose="020B0604020202020204" pitchFamily="34" charset="0"/>
                  <a:cs typeface="Arial" panose="020B0604020202020204" pitchFamily="34" charset="0"/>
                </a:endParaRPr>
              </a:p>
            </p:txBody>
          </p:sp>
          <p:sp>
            <p:nvSpPr>
              <p:cNvPr id="55" name="Text Box 10"/>
              <p:cNvSpPr txBox="1">
                <a:spLocks noChangeArrowheads="1"/>
              </p:cNvSpPr>
              <p:nvPr/>
            </p:nvSpPr>
            <p:spPr bwMode="auto">
              <a:xfrm>
                <a:off x="7067174" y="2659948"/>
                <a:ext cx="81785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eaLnBrk="1" hangingPunct="1">
                  <a:spcBef>
                    <a:spcPct val="0"/>
                  </a:spcBef>
                  <a:buNone/>
                  <a:defRPr/>
                </a:pPr>
                <a:r>
                  <a:rPr lang="en-GB" altLang="en-US" sz="1200" b="1" kern="0" dirty="0">
                    <a:solidFill>
                      <a:prstClr val="black"/>
                    </a:solidFill>
                    <a:latin typeface="Arial" panose="020B0604020202020204" pitchFamily="34" charset="0"/>
                    <a:cs typeface="Arial" panose="020B0604020202020204" pitchFamily="34" charset="0"/>
                  </a:rPr>
                  <a:t>Most</a:t>
                </a:r>
                <a:br>
                  <a:rPr lang="en-GB" altLang="en-US" sz="1200" b="1" kern="0" dirty="0">
                    <a:solidFill>
                      <a:prstClr val="black"/>
                    </a:solidFill>
                    <a:latin typeface="Arial" panose="020B0604020202020204" pitchFamily="34" charset="0"/>
                    <a:cs typeface="Arial" panose="020B0604020202020204" pitchFamily="34" charset="0"/>
                  </a:rPr>
                </a:br>
                <a:r>
                  <a:rPr lang="en-GB" altLang="en-US" sz="1200" b="1" kern="0" dirty="0">
                    <a:solidFill>
                      <a:prstClr val="black"/>
                    </a:solidFill>
                    <a:latin typeface="Arial" panose="020B0604020202020204" pitchFamily="34" charset="0"/>
                    <a:cs typeface="Arial" panose="020B0604020202020204" pitchFamily="34" charset="0"/>
                  </a:rPr>
                  <a:t>Valuable</a:t>
                </a:r>
              </a:p>
            </p:txBody>
          </p:sp>
          <p:sp>
            <p:nvSpPr>
              <p:cNvPr id="56" name="Text Box 11"/>
              <p:cNvSpPr txBox="1">
                <a:spLocks noChangeArrowheads="1"/>
              </p:cNvSpPr>
              <p:nvPr/>
            </p:nvSpPr>
            <p:spPr bwMode="auto">
              <a:xfrm>
                <a:off x="7068667" y="5423987"/>
                <a:ext cx="817853"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eaLnBrk="1" hangingPunct="1">
                  <a:spcBef>
                    <a:spcPct val="0"/>
                  </a:spcBef>
                  <a:buNone/>
                  <a:defRPr/>
                </a:pPr>
                <a:r>
                  <a:rPr lang="en-GB" altLang="en-US" sz="1200" b="1" kern="0" dirty="0">
                    <a:solidFill>
                      <a:prstClr val="black"/>
                    </a:solidFill>
                    <a:latin typeface="Arial" panose="020B0604020202020204" pitchFamily="34" charset="0"/>
                    <a:cs typeface="Arial" panose="020B0604020202020204" pitchFamily="34" charset="0"/>
                  </a:rPr>
                  <a:t>Least</a:t>
                </a:r>
                <a:br>
                  <a:rPr lang="en-GB" altLang="en-US" sz="1200" b="1" kern="0" dirty="0">
                    <a:solidFill>
                      <a:prstClr val="black"/>
                    </a:solidFill>
                    <a:latin typeface="Arial" panose="020B0604020202020204" pitchFamily="34" charset="0"/>
                    <a:cs typeface="Arial" panose="020B0604020202020204" pitchFamily="34" charset="0"/>
                  </a:rPr>
                </a:br>
                <a:r>
                  <a:rPr lang="en-GB" altLang="en-US" sz="1200" b="1" kern="0" dirty="0">
                    <a:solidFill>
                      <a:prstClr val="black"/>
                    </a:solidFill>
                    <a:latin typeface="Arial" panose="020B0604020202020204" pitchFamily="34" charset="0"/>
                    <a:cs typeface="Arial" panose="020B0604020202020204" pitchFamily="34" charset="0"/>
                  </a:rPr>
                  <a:t>Valuable</a:t>
                </a:r>
              </a:p>
            </p:txBody>
          </p:sp>
        </p:grpSp>
        <p:sp>
          <p:nvSpPr>
            <p:cNvPr id="50" name="Line 14"/>
            <p:cNvSpPr>
              <a:spLocks noChangeShapeType="1"/>
            </p:cNvSpPr>
            <p:nvPr/>
          </p:nvSpPr>
          <p:spPr bwMode="auto">
            <a:xfrm flipV="1">
              <a:off x="7599857" y="3962391"/>
              <a:ext cx="260065" cy="0"/>
            </a:xfrm>
            <a:prstGeom prst="line">
              <a:avLst/>
            </a:prstGeom>
            <a:noFill/>
            <a:ln w="38100">
              <a:no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GB" kern="0" dirty="0">
                <a:solidFill>
                  <a:prstClr val="black"/>
                </a:solidFill>
                <a:cs typeface="Arial" panose="020B0604020202020204" pitchFamily="34" charset="0"/>
              </a:endParaRPr>
            </a:p>
          </p:txBody>
        </p:sp>
        <p:sp>
          <p:nvSpPr>
            <p:cNvPr id="51" name="Line 58"/>
            <p:cNvSpPr>
              <a:spLocks noChangeShapeType="1"/>
            </p:cNvSpPr>
            <p:nvPr/>
          </p:nvSpPr>
          <p:spPr bwMode="auto">
            <a:xfrm flipV="1">
              <a:off x="7553663" y="5050822"/>
              <a:ext cx="306259" cy="0"/>
            </a:xfrm>
            <a:prstGeom prst="line">
              <a:avLst/>
            </a:prstGeom>
            <a:noFill/>
            <a:ln w="38100">
              <a:no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GB" kern="0" dirty="0">
                <a:solidFill>
                  <a:prstClr val="black"/>
                </a:solidFill>
                <a:cs typeface="Arial" panose="020B0604020202020204" pitchFamily="34" charset="0"/>
              </a:endParaRPr>
            </a:p>
          </p:txBody>
        </p:sp>
        <p:sp>
          <p:nvSpPr>
            <p:cNvPr id="52" name="AutoShape 60"/>
            <p:cNvSpPr>
              <a:spLocks noChangeArrowheads="1"/>
            </p:cNvSpPr>
            <p:nvPr/>
          </p:nvSpPr>
          <p:spPr bwMode="auto">
            <a:xfrm>
              <a:off x="7887425" y="4454110"/>
              <a:ext cx="1035047" cy="460840"/>
            </a:xfrm>
            <a:prstGeom prst="roundRect">
              <a:avLst>
                <a:gd name="adj" fmla="val 16667"/>
              </a:avLst>
            </a:prstGeom>
            <a:solidFill>
              <a:srgbClr val="1F497D">
                <a:lumMod val="40000"/>
                <a:lumOff val="60000"/>
              </a:srgbClr>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eaLnBrk="1" hangingPunct="1">
                <a:spcBef>
                  <a:spcPct val="0"/>
                </a:spcBef>
                <a:buNone/>
                <a:defRPr/>
              </a:pPr>
              <a:endParaRPr lang="en-US" altLang="en-US" sz="1400" kern="0" dirty="0">
                <a:solidFill>
                  <a:prstClr val="black"/>
                </a:solidFill>
                <a:latin typeface="Arial" panose="020B0604020202020204" pitchFamily="34" charset="0"/>
                <a:cs typeface="Arial" panose="020B0604020202020204" pitchFamily="34" charset="0"/>
              </a:endParaRPr>
            </a:p>
          </p:txBody>
        </p:sp>
        <p:sp>
          <p:nvSpPr>
            <p:cNvPr id="53" name="Text Box 61"/>
            <p:cNvSpPr txBox="1">
              <a:spLocks noChangeArrowheads="1"/>
            </p:cNvSpPr>
            <p:nvPr/>
          </p:nvSpPr>
          <p:spPr bwMode="auto">
            <a:xfrm>
              <a:off x="7805668" y="4434811"/>
              <a:ext cx="11985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spcBef>
                  <a:spcPct val="0"/>
                </a:spcBef>
                <a:buNone/>
                <a:defRPr/>
              </a:pPr>
              <a:r>
                <a:rPr lang="en-GB" altLang="en-US" sz="1200" b="1" kern="0" dirty="0">
                  <a:solidFill>
                    <a:prstClr val="white"/>
                  </a:solidFill>
                  <a:latin typeface="Arial" panose="020B0604020202020204" pitchFamily="34" charset="0"/>
                  <a:cs typeface="Arial" panose="020B0604020202020204" pitchFamily="34" charset="0"/>
                </a:rPr>
                <a:t>Potential</a:t>
              </a:r>
              <a:br>
                <a:rPr lang="en-GB" altLang="en-US" sz="1200" b="1" kern="0" dirty="0">
                  <a:solidFill>
                    <a:prstClr val="white"/>
                  </a:solidFill>
                  <a:latin typeface="Arial" panose="020B0604020202020204" pitchFamily="34" charset="0"/>
                  <a:cs typeface="Arial" panose="020B0604020202020204" pitchFamily="34" charset="0"/>
                </a:rPr>
              </a:br>
              <a:r>
                <a:rPr lang="en-GB" altLang="en-US" sz="1200" kern="0" dirty="0">
                  <a:solidFill>
                    <a:prstClr val="white"/>
                  </a:solidFill>
                  <a:latin typeface="Arial" panose="020B0604020202020204" pitchFamily="34" charset="0"/>
                  <a:cs typeface="Arial" panose="020B0604020202020204" pitchFamily="34" charset="0"/>
                </a:rPr>
                <a:t>(10-30% SOS)</a:t>
              </a:r>
            </a:p>
          </p:txBody>
        </p:sp>
      </p:grpSp>
      <p:grpSp>
        <p:nvGrpSpPr>
          <p:cNvPr id="57" name="Group 56"/>
          <p:cNvGrpSpPr/>
          <p:nvPr/>
        </p:nvGrpSpPr>
        <p:grpSpPr>
          <a:xfrm>
            <a:off x="3064034" y="1587914"/>
            <a:ext cx="2268821" cy="3145316"/>
            <a:chOff x="1540031" y="2659948"/>
            <a:chExt cx="2268821" cy="3145316"/>
          </a:xfrm>
        </p:grpSpPr>
        <p:pic>
          <p:nvPicPr>
            <p:cNvPr id="58" name="Picture 9" descr="C:\Users\kt15.TESCOGLOBAL\AppData\Local\Microsoft\Windows\Temporary Internet Files\Content.IE5\OQPP0Q46\4860945122_152fcf74de_z[1].jpg"/>
            <p:cNvPicPr>
              <a:picLocks noChangeAspect="1" noChangeArrowheads="1"/>
            </p:cNvPicPr>
            <p:nvPr/>
          </p:nvPicPr>
          <p:blipFill rotWithShape="1">
            <a:blip r:embed="rId2" cstate="print">
              <a:duotone>
                <a:prstClr val="black"/>
                <a:srgbClr val="4F81BD">
                  <a:tint val="45000"/>
                  <a:satMod val="400000"/>
                </a:srgbClr>
              </a:duotone>
              <a:extLst>
                <a:ext uri="{BEBA8EAE-BF5A-486C-A8C5-ECC9F3942E4B}">
                  <a14:imgProps xmlns:a14="http://schemas.microsoft.com/office/drawing/2010/main">
                    <a14:imgLayer r:embed="rId3">
                      <a14:imgEffect>
                        <a14:backgroundRemoval t="10000" b="96458" l="10000" r="94688"/>
                      </a14:imgEffect>
                      <a14:imgEffect>
                        <a14:artisticCutout/>
                      </a14:imgEffect>
                    </a14:imgLayer>
                  </a14:imgProps>
                </a:ext>
                <a:ext uri="{28A0092B-C50C-407E-A947-70E740481C1C}">
                  <a14:useLocalDpi xmlns:a14="http://schemas.microsoft.com/office/drawing/2010/main" val="0"/>
                </a:ext>
              </a:extLst>
            </a:blip>
            <a:srcRect l="24320" r="5493"/>
            <a:stretch/>
          </p:blipFill>
          <p:spPr bwMode="auto">
            <a:xfrm>
              <a:off x="2294970" y="4656385"/>
              <a:ext cx="1075140" cy="1148879"/>
            </a:xfrm>
            <a:prstGeom prst="rect">
              <a:avLst/>
            </a:prstGeom>
            <a:noFill/>
            <a:extLst>
              <a:ext uri="{909E8E84-426E-40DD-AFC4-6F175D3DCCD1}">
                <a14:hiddenFill xmlns:a14="http://schemas.microsoft.com/office/drawing/2010/main">
                  <a:solidFill>
                    <a:srgbClr val="FFFFFF"/>
                  </a:solidFill>
                </a14:hiddenFill>
              </a:ext>
            </a:extLst>
          </p:spPr>
        </p:pic>
        <p:sp>
          <p:nvSpPr>
            <p:cNvPr id="59" name="Right Arrow 58"/>
            <p:cNvSpPr/>
            <p:nvPr/>
          </p:nvSpPr>
          <p:spPr>
            <a:xfrm>
              <a:off x="1540031" y="4976798"/>
              <a:ext cx="472480" cy="397669"/>
            </a:xfrm>
            <a:prstGeom prst="rightArrow">
              <a:avLst/>
            </a:prstGeom>
            <a:solidFill>
              <a:srgbClr val="4F81BD">
                <a:lumMod val="75000"/>
              </a:srgbClr>
            </a:solidFill>
            <a:ln w="25400" cap="flat" cmpd="sng" algn="ctr">
              <a:noFill/>
              <a:prstDash val="solid"/>
            </a:ln>
            <a:effectLst/>
          </p:spPr>
          <p:txBody>
            <a:bodyPr rtlCol="0" anchor="ctr"/>
            <a:lstStyle/>
            <a:p>
              <a:pPr>
                <a:defRPr/>
              </a:pPr>
              <a:endParaRPr lang="en-GB" kern="0" dirty="0">
                <a:solidFill>
                  <a:prstClr val="white"/>
                </a:solidFill>
                <a:latin typeface="Arial"/>
                <a:cs typeface="Arial" panose="020B0604020202020204" pitchFamily="34" charset="0"/>
              </a:endParaRPr>
            </a:p>
          </p:txBody>
        </p:sp>
        <p:sp>
          <p:nvSpPr>
            <p:cNvPr id="60" name="Text Box 42"/>
            <p:cNvSpPr txBox="1">
              <a:spLocks noChangeArrowheads="1"/>
            </p:cNvSpPr>
            <p:nvPr/>
          </p:nvSpPr>
          <p:spPr bwMode="auto">
            <a:xfrm>
              <a:off x="1856227" y="4429137"/>
              <a:ext cx="19526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spcBef>
                  <a:spcPct val="0"/>
                </a:spcBef>
                <a:buNone/>
                <a:defRPr/>
              </a:pPr>
              <a:r>
                <a:rPr lang="en-GB" altLang="en-US" sz="1200" b="1" kern="0" dirty="0">
                  <a:solidFill>
                    <a:prstClr val="black"/>
                  </a:solidFill>
                  <a:latin typeface="Arial" panose="020B0604020202020204" pitchFamily="34" charset="0"/>
                  <a:cs typeface="Arial" panose="020B0604020202020204" pitchFamily="34" charset="0"/>
                </a:rPr>
                <a:t>£340 Total Requirement</a:t>
              </a:r>
            </a:p>
          </p:txBody>
        </p:sp>
        <p:pic>
          <p:nvPicPr>
            <p:cNvPr id="61" name="Picture 10" descr="C:\Users\kt15.TESCOGLOBAL\AppData\Local\Microsoft\Windows\Temporary Internet Files\Content.IE5\SNR4CLT9\4860318791_4de3c22f9c_z[1].jpg"/>
            <p:cNvPicPr>
              <a:picLocks noChangeAspect="1" noChangeArrowheads="1"/>
            </p:cNvPicPr>
            <p:nvPr/>
          </p:nvPicPr>
          <p:blipFill rotWithShape="1">
            <a:blip r:embed="rId4" cstate="print">
              <a:duotone>
                <a:prstClr val="black"/>
                <a:srgbClr val="4F81BD">
                  <a:tint val="45000"/>
                  <a:satMod val="400000"/>
                </a:srgbClr>
              </a:duotone>
              <a:extLst>
                <a:ext uri="{BEBA8EAE-BF5A-486C-A8C5-ECC9F3942E4B}">
                  <a14:imgProps xmlns:a14="http://schemas.microsoft.com/office/drawing/2010/main">
                    <a14:imgLayer r:embed="rId5">
                      <a14:imgEffect>
                        <a14:backgroundRemoval t="10000" b="90000" l="10000" r="90000"/>
                      </a14:imgEffect>
                      <a14:imgEffect>
                        <a14:artisticCutout/>
                      </a14:imgEffect>
                    </a14:imgLayer>
                  </a14:imgProps>
                </a:ext>
                <a:ext uri="{28A0092B-C50C-407E-A947-70E740481C1C}">
                  <a14:useLocalDpi xmlns:a14="http://schemas.microsoft.com/office/drawing/2010/main" val="0"/>
                </a:ext>
              </a:extLst>
            </a:blip>
            <a:srcRect l="19324" t="18864" r="21776" b="8465"/>
            <a:stretch/>
          </p:blipFill>
          <p:spPr bwMode="auto">
            <a:xfrm>
              <a:off x="2503357" y="2924944"/>
              <a:ext cx="628483" cy="1033894"/>
            </a:xfrm>
            <a:prstGeom prst="rect">
              <a:avLst/>
            </a:prstGeom>
            <a:noFill/>
            <a:extLst>
              <a:ext uri="{909E8E84-426E-40DD-AFC4-6F175D3DCCD1}">
                <a14:hiddenFill xmlns:a14="http://schemas.microsoft.com/office/drawing/2010/main">
                  <a:solidFill>
                    <a:srgbClr val="FFFFFF"/>
                  </a:solidFill>
                </a14:hiddenFill>
              </a:ext>
            </a:extLst>
          </p:spPr>
        </p:pic>
        <p:sp>
          <p:nvSpPr>
            <p:cNvPr id="62" name="Text Box 42"/>
            <p:cNvSpPr txBox="1">
              <a:spLocks noChangeArrowheads="1"/>
            </p:cNvSpPr>
            <p:nvPr/>
          </p:nvSpPr>
          <p:spPr bwMode="auto">
            <a:xfrm>
              <a:off x="1835696" y="2659948"/>
              <a:ext cx="19526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spcBef>
                  <a:spcPct val="0"/>
                </a:spcBef>
                <a:buNone/>
                <a:defRPr/>
              </a:pPr>
              <a:r>
                <a:rPr lang="en-GB" altLang="en-US" sz="1200" b="1" kern="0" dirty="0">
                  <a:solidFill>
                    <a:prstClr val="black"/>
                  </a:solidFill>
                  <a:latin typeface="Arial" panose="020B0604020202020204" pitchFamily="34" charset="0"/>
                  <a:cs typeface="Arial" panose="020B0604020202020204" pitchFamily="34" charset="0"/>
                </a:rPr>
                <a:t>£120 Total Requirement </a:t>
              </a:r>
            </a:p>
          </p:txBody>
        </p:sp>
        <p:sp>
          <p:nvSpPr>
            <p:cNvPr id="63" name="Right Arrow 62"/>
            <p:cNvSpPr/>
            <p:nvPr/>
          </p:nvSpPr>
          <p:spPr>
            <a:xfrm>
              <a:off x="1547664" y="3212976"/>
              <a:ext cx="472480" cy="397669"/>
            </a:xfrm>
            <a:prstGeom prst="rightArrow">
              <a:avLst/>
            </a:prstGeom>
            <a:solidFill>
              <a:srgbClr val="4F81BD">
                <a:lumMod val="75000"/>
              </a:srgbClr>
            </a:solidFill>
            <a:ln w="25400" cap="flat" cmpd="sng" algn="ctr">
              <a:noFill/>
              <a:prstDash val="solid"/>
            </a:ln>
            <a:effectLst/>
          </p:spPr>
          <p:txBody>
            <a:bodyPr rtlCol="0" anchor="ctr"/>
            <a:lstStyle/>
            <a:p>
              <a:pPr>
                <a:defRPr/>
              </a:pPr>
              <a:endParaRPr lang="en-GB" kern="0" dirty="0">
                <a:solidFill>
                  <a:prstClr val="white"/>
                </a:solidFill>
                <a:latin typeface="Arial"/>
                <a:cs typeface="Arial" panose="020B0604020202020204" pitchFamily="34" charset="0"/>
              </a:endParaRPr>
            </a:p>
          </p:txBody>
        </p:sp>
      </p:grpSp>
      <p:grpSp>
        <p:nvGrpSpPr>
          <p:cNvPr id="64" name="Group 63"/>
          <p:cNvGrpSpPr/>
          <p:nvPr/>
        </p:nvGrpSpPr>
        <p:grpSpPr>
          <a:xfrm>
            <a:off x="5176569" y="1587914"/>
            <a:ext cx="2006324" cy="2908488"/>
            <a:chOff x="3652569" y="2659948"/>
            <a:chExt cx="2006324" cy="2908488"/>
          </a:xfrm>
        </p:grpSpPr>
        <p:pic>
          <p:nvPicPr>
            <p:cNvPr id="65" name="Picture 3" descr="C:\Users\kt15.TESCOGLOBAL\AppData\Local\Microsoft\Windows\Temporary Internet Files\Content.IE5\S94G7S81\4860952588_0b5b95009c_z[1].jpg"/>
            <p:cNvPicPr>
              <a:picLocks noChangeAspect="1" noChangeArrowheads="1"/>
            </p:cNvPicPr>
            <p:nvPr/>
          </p:nvPicPr>
          <p:blipFill rotWithShape="1">
            <a:blip r:embed="rId6" cstate="print">
              <a:duotone>
                <a:prstClr val="black"/>
                <a:srgbClr val="4F81BD">
                  <a:tint val="45000"/>
                  <a:satMod val="400000"/>
                </a:srgbClr>
              </a:duotone>
              <a:extLst>
                <a:ext uri="{BEBA8EAE-BF5A-486C-A8C5-ECC9F3942E4B}">
                  <a14:imgProps xmlns:a14="http://schemas.microsoft.com/office/drawing/2010/main">
                    <a14:imgLayer r:embed="rId7">
                      <a14:imgEffect>
                        <a14:backgroundRemoval t="10000" b="90000" l="10000" r="90000"/>
                      </a14:imgEffect>
                      <a14:imgEffect>
                        <a14:artisticCutout/>
                      </a14:imgEffect>
                    </a14:imgLayer>
                  </a14:imgProps>
                </a:ext>
                <a:ext uri="{28A0092B-C50C-407E-A947-70E740481C1C}">
                  <a14:useLocalDpi xmlns:a14="http://schemas.microsoft.com/office/drawing/2010/main" val="0"/>
                </a:ext>
              </a:extLst>
            </a:blip>
            <a:srcRect l="21554" r="10272"/>
            <a:stretch/>
          </p:blipFill>
          <p:spPr bwMode="auto">
            <a:xfrm>
              <a:off x="4335278" y="4734064"/>
              <a:ext cx="758428" cy="834372"/>
            </a:xfrm>
            <a:prstGeom prst="rect">
              <a:avLst/>
            </a:prstGeom>
            <a:noFill/>
            <a:extLst>
              <a:ext uri="{909E8E84-426E-40DD-AFC4-6F175D3DCCD1}">
                <a14:hiddenFill xmlns:a14="http://schemas.microsoft.com/office/drawing/2010/main">
                  <a:solidFill>
                    <a:srgbClr val="FFFFFF"/>
                  </a:solidFill>
                </a14:hiddenFill>
              </a:ext>
            </a:extLst>
          </p:spPr>
        </p:pic>
        <p:sp>
          <p:nvSpPr>
            <p:cNvPr id="66" name="Right Arrow 65"/>
            <p:cNvSpPr/>
            <p:nvPr/>
          </p:nvSpPr>
          <p:spPr>
            <a:xfrm>
              <a:off x="3652569" y="4976798"/>
              <a:ext cx="472480" cy="397669"/>
            </a:xfrm>
            <a:prstGeom prst="rightArrow">
              <a:avLst/>
            </a:prstGeom>
            <a:solidFill>
              <a:srgbClr val="4F81BD">
                <a:lumMod val="75000"/>
              </a:srgbClr>
            </a:solidFill>
            <a:ln w="25400" cap="flat" cmpd="sng" algn="ctr">
              <a:noFill/>
              <a:prstDash val="solid"/>
            </a:ln>
            <a:effectLst/>
          </p:spPr>
          <p:txBody>
            <a:bodyPr rtlCol="0" anchor="ctr"/>
            <a:lstStyle/>
            <a:p>
              <a:pPr>
                <a:defRPr/>
              </a:pPr>
              <a:endParaRPr lang="en-GB" kern="0" dirty="0">
                <a:solidFill>
                  <a:prstClr val="white"/>
                </a:solidFill>
                <a:latin typeface="Arial"/>
                <a:cs typeface="Arial" panose="020B0604020202020204" pitchFamily="34" charset="0"/>
              </a:endParaRPr>
            </a:p>
          </p:txBody>
        </p:sp>
        <p:sp>
          <p:nvSpPr>
            <p:cNvPr id="67" name="Text Box 55"/>
            <p:cNvSpPr txBox="1">
              <a:spLocks noChangeArrowheads="1"/>
            </p:cNvSpPr>
            <p:nvPr/>
          </p:nvSpPr>
          <p:spPr bwMode="auto">
            <a:xfrm>
              <a:off x="3995935" y="4427956"/>
              <a:ext cx="166295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spcBef>
                  <a:spcPct val="0"/>
                </a:spcBef>
                <a:buNone/>
                <a:defRPr/>
              </a:pPr>
              <a:r>
                <a:rPr lang="en-GB" altLang="en-US" sz="1200" b="1" kern="0" dirty="0">
                  <a:solidFill>
                    <a:prstClr val="black"/>
                  </a:solidFill>
                  <a:latin typeface="Arial" panose="020B0604020202020204" pitchFamily="34" charset="0"/>
                  <a:cs typeface="Arial" panose="020B0604020202020204" pitchFamily="34" charset="0"/>
                </a:rPr>
                <a:t>£40 Tesco Spend</a:t>
              </a:r>
            </a:p>
          </p:txBody>
        </p:sp>
        <p:sp>
          <p:nvSpPr>
            <p:cNvPr id="68" name="Right Arrow 67"/>
            <p:cNvSpPr/>
            <p:nvPr/>
          </p:nvSpPr>
          <p:spPr>
            <a:xfrm>
              <a:off x="3652569" y="3212976"/>
              <a:ext cx="472480" cy="397669"/>
            </a:xfrm>
            <a:prstGeom prst="rightArrow">
              <a:avLst/>
            </a:prstGeom>
            <a:solidFill>
              <a:srgbClr val="4F81BD">
                <a:lumMod val="75000"/>
              </a:srgbClr>
            </a:solidFill>
            <a:ln w="25400" cap="flat" cmpd="sng" algn="ctr">
              <a:noFill/>
              <a:prstDash val="solid"/>
            </a:ln>
            <a:effectLst/>
          </p:spPr>
          <p:txBody>
            <a:bodyPr rtlCol="0" anchor="ctr"/>
            <a:lstStyle/>
            <a:p>
              <a:pPr>
                <a:defRPr/>
              </a:pPr>
              <a:endParaRPr lang="en-GB" kern="0" dirty="0">
                <a:solidFill>
                  <a:prstClr val="white"/>
                </a:solidFill>
                <a:latin typeface="Arial"/>
                <a:cs typeface="Arial" panose="020B0604020202020204" pitchFamily="34" charset="0"/>
              </a:endParaRPr>
            </a:p>
          </p:txBody>
        </p:sp>
        <p:sp>
          <p:nvSpPr>
            <p:cNvPr id="69" name="Text Box 55"/>
            <p:cNvSpPr txBox="1">
              <a:spLocks noChangeArrowheads="1"/>
            </p:cNvSpPr>
            <p:nvPr/>
          </p:nvSpPr>
          <p:spPr bwMode="auto">
            <a:xfrm>
              <a:off x="3995936" y="2659948"/>
              <a:ext cx="166295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spcBef>
                  <a:spcPct val="0"/>
                </a:spcBef>
                <a:buNone/>
                <a:defRPr/>
              </a:pPr>
              <a:r>
                <a:rPr lang="en-GB" altLang="en-US" sz="1200" b="1" kern="0" dirty="0">
                  <a:solidFill>
                    <a:prstClr val="black"/>
                  </a:solidFill>
                  <a:latin typeface="Arial" panose="020B0604020202020204" pitchFamily="34" charset="0"/>
                  <a:cs typeface="Arial" panose="020B0604020202020204" pitchFamily="34" charset="0"/>
                </a:rPr>
                <a:t>£40 Tesco Spend</a:t>
              </a:r>
            </a:p>
          </p:txBody>
        </p:sp>
        <p:pic>
          <p:nvPicPr>
            <p:cNvPr id="70" name="Picture 3" descr="C:\Users\kt15.TESCOGLOBAL\AppData\Local\Microsoft\Windows\Temporary Internet Files\Content.IE5\S94G7S81\4860952588_0b5b95009c_z[1].jpg"/>
            <p:cNvPicPr>
              <a:picLocks noChangeAspect="1" noChangeArrowheads="1"/>
            </p:cNvPicPr>
            <p:nvPr/>
          </p:nvPicPr>
          <p:blipFill rotWithShape="1">
            <a:blip r:embed="rId6" cstate="print">
              <a:duotone>
                <a:prstClr val="black"/>
                <a:srgbClr val="4F81BD">
                  <a:tint val="45000"/>
                  <a:satMod val="400000"/>
                </a:srgbClr>
              </a:duotone>
              <a:extLst>
                <a:ext uri="{BEBA8EAE-BF5A-486C-A8C5-ECC9F3942E4B}">
                  <a14:imgProps xmlns:a14="http://schemas.microsoft.com/office/drawing/2010/main">
                    <a14:imgLayer r:embed="rId7">
                      <a14:imgEffect>
                        <a14:backgroundRemoval t="10000" b="90000" l="10000" r="90000"/>
                      </a14:imgEffect>
                      <a14:imgEffect>
                        <a14:artisticCutout/>
                      </a14:imgEffect>
                    </a14:imgLayer>
                  </a14:imgProps>
                </a:ext>
                <a:ext uri="{28A0092B-C50C-407E-A947-70E740481C1C}">
                  <a14:useLocalDpi xmlns:a14="http://schemas.microsoft.com/office/drawing/2010/main" val="0"/>
                </a:ext>
              </a:extLst>
            </a:blip>
            <a:srcRect l="21554" r="10272"/>
            <a:stretch/>
          </p:blipFill>
          <p:spPr bwMode="auto">
            <a:xfrm>
              <a:off x="4355976" y="2994617"/>
              <a:ext cx="758428" cy="8343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p:cNvGrpSpPr/>
          <p:nvPr/>
        </p:nvGrpSpPr>
        <p:grpSpPr>
          <a:xfrm>
            <a:off x="6852143" y="1587917"/>
            <a:ext cx="1973516" cy="2759707"/>
            <a:chOff x="5328143" y="2659948"/>
            <a:chExt cx="1973516" cy="2759707"/>
          </a:xfrm>
        </p:grpSpPr>
        <p:sp>
          <p:nvSpPr>
            <p:cNvPr id="72" name="Right Arrow 71"/>
            <p:cNvSpPr/>
            <p:nvPr/>
          </p:nvSpPr>
          <p:spPr>
            <a:xfrm>
              <a:off x="5328143" y="4976798"/>
              <a:ext cx="472480" cy="397669"/>
            </a:xfrm>
            <a:prstGeom prst="rightArrow">
              <a:avLst/>
            </a:prstGeom>
            <a:solidFill>
              <a:srgbClr val="4F81BD">
                <a:lumMod val="75000"/>
              </a:srgbClr>
            </a:solidFill>
            <a:ln w="25400" cap="flat" cmpd="sng" algn="ctr">
              <a:noFill/>
              <a:prstDash val="solid"/>
            </a:ln>
            <a:effectLst/>
          </p:spPr>
          <p:txBody>
            <a:bodyPr rtlCol="0" anchor="ctr"/>
            <a:lstStyle/>
            <a:p>
              <a:pPr>
                <a:defRPr/>
              </a:pPr>
              <a:endParaRPr lang="en-GB" kern="0" dirty="0">
                <a:solidFill>
                  <a:prstClr val="white"/>
                </a:solidFill>
                <a:latin typeface="Arial"/>
                <a:cs typeface="Arial" panose="020B0604020202020204" pitchFamily="34" charset="0"/>
              </a:endParaRPr>
            </a:p>
          </p:txBody>
        </p:sp>
        <p:sp>
          <p:nvSpPr>
            <p:cNvPr id="73" name="Text Box 56"/>
            <p:cNvSpPr txBox="1">
              <a:spLocks noChangeArrowheads="1"/>
            </p:cNvSpPr>
            <p:nvPr/>
          </p:nvSpPr>
          <p:spPr bwMode="auto">
            <a:xfrm>
              <a:off x="6050136" y="4957990"/>
              <a:ext cx="10422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eaLnBrk="1" hangingPunct="1">
                <a:spcBef>
                  <a:spcPct val="0"/>
                </a:spcBef>
                <a:buNone/>
                <a:defRPr/>
              </a:pPr>
              <a:r>
                <a:rPr lang="en-GB" altLang="en-US" sz="1200" kern="0" dirty="0">
                  <a:solidFill>
                    <a:prstClr val="black"/>
                  </a:solidFill>
                  <a:latin typeface="Arial" panose="020B0604020202020204" pitchFamily="34" charset="0"/>
                  <a:cs typeface="Arial" panose="020B0604020202020204" pitchFamily="34" charset="0"/>
                </a:rPr>
                <a:t>= £40 / £340</a:t>
              </a:r>
            </a:p>
            <a:p>
              <a:pPr eaLnBrk="1" hangingPunct="1">
                <a:spcBef>
                  <a:spcPct val="0"/>
                </a:spcBef>
                <a:buNone/>
                <a:defRPr/>
              </a:pPr>
              <a:r>
                <a:rPr lang="en-GB" altLang="en-US" sz="1200" b="1" kern="0" dirty="0">
                  <a:solidFill>
                    <a:prstClr val="black"/>
                  </a:solidFill>
                  <a:latin typeface="Arial" panose="020B0604020202020204" pitchFamily="34" charset="0"/>
                  <a:cs typeface="Arial" panose="020B0604020202020204" pitchFamily="34" charset="0"/>
                </a:rPr>
                <a:t>= 11%</a:t>
              </a:r>
            </a:p>
          </p:txBody>
        </p:sp>
        <p:sp>
          <p:nvSpPr>
            <p:cNvPr id="74" name="Text Box 55"/>
            <p:cNvSpPr txBox="1">
              <a:spLocks noChangeArrowheads="1"/>
            </p:cNvSpPr>
            <p:nvPr/>
          </p:nvSpPr>
          <p:spPr bwMode="auto">
            <a:xfrm>
              <a:off x="6049999" y="4424407"/>
              <a:ext cx="12515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spcBef>
                  <a:spcPct val="0"/>
                </a:spcBef>
                <a:buNone/>
                <a:defRPr/>
              </a:pPr>
              <a:r>
                <a:rPr lang="en-GB" altLang="en-US" sz="1200" b="1" kern="0" dirty="0">
                  <a:solidFill>
                    <a:prstClr val="black"/>
                  </a:solidFill>
                  <a:latin typeface="Arial" panose="020B0604020202020204" pitchFamily="34" charset="0"/>
                  <a:cs typeface="Arial" panose="020B0604020202020204" pitchFamily="34" charset="0"/>
                </a:rPr>
                <a:t>Rachel SOS</a:t>
              </a:r>
            </a:p>
          </p:txBody>
        </p:sp>
        <p:sp>
          <p:nvSpPr>
            <p:cNvPr id="75" name="Text Box 34"/>
            <p:cNvSpPr txBox="1">
              <a:spLocks noChangeArrowheads="1"/>
            </p:cNvSpPr>
            <p:nvPr/>
          </p:nvSpPr>
          <p:spPr bwMode="auto">
            <a:xfrm>
              <a:off x="6050136" y="3212976"/>
              <a:ext cx="10422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eaLnBrk="1" hangingPunct="1">
                <a:spcBef>
                  <a:spcPct val="0"/>
                </a:spcBef>
                <a:buNone/>
                <a:defRPr/>
              </a:pPr>
              <a:r>
                <a:rPr lang="en-GB" altLang="en-US" sz="1200" kern="0" dirty="0">
                  <a:solidFill>
                    <a:prstClr val="black"/>
                  </a:solidFill>
                  <a:latin typeface="Arial" panose="020B0604020202020204" pitchFamily="34" charset="0"/>
                  <a:cs typeface="Arial" panose="020B0604020202020204" pitchFamily="34" charset="0"/>
                </a:rPr>
                <a:t>= £40 / £120</a:t>
              </a:r>
            </a:p>
            <a:p>
              <a:pPr eaLnBrk="1" hangingPunct="1">
                <a:spcBef>
                  <a:spcPct val="0"/>
                </a:spcBef>
                <a:buNone/>
                <a:defRPr/>
              </a:pPr>
              <a:r>
                <a:rPr lang="en-GB" altLang="en-US" sz="1200" b="1" kern="0" dirty="0">
                  <a:solidFill>
                    <a:prstClr val="black"/>
                  </a:solidFill>
                  <a:latin typeface="Arial" panose="020B0604020202020204" pitchFamily="34" charset="0"/>
                  <a:cs typeface="Arial" panose="020B0604020202020204" pitchFamily="34" charset="0"/>
                </a:rPr>
                <a:t>= 33%</a:t>
              </a:r>
            </a:p>
          </p:txBody>
        </p:sp>
        <p:sp>
          <p:nvSpPr>
            <p:cNvPr id="76" name="Right Arrow 75"/>
            <p:cNvSpPr/>
            <p:nvPr/>
          </p:nvSpPr>
          <p:spPr>
            <a:xfrm>
              <a:off x="5335482" y="3212976"/>
              <a:ext cx="472480" cy="397669"/>
            </a:xfrm>
            <a:prstGeom prst="rightArrow">
              <a:avLst/>
            </a:prstGeom>
            <a:solidFill>
              <a:srgbClr val="4F81BD">
                <a:lumMod val="75000"/>
              </a:srgbClr>
            </a:solidFill>
            <a:ln w="25400" cap="flat" cmpd="sng" algn="ctr">
              <a:noFill/>
              <a:prstDash val="solid"/>
            </a:ln>
            <a:effectLst/>
          </p:spPr>
          <p:txBody>
            <a:bodyPr rtlCol="0" anchor="ctr"/>
            <a:lstStyle/>
            <a:p>
              <a:pPr>
                <a:defRPr/>
              </a:pPr>
              <a:endParaRPr lang="en-GB" kern="0" dirty="0">
                <a:solidFill>
                  <a:prstClr val="white"/>
                </a:solidFill>
                <a:latin typeface="Arial"/>
                <a:cs typeface="Arial" panose="020B0604020202020204" pitchFamily="34" charset="0"/>
              </a:endParaRPr>
            </a:p>
          </p:txBody>
        </p:sp>
        <p:sp>
          <p:nvSpPr>
            <p:cNvPr id="77" name="Text Box 55"/>
            <p:cNvSpPr txBox="1">
              <a:spLocks noChangeArrowheads="1"/>
            </p:cNvSpPr>
            <p:nvPr/>
          </p:nvSpPr>
          <p:spPr bwMode="auto">
            <a:xfrm>
              <a:off x="6050134" y="2659948"/>
              <a:ext cx="12515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a:spcBef>
                  <a:spcPct val="0"/>
                </a:spcBef>
                <a:buNone/>
                <a:defRPr/>
              </a:pPr>
              <a:r>
                <a:rPr lang="en-GB" altLang="en-US" sz="1200" b="1" kern="0" dirty="0">
                  <a:solidFill>
                    <a:prstClr val="black"/>
                  </a:solidFill>
                  <a:latin typeface="Arial" panose="020B0604020202020204" pitchFamily="34" charset="0"/>
                  <a:cs typeface="Arial" panose="020B0604020202020204" pitchFamily="34" charset="0"/>
                </a:rPr>
                <a:t>Tom SOS</a:t>
              </a:r>
            </a:p>
          </p:txBody>
        </p:sp>
      </p:grpSp>
      <p:grpSp>
        <p:nvGrpSpPr>
          <p:cNvPr id="78" name="Group 77"/>
          <p:cNvGrpSpPr/>
          <p:nvPr/>
        </p:nvGrpSpPr>
        <p:grpSpPr>
          <a:xfrm>
            <a:off x="1657130" y="1587914"/>
            <a:ext cx="1486542" cy="3289332"/>
            <a:chOff x="133130" y="2659948"/>
            <a:chExt cx="1486542" cy="3289332"/>
          </a:xfrm>
        </p:grpSpPr>
        <p:pic>
          <p:nvPicPr>
            <p:cNvPr id="79" name="Picture 3" descr="C:\Users\kt15.TESCOGLOBAL\AppData\Local\Microsoft\Windows\Temporary Internet Files\Content.IE5\OQPP0Q46\Person-Outline-1-12630-large[1].png"/>
            <p:cNvPicPr>
              <a:picLocks noChangeAspect="1" noChangeArrowheads="1"/>
            </p:cNvPicPr>
            <p:nvPr/>
          </p:nvPicPr>
          <p:blipFill>
            <a:blip r:embed="rId8"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34986" y="4703775"/>
              <a:ext cx="334848" cy="94371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C:\Users\kt15.TESCOGLOBAL\AppData\Local\Microsoft\Windows\Temporary Internet Files\Content.IE5\OQPP0Q46\medium-Person-Outline-4-166.6-12633[1].gif"/>
            <p:cNvPicPr>
              <a:picLocks noChangeAspect="1" noChangeArrowheads="1"/>
            </p:cNvPicPr>
            <p:nvPr/>
          </p:nvPicPr>
          <p:blipFill>
            <a:blip r:embed="rId9"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03046" y="4730158"/>
              <a:ext cx="236426" cy="91733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3" descr="C:\Users\kt15.TESCOGLOBAL\AppData\Local\Microsoft\Windows\Temporary Internet Files\Content.IE5\OQPP0Q46\Person-Outline-1-12630-large[1].png"/>
            <p:cNvPicPr>
              <a:picLocks noChangeAspect="1" noChangeArrowheads="1"/>
            </p:cNvPicPr>
            <p:nvPr/>
          </p:nvPicPr>
          <p:blipFill>
            <a:blip r:embed="rId10"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84678" y="4867861"/>
              <a:ext cx="272894" cy="769108"/>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C:\Users\kt15.TESCOGLOBAL\AppData\Local\Microsoft\Windows\Temporary Internet Files\Content.IE5\OQPP0Q46\medium-Person-Outline-4-166.6-12633[1].gif"/>
            <p:cNvPicPr>
              <a:picLocks noChangeAspect="1" noChangeArrowheads="1"/>
            </p:cNvPicPr>
            <p:nvPr/>
          </p:nvPicPr>
          <p:blipFill>
            <a:blip r:embed="rId11" cstate="print">
              <a:duotone>
                <a:srgbClr val="4F81B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24383" y="4932628"/>
              <a:ext cx="177502" cy="688706"/>
            </a:xfrm>
            <a:prstGeom prst="rect">
              <a:avLst/>
            </a:prstGeom>
            <a:noFill/>
            <a:extLst>
              <a:ext uri="{909E8E84-426E-40DD-AFC4-6F175D3DCCD1}">
                <a14:hiddenFill xmlns:a14="http://schemas.microsoft.com/office/drawing/2010/main">
                  <a:solidFill>
                    <a:srgbClr val="FFFFFF"/>
                  </a:solidFill>
                </a14:hiddenFill>
              </a:ext>
            </a:extLst>
          </p:spPr>
        </p:pic>
        <p:sp>
          <p:nvSpPr>
            <p:cNvPr id="83" name="Text Box 56"/>
            <p:cNvSpPr txBox="1">
              <a:spLocks noChangeArrowheads="1"/>
            </p:cNvSpPr>
            <p:nvPr/>
          </p:nvSpPr>
          <p:spPr bwMode="auto">
            <a:xfrm>
              <a:off x="509038" y="4394131"/>
              <a:ext cx="6463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eaLnBrk="1" hangingPunct="1">
                <a:spcBef>
                  <a:spcPct val="0"/>
                </a:spcBef>
                <a:buNone/>
                <a:defRPr/>
              </a:pPr>
              <a:r>
                <a:rPr lang="en-GB" altLang="en-US" sz="1200" b="1" kern="0" dirty="0">
                  <a:solidFill>
                    <a:prstClr val="black"/>
                  </a:solidFill>
                  <a:latin typeface="Arial" panose="020B0604020202020204" pitchFamily="34" charset="0"/>
                  <a:cs typeface="Arial" panose="020B0604020202020204" pitchFamily="34" charset="0"/>
                </a:rPr>
                <a:t>Sandy</a:t>
              </a:r>
            </a:p>
          </p:txBody>
        </p:sp>
        <p:pic>
          <p:nvPicPr>
            <p:cNvPr id="84" name="Picture 2" descr="C:\Users\kt15.TESCOGLOBAL\AppData\Local\Microsoft\Windows\Temporary Internet Files\Content.IE5\5IH8TSUD\large-Person-Outline-3-66.6-12632[1].gif"/>
            <p:cNvPicPr>
              <a:picLocks noChangeAspect="1" noChangeArrowheads="1"/>
            </p:cNvPicPr>
            <p:nvPr/>
          </p:nvPicPr>
          <p:blipFill>
            <a:blip r:embed="rId12" cstate="print">
              <a:duotone>
                <a:srgbClr val="4F81BD">
                  <a:shade val="45000"/>
                  <a:satMod val="135000"/>
                </a:srgbClr>
                <a:prstClr val="white"/>
              </a:duotone>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91157" y="3011671"/>
              <a:ext cx="278118" cy="902494"/>
            </a:xfrm>
            <a:prstGeom prst="rect">
              <a:avLst/>
            </a:prstGeom>
            <a:noFill/>
            <a:extLst>
              <a:ext uri="{909E8E84-426E-40DD-AFC4-6F175D3DCCD1}">
                <a14:hiddenFill xmlns:a14="http://schemas.microsoft.com/office/drawing/2010/main">
                  <a:solidFill>
                    <a:srgbClr val="FFFFFF"/>
                  </a:solidFill>
                </a14:hiddenFill>
              </a:ext>
            </a:extLst>
          </p:spPr>
        </p:pic>
        <p:sp>
          <p:nvSpPr>
            <p:cNvPr id="85" name="Text Box 56"/>
            <p:cNvSpPr txBox="1">
              <a:spLocks noChangeArrowheads="1"/>
            </p:cNvSpPr>
            <p:nvPr/>
          </p:nvSpPr>
          <p:spPr bwMode="auto">
            <a:xfrm>
              <a:off x="571152" y="2659948"/>
              <a:ext cx="51007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Font typeface="Arial" charset="0"/>
                <a:buChar char="●"/>
                <a:defRPr sz="2000">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Char char="–"/>
                <a:defRPr sz="1600">
                  <a:solidFill>
                    <a:schemeClr val="tx1"/>
                  </a:solidFill>
                  <a:latin typeface="Arial" charset="0"/>
                </a:defRPr>
              </a:lvl4pPr>
              <a:lvl5pPr marL="2057400" indent="-228600" eaLnBrk="0" hangingPunct="0">
                <a:spcBef>
                  <a:spcPct val="20000"/>
                </a:spcBef>
                <a:buChar char="»"/>
                <a:defRPr sz="1600">
                  <a:solidFill>
                    <a:schemeClr val="tx1"/>
                  </a:solidFill>
                  <a:latin typeface="Arial" charset="0"/>
                </a:defRPr>
              </a:lvl5pPr>
              <a:lvl6pPr marL="2514600" indent="-228600" eaLnBrk="0" fontAlgn="base" hangingPunct="0">
                <a:spcBef>
                  <a:spcPct val="20000"/>
                </a:spcBef>
                <a:spcAft>
                  <a:spcPct val="0"/>
                </a:spcAft>
                <a:buChar char="»"/>
                <a:defRPr sz="1600">
                  <a:solidFill>
                    <a:schemeClr val="tx1"/>
                  </a:solidFill>
                  <a:latin typeface="Arial" charset="0"/>
                </a:defRPr>
              </a:lvl6pPr>
              <a:lvl7pPr marL="2971800" indent="-228600" eaLnBrk="0" fontAlgn="base" hangingPunct="0">
                <a:spcBef>
                  <a:spcPct val="20000"/>
                </a:spcBef>
                <a:spcAft>
                  <a:spcPct val="0"/>
                </a:spcAft>
                <a:buChar char="»"/>
                <a:defRPr sz="1600">
                  <a:solidFill>
                    <a:schemeClr val="tx1"/>
                  </a:solidFill>
                  <a:latin typeface="Arial" charset="0"/>
                </a:defRPr>
              </a:lvl7pPr>
              <a:lvl8pPr marL="3429000" indent="-228600" eaLnBrk="0" fontAlgn="base" hangingPunct="0">
                <a:spcBef>
                  <a:spcPct val="20000"/>
                </a:spcBef>
                <a:spcAft>
                  <a:spcPct val="0"/>
                </a:spcAft>
                <a:buChar char="»"/>
                <a:defRPr sz="1600">
                  <a:solidFill>
                    <a:schemeClr val="tx1"/>
                  </a:solidFill>
                  <a:latin typeface="Arial" charset="0"/>
                </a:defRPr>
              </a:lvl8pPr>
              <a:lvl9pPr marL="3886200" indent="-228600" eaLnBrk="0" fontAlgn="base" hangingPunct="0">
                <a:spcBef>
                  <a:spcPct val="20000"/>
                </a:spcBef>
                <a:spcAft>
                  <a:spcPct val="0"/>
                </a:spcAft>
                <a:buChar char="»"/>
                <a:defRPr sz="1600">
                  <a:solidFill>
                    <a:schemeClr val="tx1"/>
                  </a:solidFill>
                  <a:latin typeface="Arial" charset="0"/>
                </a:defRPr>
              </a:lvl9pPr>
            </a:lstStyle>
            <a:p>
              <a:pPr eaLnBrk="1" hangingPunct="1">
                <a:spcBef>
                  <a:spcPct val="0"/>
                </a:spcBef>
                <a:buNone/>
                <a:defRPr/>
              </a:pPr>
              <a:r>
                <a:rPr lang="en-GB" altLang="en-US" sz="1200" b="1" kern="0" dirty="0">
                  <a:solidFill>
                    <a:prstClr val="black"/>
                  </a:solidFill>
                  <a:latin typeface="Arial" panose="020B0604020202020204" pitchFamily="34" charset="0"/>
                  <a:cs typeface="Arial" panose="020B0604020202020204" pitchFamily="34" charset="0"/>
                </a:rPr>
                <a:t>Tom</a:t>
              </a:r>
            </a:p>
          </p:txBody>
        </p:sp>
        <p:sp>
          <p:nvSpPr>
            <p:cNvPr id="86" name="TextBox 85"/>
            <p:cNvSpPr txBox="1"/>
            <p:nvPr/>
          </p:nvSpPr>
          <p:spPr>
            <a:xfrm>
              <a:off x="144016" y="3944089"/>
              <a:ext cx="1475656" cy="276999"/>
            </a:xfrm>
            <a:prstGeom prst="rect">
              <a:avLst/>
            </a:prstGeom>
            <a:noFill/>
          </p:spPr>
          <p:txBody>
            <a:bodyPr wrap="square" rtlCol="0">
              <a:spAutoFit/>
            </a:bodyPr>
            <a:lstStyle/>
            <a:p>
              <a:pPr>
                <a:defRPr/>
              </a:pPr>
              <a:r>
                <a:rPr lang="en-GB" sz="1200" kern="0" dirty="0">
                  <a:solidFill>
                    <a:prstClr val="black"/>
                  </a:solidFill>
                  <a:cs typeface="Arial" panose="020B0604020202020204" pitchFamily="34" charset="0"/>
                </a:rPr>
                <a:t>Single Household</a:t>
              </a:r>
            </a:p>
          </p:txBody>
        </p:sp>
        <p:sp>
          <p:nvSpPr>
            <p:cNvPr id="87" name="TextBox 86"/>
            <p:cNvSpPr txBox="1"/>
            <p:nvPr/>
          </p:nvSpPr>
          <p:spPr>
            <a:xfrm>
              <a:off x="133130" y="5672281"/>
              <a:ext cx="1475656" cy="276999"/>
            </a:xfrm>
            <a:prstGeom prst="rect">
              <a:avLst/>
            </a:prstGeom>
            <a:noFill/>
          </p:spPr>
          <p:txBody>
            <a:bodyPr wrap="square" rtlCol="0">
              <a:spAutoFit/>
            </a:bodyPr>
            <a:lstStyle/>
            <a:p>
              <a:pPr>
                <a:defRPr/>
              </a:pPr>
              <a:r>
                <a:rPr lang="en-GB" sz="1200" kern="0" dirty="0">
                  <a:solidFill>
                    <a:prstClr val="black"/>
                  </a:solidFill>
                  <a:cs typeface="Arial" panose="020B0604020202020204" pitchFamily="34" charset="0"/>
                </a:rPr>
                <a:t>Family of 4</a:t>
              </a:r>
            </a:p>
          </p:txBody>
        </p:sp>
      </p:grpSp>
      <p:sp>
        <p:nvSpPr>
          <p:cNvPr id="89" name="Title 1"/>
          <p:cNvSpPr txBox="1">
            <a:spLocks/>
          </p:cNvSpPr>
          <p:nvPr/>
        </p:nvSpPr>
        <p:spPr>
          <a:xfrm>
            <a:off x="1790635" y="5298442"/>
            <a:ext cx="8716515" cy="834363"/>
          </a:xfrm>
          <a:prstGeom prst="rect">
            <a:avLst/>
          </a:prstGeom>
        </p:spPr>
        <p:txBody>
          <a:bodyPr/>
          <a:lstStyle>
            <a:lvl1pPr algn="l" rtl="0" eaLnBrk="1" fontAlgn="base" hangingPunct="1">
              <a:lnSpc>
                <a:spcPct val="80000"/>
              </a:lnSpc>
              <a:spcBef>
                <a:spcPct val="0"/>
              </a:spcBef>
              <a:spcAft>
                <a:spcPct val="0"/>
              </a:spcAft>
              <a:defRPr sz="2800" b="0">
                <a:solidFill>
                  <a:schemeClr val="tx1"/>
                </a:solidFill>
                <a:latin typeface="+mj-lt"/>
                <a:ea typeface="+mj-ea"/>
                <a:cs typeface="+mj-cs"/>
              </a:defRPr>
            </a:lvl1pPr>
            <a:lvl2pPr algn="l" rtl="0" eaLnBrk="1" fontAlgn="base" hangingPunct="1">
              <a:lnSpc>
                <a:spcPct val="80000"/>
              </a:lnSpc>
              <a:spcBef>
                <a:spcPct val="0"/>
              </a:spcBef>
              <a:spcAft>
                <a:spcPct val="0"/>
              </a:spcAft>
              <a:defRPr sz="2800" b="1">
                <a:solidFill>
                  <a:schemeClr val="tx1"/>
                </a:solidFill>
                <a:latin typeface="Arial" charset="0"/>
              </a:defRPr>
            </a:lvl2pPr>
            <a:lvl3pPr algn="l" rtl="0" eaLnBrk="1" fontAlgn="base" hangingPunct="1">
              <a:lnSpc>
                <a:spcPct val="80000"/>
              </a:lnSpc>
              <a:spcBef>
                <a:spcPct val="0"/>
              </a:spcBef>
              <a:spcAft>
                <a:spcPct val="0"/>
              </a:spcAft>
              <a:defRPr sz="2800" b="1">
                <a:solidFill>
                  <a:schemeClr val="tx1"/>
                </a:solidFill>
                <a:latin typeface="Arial" charset="0"/>
              </a:defRPr>
            </a:lvl3pPr>
            <a:lvl4pPr algn="l" rtl="0" eaLnBrk="1" fontAlgn="base" hangingPunct="1">
              <a:lnSpc>
                <a:spcPct val="80000"/>
              </a:lnSpc>
              <a:spcBef>
                <a:spcPct val="0"/>
              </a:spcBef>
              <a:spcAft>
                <a:spcPct val="0"/>
              </a:spcAft>
              <a:defRPr sz="2800" b="1">
                <a:solidFill>
                  <a:schemeClr val="tx1"/>
                </a:solidFill>
                <a:latin typeface="Arial" charset="0"/>
              </a:defRPr>
            </a:lvl4pPr>
            <a:lvl5pPr algn="l" rtl="0" eaLnBrk="1" fontAlgn="base" hangingPunct="1">
              <a:lnSpc>
                <a:spcPct val="80000"/>
              </a:lnSpc>
              <a:spcBef>
                <a:spcPct val="0"/>
              </a:spcBef>
              <a:spcAft>
                <a:spcPct val="0"/>
              </a:spcAft>
              <a:defRPr sz="2800" b="1">
                <a:solidFill>
                  <a:schemeClr val="tx1"/>
                </a:solidFill>
                <a:latin typeface="Arial" charset="0"/>
              </a:defRPr>
            </a:lvl5pPr>
            <a:lvl6pPr marL="457200" algn="l" rtl="0" eaLnBrk="1" fontAlgn="base" hangingPunct="1">
              <a:lnSpc>
                <a:spcPct val="80000"/>
              </a:lnSpc>
              <a:spcBef>
                <a:spcPct val="0"/>
              </a:spcBef>
              <a:spcAft>
                <a:spcPct val="0"/>
              </a:spcAft>
              <a:defRPr sz="2800" b="1">
                <a:solidFill>
                  <a:schemeClr val="tx1"/>
                </a:solidFill>
                <a:latin typeface="Arial" charset="0"/>
              </a:defRPr>
            </a:lvl6pPr>
            <a:lvl7pPr marL="914400" algn="l" rtl="0" eaLnBrk="1" fontAlgn="base" hangingPunct="1">
              <a:lnSpc>
                <a:spcPct val="80000"/>
              </a:lnSpc>
              <a:spcBef>
                <a:spcPct val="0"/>
              </a:spcBef>
              <a:spcAft>
                <a:spcPct val="0"/>
              </a:spcAft>
              <a:defRPr sz="2800" b="1">
                <a:solidFill>
                  <a:schemeClr val="tx1"/>
                </a:solidFill>
                <a:latin typeface="Arial" charset="0"/>
              </a:defRPr>
            </a:lvl7pPr>
            <a:lvl8pPr marL="1371600" algn="l" rtl="0" eaLnBrk="1" fontAlgn="base" hangingPunct="1">
              <a:lnSpc>
                <a:spcPct val="80000"/>
              </a:lnSpc>
              <a:spcBef>
                <a:spcPct val="0"/>
              </a:spcBef>
              <a:spcAft>
                <a:spcPct val="0"/>
              </a:spcAft>
              <a:defRPr sz="2800" b="1">
                <a:solidFill>
                  <a:schemeClr val="tx1"/>
                </a:solidFill>
                <a:latin typeface="Arial" charset="0"/>
              </a:defRPr>
            </a:lvl8pPr>
            <a:lvl9pPr marL="1828800" algn="l" rtl="0" eaLnBrk="1" fontAlgn="base" hangingPunct="1">
              <a:lnSpc>
                <a:spcPct val="80000"/>
              </a:lnSpc>
              <a:spcBef>
                <a:spcPct val="0"/>
              </a:spcBef>
              <a:spcAft>
                <a:spcPct val="0"/>
              </a:spcAft>
              <a:defRPr sz="2800" b="1">
                <a:solidFill>
                  <a:schemeClr val="tx1"/>
                </a:solidFill>
                <a:latin typeface="Arial" charset="0"/>
              </a:defRPr>
            </a:lvl9pPr>
          </a:lstStyle>
          <a:p>
            <a:r>
              <a:rPr lang="en-GB" sz="2000" dirty="0">
                <a:solidFill>
                  <a:srgbClr val="000000"/>
                </a:solidFill>
                <a:latin typeface="Arial" panose="020B0604020202020204" pitchFamily="34" charset="0"/>
                <a:ea typeface="+mn-ea"/>
                <a:cs typeface="+mn-cs"/>
              </a:rPr>
              <a:t>The SOS cell is </a:t>
            </a:r>
            <a:r>
              <a:rPr lang="en-GB" sz="2000" b="1" dirty="0">
                <a:solidFill>
                  <a:srgbClr val="000000"/>
                </a:solidFill>
                <a:latin typeface="Arial" panose="020B0604020202020204" pitchFamily="34" charset="0"/>
                <a:ea typeface="+mn-ea"/>
                <a:cs typeface="+mn-cs"/>
              </a:rPr>
              <a:t>not dependant </a:t>
            </a:r>
            <a:r>
              <a:rPr lang="en-GB" sz="2000" dirty="0">
                <a:solidFill>
                  <a:srgbClr val="000000"/>
                </a:solidFill>
                <a:latin typeface="Arial" panose="020B0604020202020204" pitchFamily="34" charset="0"/>
                <a:ea typeface="+mn-ea"/>
                <a:cs typeface="+mn-cs"/>
              </a:rPr>
              <a:t>on the value of spend, it’s </a:t>
            </a:r>
            <a:r>
              <a:rPr lang="en-GB" sz="2000" b="1" dirty="0">
                <a:solidFill>
                  <a:srgbClr val="000000"/>
                </a:solidFill>
                <a:latin typeface="Arial" panose="020B0604020202020204" pitchFamily="34" charset="0"/>
                <a:ea typeface="+mn-ea"/>
                <a:cs typeface="+mn-cs"/>
              </a:rPr>
              <a:t>the % </a:t>
            </a:r>
            <a:r>
              <a:rPr lang="en-GB" sz="2000" dirty="0">
                <a:solidFill>
                  <a:srgbClr val="000000"/>
                </a:solidFill>
                <a:latin typeface="Arial" panose="020B0604020202020204" pitchFamily="34" charset="0"/>
                <a:ea typeface="+mn-ea"/>
                <a:cs typeface="+mn-cs"/>
              </a:rPr>
              <a:t>of your total grocery spend that’s important</a:t>
            </a:r>
          </a:p>
        </p:txBody>
      </p:sp>
      <p:sp>
        <p:nvSpPr>
          <p:cNvPr id="2" name="Title 1">
            <a:extLst>
              <a:ext uri="{FF2B5EF4-FFF2-40B4-BE49-F238E27FC236}">
                <a16:creationId xmlns:a16="http://schemas.microsoft.com/office/drawing/2014/main" id="{9E270742-6A35-4355-9EF7-F336A94B16EE}"/>
              </a:ext>
            </a:extLst>
          </p:cNvPr>
          <p:cNvSpPr>
            <a:spLocks noGrp="1"/>
          </p:cNvSpPr>
          <p:nvPr>
            <p:ph type="title"/>
          </p:nvPr>
        </p:nvSpPr>
        <p:spPr>
          <a:xfrm>
            <a:off x="387377" y="471390"/>
            <a:ext cx="11430667" cy="405245"/>
          </a:xfrm>
        </p:spPr>
        <p:txBody>
          <a:bodyPr>
            <a:normAutofit fontScale="90000"/>
          </a:bodyPr>
          <a:lstStyle/>
          <a:p>
            <a:r>
              <a:rPr lang="en-GB" kern="0" dirty="0"/>
              <a:t>An example of SOS in practice…. </a:t>
            </a:r>
            <a:br>
              <a:rPr lang="en-GB" kern="0" dirty="0"/>
            </a:br>
            <a:endParaRPr lang="en-IN" dirty="0"/>
          </a:p>
        </p:txBody>
      </p:sp>
    </p:spTree>
    <p:extLst>
      <p:ext uri="{BB962C8B-B14F-4D97-AF65-F5344CB8AC3E}">
        <p14:creationId xmlns:p14="http://schemas.microsoft.com/office/powerpoint/2010/main" val="429953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325DA5-525C-41B0-BC83-6DF2EC29226D}"/>
              </a:ext>
            </a:extLst>
          </p:cNvPr>
          <p:cNvSpPr>
            <a:spLocks noGrp="1"/>
          </p:cNvSpPr>
          <p:nvPr>
            <p:ph type="sldNum" sz="quarter" idx="12"/>
          </p:nvPr>
        </p:nvSpPr>
        <p:spPr/>
        <p:txBody>
          <a:bodyPr/>
          <a:lstStyle/>
          <a:p>
            <a:fld id="{FB8953FF-B90B-DD44-A3A8-547482841CA8}" type="slidenum">
              <a:rPr lang="en-US" smtClean="0"/>
              <a:pPr/>
              <a:t>17</a:t>
            </a:fld>
            <a:endParaRPr lang="en-US" dirty="0"/>
          </a:p>
        </p:txBody>
      </p:sp>
      <p:sp>
        <p:nvSpPr>
          <p:cNvPr id="4" name="Text Placeholder 3">
            <a:extLst>
              <a:ext uri="{FF2B5EF4-FFF2-40B4-BE49-F238E27FC236}">
                <a16:creationId xmlns:a16="http://schemas.microsoft.com/office/drawing/2014/main" id="{9FC96B00-D3F9-4B05-9B3F-F24E3AFC98F4}"/>
              </a:ext>
            </a:extLst>
          </p:cNvPr>
          <p:cNvSpPr>
            <a:spLocks noGrp="1"/>
          </p:cNvSpPr>
          <p:nvPr>
            <p:ph type="body" sz="quarter" idx="15"/>
          </p:nvPr>
        </p:nvSpPr>
        <p:spPr/>
        <p:txBody>
          <a:bodyPr/>
          <a:lstStyle/>
          <a:p>
            <a:pPr algn="ctr"/>
            <a:endParaRPr lang="en-GB" altLang="en-GB" sz="4400" b="1" dirty="0"/>
          </a:p>
          <a:p>
            <a:pPr algn="ctr"/>
            <a:endParaRPr lang="en-GB" altLang="en-GB" sz="4400" b="1" dirty="0"/>
          </a:p>
          <a:p>
            <a:pPr algn="ctr"/>
            <a:r>
              <a:rPr lang="en-GB" altLang="en-GB" sz="4400" b="1" dirty="0"/>
              <a:t>2. Price Sensitivity</a:t>
            </a:r>
          </a:p>
          <a:p>
            <a:pPr algn="ctr"/>
            <a:r>
              <a:rPr lang="en-IN" dirty="0"/>
              <a:t>-</a:t>
            </a:r>
            <a:r>
              <a:rPr lang="en-IN" b="1" dirty="0"/>
              <a:t>3 Level Customer Lifestyles </a:t>
            </a:r>
          </a:p>
          <a:p>
            <a:pPr algn="ctr"/>
            <a:endParaRPr lang="en-IN" b="1" dirty="0"/>
          </a:p>
          <a:p>
            <a:r>
              <a:rPr lang="en-US" dirty="0"/>
              <a:t>How do we meet our customers’ needs? </a:t>
            </a:r>
          </a:p>
          <a:p>
            <a:endParaRPr lang="en-US" dirty="0"/>
          </a:p>
          <a:p>
            <a:r>
              <a:rPr lang="en-US" dirty="0"/>
              <a:t>How do identify which customers are more sensitive to price and which customers are more sensitive to quality?</a:t>
            </a:r>
            <a:endParaRPr lang="en-IN" b="1" dirty="0"/>
          </a:p>
          <a:p>
            <a:endParaRPr lang="en-IN" dirty="0"/>
          </a:p>
        </p:txBody>
      </p:sp>
    </p:spTree>
    <p:extLst>
      <p:ext uri="{BB962C8B-B14F-4D97-AF65-F5344CB8AC3E}">
        <p14:creationId xmlns:p14="http://schemas.microsoft.com/office/powerpoint/2010/main" val="3601556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81DA4-E298-449A-909D-5D5DC83F5183}"/>
              </a:ext>
            </a:extLst>
          </p:cNvPr>
          <p:cNvSpPr>
            <a:spLocks noGrp="1"/>
          </p:cNvSpPr>
          <p:nvPr>
            <p:ph type="title"/>
          </p:nvPr>
        </p:nvSpPr>
        <p:spPr/>
        <p:txBody>
          <a:bodyPr>
            <a:normAutofit fontScale="90000"/>
          </a:bodyPr>
          <a:lstStyle/>
          <a:p>
            <a:r>
              <a:rPr lang="en-US" b="0" dirty="0"/>
              <a:t>Customers speak to us through their transactions – which products</a:t>
            </a:r>
            <a:br>
              <a:rPr lang="en-US" b="0" dirty="0"/>
            </a:br>
            <a:r>
              <a:rPr lang="en-US" b="0" dirty="0"/>
              <a:t>they’re buying most – high price or low price products</a:t>
            </a:r>
            <a:endParaRPr lang="en-IN" dirty="0"/>
          </a:p>
        </p:txBody>
      </p:sp>
      <p:sp>
        <p:nvSpPr>
          <p:cNvPr id="3" name="Slide Number Placeholder 2">
            <a:extLst>
              <a:ext uri="{FF2B5EF4-FFF2-40B4-BE49-F238E27FC236}">
                <a16:creationId xmlns:a16="http://schemas.microsoft.com/office/drawing/2014/main" id="{A430C2BA-B1FF-46E1-AB02-2C8C1F9ADBF3}"/>
              </a:ext>
            </a:extLst>
          </p:cNvPr>
          <p:cNvSpPr>
            <a:spLocks noGrp="1"/>
          </p:cNvSpPr>
          <p:nvPr>
            <p:ph type="sldNum" sz="quarter" idx="12"/>
          </p:nvPr>
        </p:nvSpPr>
        <p:spPr/>
        <p:txBody>
          <a:bodyPr/>
          <a:lstStyle/>
          <a:p>
            <a:fld id="{FB8953FF-B90B-DD44-A3A8-547482841CA8}" type="slidenum">
              <a:rPr lang="en-US" smtClean="0"/>
              <a:pPr/>
              <a:t>18</a:t>
            </a:fld>
            <a:endParaRPr lang="en-US" dirty="0"/>
          </a:p>
        </p:txBody>
      </p:sp>
      <p:sp>
        <p:nvSpPr>
          <p:cNvPr id="4" name="Text Placeholder 3">
            <a:extLst>
              <a:ext uri="{FF2B5EF4-FFF2-40B4-BE49-F238E27FC236}">
                <a16:creationId xmlns:a16="http://schemas.microsoft.com/office/drawing/2014/main" id="{E2AB318B-F257-4C92-81CA-0C30508F6103}"/>
              </a:ext>
            </a:extLst>
          </p:cNvPr>
          <p:cNvSpPr>
            <a:spLocks noGrp="1"/>
          </p:cNvSpPr>
          <p:nvPr>
            <p:ph type="body" sz="quarter" idx="15"/>
          </p:nvPr>
        </p:nvSpPr>
        <p:spPr/>
        <p:txBody>
          <a:bodyPr/>
          <a:lstStyle/>
          <a:p>
            <a:r>
              <a:rPr lang="en-US" sz="1400" dirty="0"/>
              <a:t>There are currently 2 types of Price Sensitivity</a:t>
            </a:r>
          </a:p>
          <a:p>
            <a:r>
              <a:rPr lang="en-IN" sz="1400" dirty="0"/>
              <a:t>segmentation</a:t>
            </a:r>
          </a:p>
          <a:p>
            <a:r>
              <a:rPr lang="en-IN" sz="1400" dirty="0"/>
              <a:t>• </a:t>
            </a:r>
            <a:r>
              <a:rPr lang="en-IN" sz="1400" b="1" dirty="0"/>
              <a:t>Basket Price Sensitivity</a:t>
            </a:r>
          </a:p>
          <a:p>
            <a:r>
              <a:rPr lang="en-IN" sz="1400" dirty="0"/>
              <a:t>• </a:t>
            </a:r>
            <a:r>
              <a:rPr lang="en-IN" sz="1400" b="1" dirty="0"/>
              <a:t>Customer Price Sensitivity</a:t>
            </a:r>
          </a:p>
          <a:p>
            <a:endParaRPr lang="en-IN" sz="1400" b="1" dirty="0"/>
          </a:p>
          <a:p>
            <a:r>
              <a:rPr lang="en-US" sz="1400" dirty="0"/>
              <a:t>Customers or baskets are classified into the</a:t>
            </a:r>
          </a:p>
          <a:p>
            <a:r>
              <a:rPr lang="en-US" sz="1400" dirty="0"/>
              <a:t>following 3 groups by </a:t>
            </a:r>
            <a:r>
              <a:rPr lang="en-US" sz="1400" dirty="0" err="1"/>
              <a:t>analysing</a:t>
            </a:r>
            <a:r>
              <a:rPr lang="en-US" sz="1400" dirty="0"/>
              <a:t> the proportion of</a:t>
            </a:r>
          </a:p>
          <a:p>
            <a:r>
              <a:rPr lang="en-US" sz="1400" dirty="0"/>
              <a:t>high and low end products bought</a:t>
            </a:r>
          </a:p>
          <a:p>
            <a:r>
              <a:rPr lang="en-US" sz="1400" b="1" dirty="0"/>
              <a:t>PS </a:t>
            </a:r>
            <a:r>
              <a:rPr lang="en-US" sz="1400" dirty="0"/>
              <a:t>- Price sensitive. </a:t>
            </a:r>
            <a:r>
              <a:rPr lang="en-US" sz="1400" b="1" dirty="0"/>
              <a:t>MM - </a:t>
            </a:r>
            <a:r>
              <a:rPr lang="en-US" sz="1400" dirty="0"/>
              <a:t>Mid Market</a:t>
            </a:r>
          </a:p>
          <a:p>
            <a:r>
              <a:rPr lang="en-IN" sz="1400" b="1" dirty="0"/>
              <a:t>UM - </a:t>
            </a:r>
            <a:r>
              <a:rPr lang="en-IN" sz="1400" dirty="0"/>
              <a:t>Up market</a:t>
            </a:r>
          </a:p>
          <a:p>
            <a:endParaRPr lang="en-IN" sz="1400" dirty="0"/>
          </a:p>
          <a:p>
            <a:r>
              <a:rPr lang="en-US" sz="1400" b="1" dirty="0"/>
              <a:t>There are 3 steps to creating price sensitivity</a:t>
            </a:r>
          </a:p>
          <a:p>
            <a:pPr marL="342900" indent="-342900">
              <a:buAutoNum type="arabicParenR"/>
            </a:pPr>
            <a:r>
              <a:rPr lang="en-US" sz="1400" dirty="0"/>
              <a:t>Create a short list of seed products of 150-300 nos.</a:t>
            </a:r>
          </a:p>
          <a:p>
            <a:pPr marL="342900" indent="-342900">
              <a:buFont typeface="Arial" panose="020B0604020202020204" pitchFamily="34" charset="0"/>
              <a:buChar char="•"/>
            </a:pPr>
            <a:r>
              <a:rPr lang="en-US" sz="1400" dirty="0"/>
              <a:t>Having both HE &amp; LE product group across core categories</a:t>
            </a:r>
          </a:p>
          <a:p>
            <a:r>
              <a:rPr lang="en-US" sz="1400" dirty="0"/>
              <a:t>2) Create a bigger list by using triangulation to</a:t>
            </a:r>
          </a:p>
          <a:p>
            <a:r>
              <a:rPr lang="en-US" sz="1400" dirty="0"/>
              <a:t>flag products as High end or Low end</a:t>
            </a:r>
          </a:p>
          <a:p>
            <a:r>
              <a:rPr lang="en-US" sz="1400" dirty="0"/>
              <a:t>3) Score customers using the above product list</a:t>
            </a:r>
          </a:p>
          <a:p>
            <a:r>
              <a:rPr lang="en-IN" sz="1400" dirty="0"/>
              <a:t>and create segments</a:t>
            </a:r>
          </a:p>
        </p:txBody>
      </p:sp>
      <p:grpSp>
        <p:nvGrpSpPr>
          <p:cNvPr id="5" name="Group 3">
            <a:extLst>
              <a:ext uri="{FF2B5EF4-FFF2-40B4-BE49-F238E27FC236}">
                <a16:creationId xmlns:a16="http://schemas.microsoft.com/office/drawing/2014/main" id="{F952FEC9-C048-45FF-9C02-93641450EADD}"/>
              </a:ext>
            </a:extLst>
          </p:cNvPr>
          <p:cNvGrpSpPr>
            <a:grpSpLocks/>
          </p:cNvGrpSpPr>
          <p:nvPr/>
        </p:nvGrpSpPr>
        <p:grpSpPr bwMode="auto">
          <a:xfrm>
            <a:off x="5586086" y="1696177"/>
            <a:ext cx="5956913" cy="2950341"/>
            <a:chOff x="435" y="1138"/>
            <a:chExt cx="4940" cy="2257"/>
          </a:xfrm>
        </p:grpSpPr>
        <p:sp>
          <p:nvSpPr>
            <p:cNvPr id="6" name="AutoShape 4">
              <a:extLst>
                <a:ext uri="{FF2B5EF4-FFF2-40B4-BE49-F238E27FC236}">
                  <a16:creationId xmlns:a16="http://schemas.microsoft.com/office/drawing/2014/main" id="{677039B2-8980-4DAD-88D5-5BC3A0B495FA}"/>
                </a:ext>
              </a:extLst>
            </p:cNvPr>
            <p:cNvSpPr>
              <a:spLocks noChangeArrowheads="1"/>
            </p:cNvSpPr>
            <p:nvPr/>
          </p:nvSpPr>
          <p:spPr bwMode="auto">
            <a:xfrm rot="10800000">
              <a:off x="3128" y="2600"/>
              <a:ext cx="1099" cy="795"/>
            </a:xfrm>
            <a:prstGeom prst="triangle">
              <a:avLst>
                <a:gd name="adj" fmla="val 50597"/>
              </a:avLst>
            </a:prstGeom>
            <a:solidFill>
              <a:schemeClr val="accent2"/>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nchor="ctr">
              <a:spAutoFit/>
            </a:bodyPr>
            <a:lstStyle/>
            <a:p>
              <a:endParaRPr lang="en-US" sz="1400" dirty="0"/>
            </a:p>
            <a:p>
              <a:endParaRPr lang="en-US" sz="1400" dirty="0"/>
            </a:p>
          </p:txBody>
        </p:sp>
        <p:sp>
          <p:nvSpPr>
            <p:cNvPr id="7" name="AutoShape 5">
              <a:extLst>
                <a:ext uri="{FF2B5EF4-FFF2-40B4-BE49-F238E27FC236}">
                  <a16:creationId xmlns:a16="http://schemas.microsoft.com/office/drawing/2014/main" id="{F921C67E-7591-4F68-B799-E4DEFC944425}"/>
                </a:ext>
              </a:extLst>
            </p:cNvPr>
            <p:cNvSpPr>
              <a:spLocks noChangeArrowheads="1"/>
            </p:cNvSpPr>
            <p:nvPr/>
          </p:nvSpPr>
          <p:spPr bwMode="auto">
            <a:xfrm>
              <a:off x="2629" y="1856"/>
              <a:ext cx="2098" cy="633"/>
            </a:xfrm>
            <a:custGeom>
              <a:avLst/>
              <a:gdLst>
                <a:gd name="G0" fmla="+- 4448 0 0"/>
                <a:gd name="G1" fmla="+- 21600 0 4448"/>
                <a:gd name="G2" fmla="*/ 4448 1 2"/>
                <a:gd name="G3" fmla="+- 21600 0 G2"/>
                <a:gd name="G4" fmla="+/ 4448 21600 2"/>
                <a:gd name="G5" fmla="+/ G1 0 2"/>
                <a:gd name="G6" fmla="*/ 21600 21600 4448"/>
                <a:gd name="G7" fmla="*/ G6 1 2"/>
                <a:gd name="G8" fmla="+- 21600 0 G7"/>
                <a:gd name="G9" fmla="*/ 21600 1 2"/>
                <a:gd name="G10" fmla="+- 4448 0 G9"/>
                <a:gd name="G11" fmla="?: G10 G8 0"/>
                <a:gd name="G12" fmla="?: G10 G7 21600"/>
                <a:gd name="T0" fmla="*/ 19376 w 21600"/>
                <a:gd name="T1" fmla="*/ 10800 h 21600"/>
                <a:gd name="T2" fmla="*/ 10800 w 21600"/>
                <a:gd name="T3" fmla="*/ 21600 h 21600"/>
                <a:gd name="T4" fmla="*/ 2224 w 21600"/>
                <a:gd name="T5" fmla="*/ 10800 h 21600"/>
                <a:gd name="T6" fmla="*/ 10800 w 21600"/>
                <a:gd name="T7" fmla="*/ 0 h 21600"/>
                <a:gd name="T8" fmla="*/ 4024 w 21600"/>
                <a:gd name="T9" fmla="*/ 4024 h 21600"/>
                <a:gd name="T10" fmla="*/ 17576 w 21600"/>
                <a:gd name="T11" fmla="*/ 17576 h 21600"/>
              </a:gdLst>
              <a:ahLst/>
              <a:cxnLst>
                <a:cxn ang="0">
                  <a:pos x="T0" y="T1"/>
                </a:cxn>
                <a:cxn ang="0">
                  <a:pos x="T2" y="T3"/>
                </a:cxn>
                <a:cxn ang="0">
                  <a:pos x="T4" y="T5"/>
                </a:cxn>
                <a:cxn ang="0">
                  <a:pos x="T6" y="T7"/>
                </a:cxn>
              </a:cxnLst>
              <a:rect l="T8" t="T9" r="T10" b="T11"/>
              <a:pathLst>
                <a:path w="21600" h="21600">
                  <a:moveTo>
                    <a:pt x="0" y="0"/>
                  </a:moveTo>
                  <a:lnTo>
                    <a:pt x="4448" y="21600"/>
                  </a:lnTo>
                  <a:lnTo>
                    <a:pt x="17152" y="21600"/>
                  </a:lnTo>
                  <a:lnTo>
                    <a:pt x="21600" y="0"/>
                  </a:lnTo>
                  <a:close/>
                </a:path>
              </a:pathLst>
            </a:custGeom>
            <a:solidFill>
              <a:schemeClr val="accent1"/>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nchor="ctr">
              <a:spAutoFit/>
            </a:bodyPr>
            <a:lstStyle/>
            <a:p>
              <a:endParaRPr lang="en-US" sz="1400" dirty="0"/>
            </a:p>
            <a:p>
              <a:endParaRPr lang="en-US" sz="1400" dirty="0"/>
            </a:p>
          </p:txBody>
        </p:sp>
        <p:sp>
          <p:nvSpPr>
            <p:cNvPr id="8" name="AutoShape 6">
              <a:extLst>
                <a:ext uri="{FF2B5EF4-FFF2-40B4-BE49-F238E27FC236}">
                  <a16:creationId xmlns:a16="http://schemas.microsoft.com/office/drawing/2014/main" id="{5A9550F9-4865-4395-B746-EAD136A6F759}"/>
                </a:ext>
              </a:extLst>
            </p:cNvPr>
            <p:cNvSpPr>
              <a:spLocks noChangeArrowheads="1"/>
            </p:cNvSpPr>
            <p:nvPr/>
          </p:nvSpPr>
          <p:spPr bwMode="auto">
            <a:xfrm>
              <a:off x="1981" y="1139"/>
              <a:ext cx="3394" cy="602"/>
            </a:xfrm>
            <a:custGeom>
              <a:avLst/>
              <a:gdLst>
                <a:gd name="G0" fmla="+- 3712 0 0"/>
                <a:gd name="G1" fmla="+- 21600 0 3712"/>
                <a:gd name="G2" fmla="*/ 3712 1 2"/>
                <a:gd name="G3" fmla="+- 21600 0 G2"/>
                <a:gd name="G4" fmla="+/ 3712 21600 2"/>
                <a:gd name="G5" fmla="+/ G1 0 2"/>
                <a:gd name="G6" fmla="*/ 21600 21600 3712"/>
                <a:gd name="G7" fmla="*/ G6 1 2"/>
                <a:gd name="G8" fmla="+- 21600 0 G7"/>
                <a:gd name="G9" fmla="*/ 21600 1 2"/>
                <a:gd name="G10" fmla="+- 3712 0 G9"/>
                <a:gd name="G11" fmla="?: G10 G8 0"/>
                <a:gd name="G12" fmla="?: G10 G7 21600"/>
                <a:gd name="T0" fmla="*/ 19744 w 21600"/>
                <a:gd name="T1" fmla="*/ 10800 h 21600"/>
                <a:gd name="T2" fmla="*/ 10800 w 21600"/>
                <a:gd name="T3" fmla="*/ 21600 h 21600"/>
                <a:gd name="T4" fmla="*/ 1856 w 21600"/>
                <a:gd name="T5" fmla="*/ 10800 h 21600"/>
                <a:gd name="T6" fmla="*/ 10800 w 21600"/>
                <a:gd name="T7" fmla="*/ 0 h 21600"/>
                <a:gd name="T8" fmla="*/ 3656 w 21600"/>
                <a:gd name="T9" fmla="*/ 3656 h 21600"/>
                <a:gd name="T10" fmla="*/ 17944 w 21600"/>
                <a:gd name="T11" fmla="*/ 17944 h 21600"/>
              </a:gdLst>
              <a:ahLst/>
              <a:cxnLst>
                <a:cxn ang="0">
                  <a:pos x="T0" y="T1"/>
                </a:cxn>
                <a:cxn ang="0">
                  <a:pos x="T2" y="T3"/>
                </a:cxn>
                <a:cxn ang="0">
                  <a:pos x="T4" y="T5"/>
                </a:cxn>
                <a:cxn ang="0">
                  <a:pos x="T6" y="T7"/>
                </a:cxn>
              </a:cxnLst>
              <a:rect l="T8" t="T9" r="T10" b="T11"/>
              <a:pathLst>
                <a:path w="21600" h="21600">
                  <a:moveTo>
                    <a:pt x="0" y="0"/>
                  </a:moveTo>
                  <a:lnTo>
                    <a:pt x="3712" y="21600"/>
                  </a:lnTo>
                  <a:lnTo>
                    <a:pt x="17888" y="21600"/>
                  </a:lnTo>
                  <a:lnTo>
                    <a:pt x="21600" y="0"/>
                  </a:lnTo>
                  <a:close/>
                </a:path>
              </a:pathLst>
            </a:custGeom>
            <a:solidFill>
              <a:schemeClr val="folHlink"/>
            </a:solidFill>
            <a:ln>
              <a:noFill/>
            </a:ln>
            <a:effectLst>
              <a:outerShdw dist="107763" dir="2700000" algn="ctr" rotWithShape="0">
                <a:schemeClr val="bg2">
                  <a:alpha val="50000"/>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anchor="ctr">
              <a:spAutoFit/>
            </a:bodyPr>
            <a:lstStyle/>
            <a:p>
              <a:endParaRPr lang="en-US" sz="1400" dirty="0"/>
            </a:p>
            <a:p>
              <a:endParaRPr lang="en-US" sz="1400" dirty="0"/>
            </a:p>
          </p:txBody>
        </p:sp>
        <p:sp>
          <p:nvSpPr>
            <p:cNvPr id="9" name="Text Box 7">
              <a:extLst>
                <a:ext uri="{FF2B5EF4-FFF2-40B4-BE49-F238E27FC236}">
                  <a16:creationId xmlns:a16="http://schemas.microsoft.com/office/drawing/2014/main" id="{23FA9255-12FA-4EDA-9BAD-AE2C64310FDF}"/>
                </a:ext>
              </a:extLst>
            </p:cNvPr>
            <p:cNvSpPr txBox="1">
              <a:spLocks noChangeArrowheads="1"/>
            </p:cNvSpPr>
            <p:nvPr/>
          </p:nvSpPr>
          <p:spPr bwMode="auto">
            <a:xfrm>
              <a:off x="2231" y="1138"/>
              <a:ext cx="1148"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6160" tIns="38081" rIns="76160" bIns="38081">
              <a:spAutoFit/>
            </a:bodyPr>
            <a:lstStyle>
              <a:lvl1pPr algn="l" defTabSz="762000">
                <a:spcBef>
                  <a:spcPct val="0"/>
                </a:spcBef>
                <a:defRPr>
                  <a:solidFill>
                    <a:schemeClr val="tx1"/>
                  </a:solidFill>
                  <a:latin typeface="Arial" panose="020B0604020202020204" pitchFamily="34" charset="0"/>
                </a:defRPr>
              </a:lvl1pPr>
              <a:lvl2pPr marL="381000" algn="l" defTabSz="762000">
                <a:spcBef>
                  <a:spcPct val="0"/>
                </a:spcBef>
                <a:defRPr>
                  <a:solidFill>
                    <a:schemeClr val="tx1"/>
                  </a:solidFill>
                  <a:latin typeface="Arial" panose="020B0604020202020204" pitchFamily="34" charset="0"/>
                </a:defRPr>
              </a:lvl2pPr>
              <a:lvl3pPr marL="762000" algn="l" defTabSz="762000">
                <a:spcBef>
                  <a:spcPct val="0"/>
                </a:spcBef>
                <a:defRPr>
                  <a:solidFill>
                    <a:schemeClr val="tx1"/>
                  </a:solidFill>
                  <a:latin typeface="Arial" panose="020B0604020202020204" pitchFamily="34" charset="0"/>
                </a:defRPr>
              </a:lvl3pPr>
              <a:lvl4pPr marL="1143000" algn="l" defTabSz="762000">
                <a:spcBef>
                  <a:spcPct val="0"/>
                </a:spcBef>
                <a:defRPr>
                  <a:solidFill>
                    <a:schemeClr val="tx1"/>
                  </a:solidFill>
                  <a:latin typeface="Arial" panose="020B0604020202020204" pitchFamily="34" charset="0"/>
                </a:defRPr>
              </a:lvl4pPr>
              <a:lvl5pPr marL="1522413" algn="l" defTabSz="762000">
                <a:spcBef>
                  <a:spcPct val="0"/>
                </a:spcBef>
                <a:defRPr>
                  <a:solidFill>
                    <a:schemeClr val="tx1"/>
                  </a:solidFill>
                  <a:latin typeface="Arial" panose="020B0604020202020204" pitchFamily="34" charset="0"/>
                </a:defRPr>
              </a:lvl5pPr>
              <a:lvl6pPr marL="1979613" defTabSz="762000" fontAlgn="base">
                <a:spcBef>
                  <a:spcPct val="0"/>
                </a:spcBef>
                <a:spcAft>
                  <a:spcPct val="0"/>
                </a:spcAft>
                <a:defRPr>
                  <a:solidFill>
                    <a:schemeClr val="tx1"/>
                  </a:solidFill>
                  <a:latin typeface="Arial" panose="020B0604020202020204" pitchFamily="34" charset="0"/>
                </a:defRPr>
              </a:lvl6pPr>
              <a:lvl7pPr marL="2436813" defTabSz="762000" fontAlgn="base">
                <a:spcBef>
                  <a:spcPct val="0"/>
                </a:spcBef>
                <a:spcAft>
                  <a:spcPct val="0"/>
                </a:spcAft>
                <a:defRPr>
                  <a:solidFill>
                    <a:schemeClr val="tx1"/>
                  </a:solidFill>
                  <a:latin typeface="Arial" panose="020B0604020202020204" pitchFamily="34" charset="0"/>
                </a:defRPr>
              </a:lvl7pPr>
              <a:lvl8pPr marL="2894013" defTabSz="762000" fontAlgn="base">
                <a:spcBef>
                  <a:spcPct val="0"/>
                </a:spcBef>
                <a:spcAft>
                  <a:spcPct val="0"/>
                </a:spcAft>
                <a:defRPr>
                  <a:solidFill>
                    <a:schemeClr val="tx1"/>
                  </a:solidFill>
                  <a:latin typeface="Arial" panose="020B0604020202020204" pitchFamily="34" charset="0"/>
                </a:defRPr>
              </a:lvl8pPr>
              <a:lvl9pPr marL="3351213" defTabSz="762000"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buFontTx/>
                <a:buNone/>
              </a:pPr>
              <a:r>
                <a:rPr lang="en-GB" altLang="en-US" sz="1200">
                  <a:solidFill>
                    <a:schemeClr val="bg1"/>
                  </a:solidFill>
                </a:rPr>
                <a:t>Range/Choice</a:t>
              </a:r>
            </a:p>
          </p:txBody>
        </p:sp>
        <p:sp>
          <p:nvSpPr>
            <p:cNvPr id="10" name="Text Box 8">
              <a:extLst>
                <a:ext uri="{FF2B5EF4-FFF2-40B4-BE49-F238E27FC236}">
                  <a16:creationId xmlns:a16="http://schemas.microsoft.com/office/drawing/2014/main" id="{2C832508-2C2C-4B68-AF4D-AD2B173D9B53}"/>
                </a:ext>
              </a:extLst>
            </p:cNvPr>
            <p:cNvSpPr txBox="1">
              <a:spLocks noChangeArrowheads="1"/>
            </p:cNvSpPr>
            <p:nvPr/>
          </p:nvSpPr>
          <p:spPr bwMode="auto">
            <a:xfrm>
              <a:off x="3004" y="1419"/>
              <a:ext cx="1442"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6160" tIns="38081" rIns="76160" bIns="38081">
              <a:spAutoFit/>
            </a:bodyPr>
            <a:lstStyle>
              <a:lvl1pPr algn="l" defTabSz="762000">
                <a:spcBef>
                  <a:spcPct val="0"/>
                </a:spcBef>
                <a:defRPr>
                  <a:solidFill>
                    <a:schemeClr val="tx1"/>
                  </a:solidFill>
                  <a:latin typeface="Arial" panose="020B0604020202020204" pitchFamily="34" charset="0"/>
                </a:defRPr>
              </a:lvl1pPr>
              <a:lvl2pPr marL="381000" algn="l" defTabSz="762000">
                <a:spcBef>
                  <a:spcPct val="0"/>
                </a:spcBef>
                <a:defRPr>
                  <a:solidFill>
                    <a:schemeClr val="tx1"/>
                  </a:solidFill>
                  <a:latin typeface="Arial" panose="020B0604020202020204" pitchFamily="34" charset="0"/>
                </a:defRPr>
              </a:lvl2pPr>
              <a:lvl3pPr marL="762000" algn="l" defTabSz="762000">
                <a:spcBef>
                  <a:spcPct val="0"/>
                </a:spcBef>
                <a:defRPr>
                  <a:solidFill>
                    <a:schemeClr val="tx1"/>
                  </a:solidFill>
                  <a:latin typeface="Arial" panose="020B0604020202020204" pitchFamily="34" charset="0"/>
                </a:defRPr>
              </a:lvl3pPr>
              <a:lvl4pPr marL="1143000" algn="l" defTabSz="762000">
                <a:spcBef>
                  <a:spcPct val="0"/>
                </a:spcBef>
                <a:defRPr>
                  <a:solidFill>
                    <a:schemeClr val="tx1"/>
                  </a:solidFill>
                  <a:latin typeface="Arial" panose="020B0604020202020204" pitchFamily="34" charset="0"/>
                </a:defRPr>
              </a:lvl4pPr>
              <a:lvl5pPr marL="1522413" algn="l" defTabSz="762000">
                <a:spcBef>
                  <a:spcPct val="0"/>
                </a:spcBef>
                <a:defRPr>
                  <a:solidFill>
                    <a:schemeClr val="tx1"/>
                  </a:solidFill>
                  <a:latin typeface="Arial" panose="020B0604020202020204" pitchFamily="34" charset="0"/>
                </a:defRPr>
              </a:lvl5pPr>
              <a:lvl6pPr marL="1979613" defTabSz="762000" fontAlgn="base">
                <a:spcBef>
                  <a:spcPct val="0"/>
                </a:spcBef>
                <a:spcAft>
                  <a:spcPct val="0"/>
                </a:spcAft>
                <a:defRPr>
                  <a:solidFill>
                    <a:schemeClr val="tx1"/>
                  </a:solidFill>
                  <a:latin typeface="Arial" panose="020B0604020202020204" pitchFamily="34" charset="0"/>
                </a:defRPr>
              </a:lvl6pPr>
              <a:lvl7pPr marL="2436813" defTabSz="762000" fontAlgn="base">
                <a:spcBef>
                  <a:spcPct val="0"/>
                </a:spcBef>
                <a:spcAft>
                  <a:spcPct val="0"/>
                </a:spcAft>
                <a:defRPr>
                  <a:solidFill>
                    <a:schemeClr val="tx1"/>
                  </a:solidFill>
                  <a:latin typeface="Arial" panose="020B0604020202020204" pitchFamily="34" charset="0"/>
                </a:defRPr>
              </a:lvl7pPr>
              <a:lvl8pPr marL="2894013" defTabSz="762000" fontAlgn="base">
                <a:spcBef>
                  <a:spcPct val="0"/>
                </a:spcBef>
                <a:spcAft>
                  <a:spcPct val="0"/>
                </a:spcAft>
                <a:defRPr>
                  <a:solidFill>
                    <a:schemeClr val="tx1"/>
                  </a:solidFill>
                  <a:latin typeface="Arial" panose="020B0604020202020204" pitchFamily="34" charset="0"/>
                </a:defRPr>
              </a:lvl8pPr>
              <a:lvl9pPr marL="3351213" defTabSz="762000"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buFontTx/>
                <a:buNone/>
              </a:pPr>
              <a:r>
                <a:rPr lang="en-GB" altLang="en-US" sz="1200" dirty="0">
                  <a:solidFill>
                    <a:schemeClr val="bg1"/>
                  </a:solidFill>
                </a:rPr>
                <a:t>Quality of Product</a:t>
              </a:r>
            </a:p>
          </p:txBody>
        </p:sp>
        <p:sp>
          <p:nvSpPr>
            <p:cNvPr id="11" name="Text Box 9">
              <a:extLst>
                <a:ext uri="{FF2B5EF4-FFF2-40B4-BE49-F238E27FC236}">
                  <a16:creationId xmlns:a16="http://schemas.microsoft.com/office/drawing/2014/main" id="{F0A94DD1-9B69-4D44-83E3-BE6DA130AB3C}"/>
                </a:ext>
              </a:extLst>
            </p:cNvPr>
            <p:cNvSpPr txBox="1">
              <a:spLocks noChangeArrowheads="1"/>
            </p:cNvSpPr>
            <p:nvPr/>
          </p:nvSpPr>
          <p:spPr bwMode="auto">
            <a:xfrm>
              <a:off x="3354" y="1138"/>
              <a:ext cx="649"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6160" tIns="38081" rIns="76160" bIns="38081">
              <a:spAutoFit/>
            </a:bodyPr>
            <a:lstStyle>
              <a:lvl1pPr algn="l" defTabSz="762000">
                <a:spcBef>
                  <a:spcPct val="0"/>
                </a:spcBef>
                <a:defRPr>
                  <a:solidFill>
                    <a:schemeClr val="tx1"/>
                  </a:solidFill>
                  <a:latin typeface="Arial" panose="020B0604020202020204" pitchFamily="34" charset="0"/>
                </a:defRPr>
              </a:lvl1pPr>
              <a:lvl2pPr marL="381000" algn="l" defTabSz="762000">
                <a:spcBef>
                  <a:spcPct val="0"/>
                </a:spcBef>
                <a:defRPr>
                  <a:solidFill>
                    <a:schemeClr val="tx1"/>
                  </a:solidFill>
                  <a:latin typeface="Arial" panose="020B0604020202020204" pitchFamily="34" charset="0"/>
                </a:defRPr>
              </a:lvl2pPr>
              <a:lvl3pPr marL="762000" algn="l" defTabSz="762000">
                <a:spcBef>
                  <a:spcPct val="0"/>
                </a:spcBef>
                <a:defRPr>
                  <a:solidFill>
                    <a:schemeClr val="tx1"/>
                  </a:solidFill>
                  <a:latin typeface="Arial" panose="020B0604020202020204" pitchFamily="34" charset="0"/>
                </a:defRPr>
              </a:lvl3pPr>
              <a:lvl4pPr marL="1143000" algn="l" defTabSz="762000">
                <a:spcBef>
                  <a:spcPct val="0"/>
                </a:spcBef>
                <a:defRPr>
                  <a:solidFill>
                    <a:schemeClr val="tx1"/>
                  </a:solidFill>
                  <a:latin typeface="Arial" panose="020B0604020202020204" pitchFamily="34" charset="0"/>
                </a:defRPr>
              </a:lvl4pPr>
              <a:lvl5pPr marL="1522413" algn="l" defTabSz="762000">
                <a:spcBef>
                  <a:spcPct val="0"/>
                </a:spcBef>
                <a:defRPr>
                  <a:solidFill>
                    <a:schemeClr val="tx1"/>
                  </a:solidFill>
                  <a:latin typeface="Arial" panose="020B0604020202020204" pitchFamily="34" charset="0"/>
                </a:defRPr>
              </a:lvl5pPr>
              <a:lvl6pPr marL="1979613" defTabSz="762000" fontAlgn="base">
                <a:spcBef>
                  <a:spcPct val="0"/>
                </a:spcBef>
                <a:spcAft>
                  <a:spcPct val="0"/>
                </a:spcAft>
                <a:defRPr>
                  <a:solidFill>
                    <a:schemeClr val="tx1"/>
                  </a:solidFill>
                  <a:latin typeface="Arial" panose="020B0604020202020204" pitchFamily="34" charset="0"/>
                </a:defRPr>
              </a:lvl6pPr>
              <a:lvl7pPr marL="2436813" defTabSz="762000" fontAlgn="base">
                <a:spcBef>
                  <a:spcPct val="0"/>
                </a:spcBef>
                <a:spcAft>
                  <a:spcPct val="0"/>
                </a:spcAft>
                <a:defRPr>
                  <a:solidFill>
                    <a:schemeClr val="tx1"/>
                  </a:solidFill>
                  <a:latin typeface="Arial" panose="020B0604020202020204" pitchFamily="34" charset="0"/>
                </a:defRPr>
              </a:lvl7pPr>
              <a:lvl8pPr marL="2894013" defTabSz="762000" fontAlgn="base">
                <a:spcBef>
                  <a:spcPct val="0"/>
                </a:spcBef>
                <a:spcAft>
                  <a:spcPct val="0"/>
                </a:spcAft>
                <a:defRPr>
                  <a:solidFill>
                    <a:schemeClr val="tx1"/>
                  </a:solidFill>
                  <a:latin typeface="Arial" panose="020B0604020202020204" pitchFamily="34" charset="0"/>
                </a:defRPr>
              </a:lvl8pPr>
              <a:lvl9pPr marL="3351213" defTabSz="762000"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buFontTx/>
                <a:buNone/>
              </a:pPr>
              <a:r>
                <a:rPr lang="en-GB" altLang="en-US" sz="1200">
                  <a:solidFill>
                    <a:schemeClr val="bg1"/>
                  </a:solidFill>
                </a:rPr>
                <a:t>Service</a:t>
              </a:r>
            </a:p>
          </p:txBody>
        </p:sp>
        <p:sp>
          <p:nvSpPr>
            <p:cNvPr id="12" name="Text Box 10">
              <a:extLst>
                <a:ext uri="{FF2B5EF4-FFF2-40B4-BE49-F238E27FC236}">
                  <a16:creationId xmlns:a16="http://schemas.microsoft.com/office/drawing/2014/main" id="{59B5598C-D06B-4823-9BBB-B29F4191A9D5}"/>
                </a:ext>
              </a:extLst>
            </p:cNvPr>
            <p:cNvSpPr txBox="1">
              <a:spLocks noChangeArrowheads="1"/>
            </p:cNvSpPr>
            <p:nvPr/>
          </p:nvSpPr>
          <p:spPr bwMode="auto">
            <a:xfrm>
              <a:off x="3976" y="1138"/>
              <a:ext cx="1249"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6160" tIns="38081" rIns="76160" bIns="38081">
              <a:spAutoFit/>
            </a:bodyPr>
            <a:lstStyle>
              <a:lvl1pPr algn="l" defTabSz="762000">
                <a:spcBef>
                  <a:spcPct val="0"/>
                </a:spcBef>
                <a:defRPr>
                  <a:solidFill>
                    <a:schemeClr val="tx1"/>
                  </a:solidFill>
                  <a:latin typeface="Arial" panose="020B0604020202020204" pitchFamily="34" charset="0"/>
                </a:defRPr>
              </a:lvl1pPr>
              <a:lvl2pPr marL="381000" algn="l" defTabSz="762000">
                <a:spcBef>
                  <a:spcPct val="0"/>
                </a:spcBef>
                <a:defRPr>
                  <a:solidFill>
                    <a:schemeClr val="tx1"/>
                  </a:solidFill>
                  <a:latin typeface="Arial" panose="020B0604020202020204" pitchFamily="34" charset="0"/>
                </a:defRPr>
              </a:lvl2pPr>
              <a:lvl3pPr marL="762000" algn="l" defTabSz="762000">
                <a:spcBef>
                  <a:spcPct val="0"/>
                </a:spcBef>
                <a:defRPr>
                  <a:solidFill>
                    <a:schemeClr val="tx1"/>
                  </a:solidFill>
                  <a:latin typeface="Arial" panose="020B0604020202020204" pitchFamily="34" charset="0"/>
                </a:defRPr>
              </a:lvl3pPr>
              <a:lvl4pPr marL="1143000" algn="l" defTabSz="762000">
                <a:spcBef>
                  <a:spcPct val="0"/>
                </a:spcBef>
                <a:defRPr>
                  <a:solidFill>
                    <a:schemeClr val="tx1"/>
                  </a:solidFill>
                  <a:latin typeface="Arial" panose="020B0604020202020204" pitchFamily="34" charset="0"/>
                </a:defRPr>
              </a:lvl4pPr>
              <a:lvl5pPr marL="1522413" algn="l" defTabSz="762000">
                <a:spcBef>
                  <a:spcPct val="0"/>
                </a:spcBef>
                <a:defRPr>
                  <a:solidFill>
                    <a:schemeClr val="tx1"/>
                  </a:solidFill>
                  <a:latin typeface="Arial" panose="020B0604020202020204" pitchFamily="34" charset="0"/>
                </a:defRPr>
              </a:lvl5pPr>
              <a:lvl6pPr marL="1979613" defTabSz="762000" fontAlgn="base">
                <a:spcBef>
                  <a:spcPct val="0"/>
                </a:spcBef>
                <a:spcAft>
                  <a:spcPct val="0"/>
                </a:spcAft>
                <a:defRPr>
                  <a:solidFill>
                    <a:schemeClr val="tx1"/>
                  </a:solidFill>
                  <a:latin typeface="Arial" panose="020B0604020202020204" pitchFamily="34" charset="0"/>
                </a:defRPr>
              </a:lvl6pPr>
              <a:lvl7pPr marL="2436813" defTabSz="762000" fontAlgn="base">
                <a:spcBef>
                  <a:spcPct val="0"/>
                </a:spcBef>
                <a:spcAft>
                  <a:spcPct val="0"/>
                </a:spcAft>
                <a:defRPr>
                  <a:solidFill>
                    <a:schemeClr val="tx1"/>
                  </a:solidFill>
                  <a:latin typeface="Arial" panose="020B0604020202020204" pitchFamily="34" charset="0"/>
                </a:defRPr>
              </a:lvl7pPr>
              <a:lvl8pPr marL="2894013" defTabSz="762000" fontAlgn="base">
                <a:spcBef>
                  <a:spcPct val="0"/>
                </a:spcBef>
                <a:spcAft>
                  <a:spcPct val="0"/>
                </a:spcAft>
                <a:defRPr>
                  <a:solidFill>
                    <a:schemeClr val="tx1"/>
                  </a:solidFill>
                  <a:latin typeface="Arial" panose="020B0604020202020204" pitchFamily="34" charset="0"/>
                </a:defRPr>
              </a:lvl8pPr>
              <a:lvl9pPr marL="3351213" defTabSz="762000"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buFontTx/>
                <a:buNone/>
              </a:pPr>
              <a:r>
                <a:rPr lang="en-GB" altLang="en-US" sz="1200">
                  <a:solidFill>
                    <a:schemeClr val="bg1"/>
                  </a:solidFill>
                </a:rPr>
                <a:t>Store Ambience</a:t>
              </a:r>
            </a:p>
          </p:txBody>
        </p:sp>
        <p:sp>
          <p:nvSpPr>
            <p:cNvPr id="13" name="Text Box 11">
              <a:extLst>
                <a:ext uri="{FF2B5EF4-FFF2-40B4-BE49-F238E27FC236}">
                  <a16:creationId xmlns:a16="http://schemas.microsoft.com/office/drawing/2014/main" id="{198DE83B-6A11-44D0-A163-4A8E9CAC8A3D}"/>
                </a:ext>
              </a:extLst>
            </p:cNvPr>
            <p:cNvSpPr txBox="1">
              <a:spLocks noChangeArrowheads="1"/>
            </p:cNvSpPr>
            <p:nvPr/>
          </p:nvSpPr>
          <p:spPr bwMode="auto">
            <a:xfrm>
              <a:off x="2931" y="2078"/>
              <a:ext cx="598"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6160" tIns="38081" rIns="76160" bIns="38081">
              <a:spAutoFit/>
            </a:bodyPr>
            <a:lstStyle>
              <a:lvl1pPr algn="l" defTabSz="762000">
                <a:spcBef>
                  <a:spcPct val="0"/>
                </a:spcBef>
                <a:defRPr>
                  <a:solidFill>
                    <a:schemeClr val="tx1"/>
                  </a:solidFill>
                  <a:latin typeface="Arial" panose="020B0604020202020204" pitchFamily="34" charset="0"/>
                </a:defRPr>
              </a:lvl1pPr>
              <a:lvl2pPr marL="381000" algn="l" defTabSz="762000">
                <a:spcBef>
                  <a:spcPct val="0"/>
                </a:spcBef>
                <a:defRPr>
                  <a:solidFill>
                    <a:schemeClr val="tx1"/>
                  </a:solidFill>
                  <a:latin typeface="Arial" panose="020B0604020202020204" pitchFamily="34" charset="0"/>
                </a:defRPr>
              </a:lvl2pPr>
              <a:lvl3pPr marL="762000" algn="l" defTabSz="762000">
                <a:spcBef>
                  <a:spcPct val="0"/>
                </a:spcBef>
                <a:defRPr>
                  <a:solidFill>
                    <a:schemeClr val="tx1"/>
                  </a:solidFill>
                  <a:latin typeface="Arial" panose="020B0604020202020204" pitchFamily="34" charset="0"/>
                </a:defRPr>
              </a:lvl3pPr>
              <a:lvl4pPr marL="1143000" algn="l" defTabSz="762000">
                <a:spcBef>
                  <a:spcPct val="0"/>
                </a:spcBef>
                <a:defRPr>
                  <a:solidFill>
                    <a:schemeClr val="tx1"/>
                  </a:solidFill>
                  <a:latin typeface="Arial" panose="020B0604020202020204" pitchFamily="34" charset="0"/>
                </a:defRPr>
              </a:lvl4pPr>
              <a:lvl5pPr marL="1522413" algn="l" defTabSz="762000">
                <a:spcBef>
                  <a:spcPct val="0"/>
                </a:spcBef>
                <a:defRPr>
                  <a:solidFill>
                    <a:schemeClr val="tx1"/>
                  </a:solidFill>
                  <a:latin typeface="Arial" panose="020B0604020202020204" pitchFamily="34" charset="0"/>
                </a:defRPr>
              </a:lvl5pPr>
              <a:lvl6pPr marL="1979613" defTabSz="762000" fontAlgn="base">
                <a:spcBef>
                  <a:spcPct val="0"/>
                </a:spcBef>
                <a:spcAft>
                  <a:spcPct val="0"/>
                </a:spcAft>
                <a:defRPr>
                  <a:solidFill>
                    <a:schemeClr val="tx1"/>
                  </a:solidFill>
                  <a:latin typeface="Arial" panose="020B0604020202020204" pitchFamily="34" charset="0"/>
                </a:defRPr>
              </a:lvl6pPr>
              <a:lvl7pPr marL="2436813" defTabSz="762000" fontAlgn="base">
                <a:spcBef>
                  <a:spcPct val="0"/>
                </a:spcBef>
                <a:spcAft>
                  <a:spcPct val="0"/>
                </a:spcAft>
                <a:defRPr>
                  <a:solidFill>
                    <a:schemeClr val="tx1"/>
                  </a:solidFill>
                  <a:latin typeface="Arial" panose="020B0604020202020204" pitchFamily="34" charset="0"/>
                </a:defRPr>
              </a:lvl7pPr>
              <a:lvl8pPr marL="2894013" defTabSz="762000" fontAlgn="base">
                <a:spcBef>
                  <a:spcPct val="0"/>
                </a:spcBef>
                <a:spcAft>
                  <a:spcPct val="0"/>
                </a:spcAft>
                <a:defRPr>
                  <a:solidFill>
                    <a:schemeClr val="tx1"/>
                  </a:solidFill>
                  <a:latin typeface="Arial" panose="020B0604020202020204" pitchFamily="34" charset="0"/>
                </a:defRPr>
              </a:lvl8pPr>
              <a:lvl9pPr marL="3351213" defTabSz="762000"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buFontTx/>
                <a:buNone/>
              </a:pPr>
              <a:r>
                <a:rPr lang="en-GB" altLang="en-US" sz="1200">
                  <a:solidFill>
                    <a:schemeClr val="bg1"/>
                  </a:solidFill>
                </a:rPr>
                <a:t>Value</a:t>
              </a:r>
            </a:p>
          </p:txBody>
        </p:sp>
        <p:sp>
          <p:nvSpPr>
            <p:cNvPr id="14" name="Text Box 12">
              <a:extLst>
                <a:ext uri="{FF2B5EF4-FFF2-40B4-BE49-F238E27FC236}">
                  <a16:creationId xmlns:a16="http://schemas.microsoft.com/office/drawing/2014/main" id="{E573AD6E-926B-44F7-9E17-C7AACC5A7A5E}"/>
                </a:ext>
              </a:extLst>
            </p:cNvPr>
            <p:cNvSpPr txBox="1">
              <a:spLocks noChangeArrowheads="1"/>
            </p:cNvSpPr>
            <p:nvPr/>
          </p:nvSpPr>
          <p:spPr bwMode="auto">
            <a:xfrm>
              <a:off x="3379" y="2743"/>
              <a:ext cx="625"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6160" tIns="38081" rIns="76160" bIns="38081">
              <a:spAutoFit/>
            </a:bodyPr>
            <a:lstStyle>
              <a:lvl1pPr algn="l" defTabSz="762000">
                <a:spcBef>
                  <a:spcPct val="0"/>
                </a:spcBef>
                <a:defRPr>
                  <a:solidFill>
                    <a:schemeClr val="tx1"/>
                  </a:solidFill>
                  <a:latin typeface="Arial" panose="020B0604020202020204" pitchFamily="34" charset="0"/>
                </a:defRPr>
              </a:lvl1pPr>
              <a:lvl2pPr marL="381000" algn="l" defTabSz="762000">
                <a:spcBef>
                  <a:spcPct val="0"/>
                </a:spcBef>
                <a:defRPr>
                  <a:solidFill>
                    <a:schemeClr val="tx1"/>
                  </a:solidFill>
                  <a:latin typeface="Arial" panose="020B0604020202020204" pitchFamily="34" charset="0"/>
                </a:defRPr>
              </a:lvl2pPr>
              <a:lvl3pPr marL="762000" algn="l" defTabSz="762000">
                <a:spcBef>
                  <a:spcPct val="0"/>
                </a:spcBef>
                <a:defRPr>
                  <a:solidFill>
                    <a:schemeClr val="tx1"/>
                  </a:solidFill>
                  <a:latin typeface="Arial" panose="020B0604020202020204" pitchFamily="34" charset="0"/>
                </a:defRPr>
              </a:lvl3pPr>
              <a:lvl4pPr marL="1143000" algn="l" defTabSz="762000">
                <a:spcBef>
                  <a:spcPct val="0"/>
                </a:spcBef>
                <a:defRPr>
                  <a:solidFill>
                    <a:schemeClr val="tx1"/>
                  </a:solidFill>
                  <a:latin typeface="Arial" panose="020B0604020202020204" pitchFamily="34" charset="0"/>
                </a:defRPr>
              </a:lvl4pPr>
              <a:lvl5pPr marL="1522413" algn="l" defTabSz="762000">
                <a:spcBef>
                  <a:spcPct val="0"/>
                </a:spcBef>
                <a:defRPr>
                  <a:solidFill>
                    <a:schemeClr val="tx1"/>
                  </a:solidFill>
                  <a:latin typeface="Arial" panose="020B0604020202020204" pitchFamily="34" charset="0"/>
                </a:defRPr>
              </a:lvl5pPr>
              <a:lvl6pPr marL="1979613" defTabSz="762000" fontAlgn="base">
                <a:spcBef>
                  <a:spcPct val="0"/>
                </a:spcBef>
                <a:spcAft>
                  <a:spcPct val="0"/>
                </a:spcAft>
                <a:defRPr>
                  <a:solidFill>
                    <a:schemeClr val="tx1"/>
                  </a:solidFill>
                  <a:latin typeface="Arial" panose="020B0604020202020204" pitchFamily="34" charset="0"/>
                </a:defRPr>
              </a:lvl6pPr>
              <a:lvl7pPr marL="2436813" defTabSz="762000" fontAlgn="base">
                <a:spcBef>
                  <a:spcPct val="0"/>
                </a:spcBef>
                <a:spcAft>
                  <a:spcPct val="0"/>
                </a:spcAft>
                <a:defRPr>
                  <a:solidFill>
                    <a:schemeClr val="tx1"/>
                  </a:solidFill>
                  <a:latin typeface="Arial" panose="020B0604020202020204" pitchFamily="34" charset="0"/>
                </a:defRPr>
              </a:lvl7pPr>
              <a:lvl8pPr marL="2894013" defTabSz="762000" fontAlgn="base">
                <a:spcBef>
                  <a:spcPct val="0"/>
                </a:spcBef>
                <a:spcAft>
                  <a:spcPct val="0"/>
                </a:spcAft>
                <a:defRPr>
                  <a:solidFill>
                    <a:schemeClr val="tx1"/>
                  </a:solidFill>
                  <a:latin typeface="Arial" panose="020B0604020202020204" pitchFamily="34" charset="0"/>
                </a:defRPr>
              </a:lvl8pPr>
              <a:lvl9pPr marL="3351213" defTabSz="762000"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buFontTx/>
                <a:buNone/>
              </a:pPr>
              <a:r>
                <a:rPr lang="en-GB" altLang="en-US" sz="1200">
                  <a:solidFill>
                    <a:schemeClr val="bg1"/>
                  </a:solidFill>
                </a:rPr>
                <a:t>PRICE</a:t>
              </a:r>
            </a:p>
          </p:txBody>
        </p:sp>
        <p:sp>
          <p:nvSpPr>
            <p:cNvPr id="15" name="Text Box 13">
              <a:extLst>
                <a:ext uri="{FF2B5EF4-FFF2-40B4-BE49-F238E27FC236}">
                  <a16:creationId xmlns:a16="http://schemas.microsoft.com/office/drawing/2014/main" id="{BA1F0A3D-58DB-4A69-A9D2-F3399F5F6003}"/>
                </a:ext>
              </a:extLst>
            </p:cNvPr>
            <p:cNvSpPr txBox="1">
              <a:spLocks noChangeArrowheads="1"/>
            </p:cNvSpPr>
            <p:nvPr/>
          </p:nvSpPr>
          <p:spPr bwMode="auto">
            <a:xfrm>
              <a:off x="3529" y="2078"/>
              <a:ext cx="1198" cy="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6160" tIns="38081" rIns="76160" bIns="38081">
              <a:spAutoFit/>
            </a:bodyPr>
            <a:lstStyle>
              <a:lvl1pPr algn="l" defTabSz="762000">
                <a:spcBef>
                  <a:spcPct val="0"/>
                </a:spcBef>
                <a:defRPr>
                  <a:solidFill>
                    <a:schemeClr val="tx1"/>
                  </a:solidFill>
                  <a:latin typeface="Arial" panose="020B0604020202020204" pitchFamily="34" charset="0"/>
                </a:defRPr>
              </a:lvl1pPr>
              <a:lvl2pPr marL="381000" algn="l" defTabSz="762000">
                <a:spcBef>
                  <a:spcPct val="0"/>
                </a:spcBef>
                <a:defRPr>
                  <a:solidFill>
                    <a:schemeClr val="tx1"/>
                  </a:solidFill>
                  <a:latin typeface="Arial" panose="020B0604020202020204" pitchFamily="34" charset="0"/>
                </a:defRPr>
              </a:lvl2pPr>
              <a:lvl3pPr marL="762000" algn="l" defTabSz="762000">
                <a:spcBef>
                  <a:spcPct val="0"/>
                </a:spcBef>
                <a:defRPr>
                  <a:solidFill>
                    <a:schemeClr val="tx1"/>
                  </a:solidFill>
                  <a:latin typeface="Arial" panose="020B0604020202020204" pitchFamily="34" charset="0"/>
                </a:defRPr>
              </a:lvl3pPr>
              <a:lvl4pPr marL="1143000" algn="l" defTabSz="762000">
                <a:spcBef>
                  <a:spcPct val="0"/>
                </a:spcBef>
                <a:defRPr>
                  <a:solidFill>
                    <a:schemeClr val="tx1"/>
                  </a:solidFill>
                  <a:latin typeface="Arial" panose="020B0604020202020204" pitchFamily="34" charset="0"/>
                </a:defRPr>
              </a:lvl4pPr>
              <a:lvl5pPr marL="1522413" algn="l" defTabSz="762000">
                <a:spcBef>
                  <a:spcPct val="0"/>
                </a:spcBef>
                <a:defRPr>
                  <a:solidFill>
                    <a:schemeClr val="tx1"/>
                  </a:solidFill>
                  <a:latin typeface="Arial" panose="020B0604020202020204" pitchFamily="34" charset="0"/>
                </a:defRPr>
              </a:lvl5pPr>
              <a:lvl6pPr marL="1979613" defTabSz="762000" fontAlgn="base">
                <a:spcBef>
                  <a:spcPct val="0"/>
                </a:spcBef>
                <a:spcAft>
                  <a:spcPct val="0"/>
                </a:spcAft>
                <a:defRPr>
                  <a:solidFill>
                    <a:schemeClr val="tx1"/>
                  </a:solidFill>
                  <a:latin typeface="Arial" panose="020B0604020202020204" pitchFamily="34" charset="0"/>
                </a:defRPr>
              </a:lvl6pPr>
              <a:lvl7pPr marL="2436813" defTabSz="762000" fontAlgn="base">
                <a:spcBef>
                  <a:spcPct val="0"/>
                </a:spcBef>
                <a:spcAft>
                  <a:spcPct val="0"/>
                </a:spcAft>
                <a:defRPr>
                  <a:solidFill>
                    <a:schemeClr val="tx1"/>
                  </a:solidFill>
                  <a:latin typeface="Arial" panose="020B0604020202020204" pitchFamily="34" charset="0"/>
                </a:defRPr>
              </a:lvl7pPr>
              <a:lvl8pPr marL="2894013" defTabSz="762000" fontAlgn="base">
                <a:spcBef>
                  <a:spcPct val="0"/>
                </a:spcBef>
                <a:spcAft>
                  <a:spcPct val="0"/>
                </a:spcAft>
                <a:defRPr>
                  <a:solidFill>
                    <a:schemeClr val="tx1"/>
                  </a:solidFill>
                  <a:latin typeface="Arial" panose="020B0604020202020204" pitchFamily="34" charset="0"/>
                </a:defRPr>
              </a:lvl8pPr>
              <a:lvl9pPr marL="3351213" defTabSz="762000"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buFontTx/>
                <a:buNone/>
              </a:pPr>
              <a:r>
                <a:rPr lang="en-GB" altLang="en-US" sz="1200" dirty="0">
                  <a:solidFill>
                    <a:schemeClr val="bg1"/>
                  </a:solidFill>
                </a:rPr>
                <a:t>Convenience</a:t>
              </a:r>
            </a:p>
          </p:txBody>
        </p:sp>
        <p:sp>
          <p:nvSpPr>
            <p:cNvPr id="16" name="Text Box 14">
              <a:extLst>
                <a:ext uri="{FF2B5EF4-FFF2-40B4-BE49-F238E27FC236}">
                  <a16:creationId xmlns:a16="http://schemas.microsoft.com/office/drawing/2014/main" id="{5C9B4FDD-F6FE-45DA-846F-C0DCBC29AE1A}"/>
                </a:ext>
              </a:extLst>
            </p:cNvPr>
            <p:cNvSpPr txBox="1">
              <a:spLocks noChangeArrowheads="1"/>
            </p:cNvSpPr>
            <p:nvPr/>
          </p:nvSpPr>
          <p:spPr bwMode="auto">
            <a:xfrm>
              <a:off x="435" y="2797"/>
              <a:ext cx="2694" cy="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6160" tIns="38081" rIns="76160" bIns="38081">
              <a:spAutoFit/>
            </a:bodyPr>
            <a:lstStyle>
              <a:lvl1pPr algn="l" defTabSz="762000">
                <a:spcBef>
                  <a:spcPct val="0"/>
                </a:spcBef>
                <a:defRPr>
                  <a:solidFill>
                    <a:schemeClr val="tx1"/>
                  </a:solidFill>
                  <a:latin typeface="Arial" panose="020B0604020202020204" pitchFamily="34" charset="0"/>
                </a:defRPr>
              </a:lvl1pPr>
              <a:lvl2pPr marL="381000" algn="l" defTabSz="762000">
                <a:spcBef>
                  <a:spcPct val="0"/>
                </a:spcBef>
                <a:defRPr>
                  <a:solidFill>
                    <a:schemeClr val="tx1"/>
                  </a:solidFill>
                  <a:latin typeface="Arial" panose="020B0604020202020204" pitchFamily="34" charset="0"/>
                </a:defRPr>
              </a:lvl2pPr>
              <a:lvl3pPr marL="762000" algn="l" defTabSz="762000">
                <a:spcBef>
                  <a:spcPct val="0"/>
                </a:spcBef>
                <a:defRPr>
                  <a:solidFill>
                    <a:schemeClr val="tx1"/>
                  </a:solidFill>
                  <a:latin typeface="Arial" panose="020B0604020202020204" pitchFamily="34" charset="0"/>
                </a:defRPr>
              </a:lvl3pPr>
              <a:lvl4pPr marL="1143000" algn="l" defTabSz="762000">
                <a:spcBef>
                  <a:spcPct val="0"/>
                </a:spcBef>
                <a:defRPr>
                  <a:solidFill>
                    <a:schemeClr val="tx1"/>
                  </a:solidFill>
                  <a:latin typeface="Arial" panose="020B0604020202020204" pitchFamily="34" charset="0"/>
                </a:defRPr>
              </a:lvl4pPr>
              <a:lvl5pPr marL="1522413" algn="l" defTabSz="762000">
                <a:spcBef>
                  <a:spcPct val="0"/>
                </a:spcBef>
                <a:defRPr>
                  <a:solidFill>
                    <a:schemeClr val="tx1"/>
                  </a:solidFill>
                  <a:latin typeface="Arial" panose="020B0604020202020204" pitchFamily="34" charset="0"/>
                </a:defRPr>
              </a:lvl5pPr>
              <a:lvl6pPr marL="1979613" defTabSz="762000" fontAlgn="base">
                <a:spcBef>
                  <a:spcPct val="0"/>
                </a:spcBef>
                <a:spcAft>
                  <a:spcPct val="0"/>
                </a:spcAft>
                <a:defRPr>
                  <a:solidFill>
                    <a:schemeClr val="tx1"/>
                  </a:solidFill>
                  <a:latin typeface="Arial" panose="020B0604020202020204" pitchFamily="34" charset="0"/>
                </a:defRPr>
              </a:lvl6pPr>
              <a:lvl7pPr marL="2436813" defTabSz="762000" fontAlgn="base">
                <a:spcBef>
                  <a:spcPct val="0"/>
                </a:spcBef>
                <a:spcAft>
                  <a:spcPct val="0"/>
                </a:spcAft>
                <a:defRPr>
                  <a:solidFill>
                    <a:schemeClr val="tx1"/>
                  </a:solidFill>
                  <a:latin typeface="Arial" panose="020B0604020202020204" pitchFamily="34" charset="0"/>
                </a:defRPr>
              </a:lvl7pPr>
              <a:lvl8pPr marL="2894013" defTabSz="762000" fontAlgn="base">
                <a:spcBef>
                  <a:spcPct val="0"/>
                </a:spcBef>
                <a:spcAft>
                  <a:spcPct val="0"/>
                </a:spcAft>
                <a:defRPr>
                  <a:solidFill>
                    <a:schemeClr val="tx1"/>
                  </a:solidFill>
                  <a:latin typeface="Arial" panose="020B0604020202020204" pitchFamily="34" charset="0"/>
                </a:defRPr>
              </a:lvl8pPr>
              <a:lvl9pPr marL="3351213" defTabSz="762000"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buFontTx/>
                <a:buNone/>
              </a:pPr>
              <a:r>
                <a:rPr lang="en-GB" altLang="en-US" sz="1400" b="1" dirty="0"/>
                <a:t>Price Sensitive/Less</a:t>
              </a:r>
            </a:p>
            <a:p>
              <a:pPr eaLnBrk="0" hangingPunct="0">
                <a:spcBef>
                  <a:spcPct val="50000"/>
                </a:spcBef>
                <a:buFontTx/>
                <a:buNone/>
              </a:pPr>
              <a:r>
                <a:rPr lang="en-GB" altLang="en-US" sz="1400" b="1" dirty="0"/>
                <a:t>Affluent Customers</a:t>
              </a:r>
            </a:p>
          </p:txBody>
        </p:sp>
        <p:sp>
          <p:nvSpPr>
            <p:cNvPr id="17" name="Text Box 15">
              <a:extLst>
                <a:ext uri="{FF2B5EF4-FFF2-40B4-BE49-F238E27FC236}">
                  <a16:creationId xmlns:a16="http://schemas.microsoft.com/office/drawing/2014/main" id="{7DAC4DA3-8AB7-4434-99FF-49A982536D33}"/>
                </a:ext>
              </a:extLst>
            </p:cNvPr>
            <p:cNvSpPr txBox="1">
              <a:spLocks noChangeArrowheads="1"/>
            </p:cNvSpPr>
            <p:nvPr/>
          </p:nvSpPr>
          <p:spPr bwMode="auto">
            <a:xfrm>
              <a:off x="435" y="2061"/>
              <a:ext cx="1946"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6160" tIns="38081" rIns="76160" bIns="38081">
              <a:spAutoFit/>
            </a:bodyPr>
            <a:lstStyle>
              <a:lvl1pPr algn="l" defTabSz="762000">
                <a:spcBef>
                  <a:spcPct val="0"/>
                </a:spcBef>
                <a:defRPr>
                  <a:solidFill>
                    <a:schemeClr val="tx1"/>
                  </a:solidFill>
                  <a:latin typeface="Arial" panose="020B0604020202020204" pitchFamily="34" charset="0"/>
                </a:defRPr>
              </a:lvl1pPr>
              <a:lvl2pPr marL="381000" algn="l" defTabSz="762000">
                <a:spcBef>
                  <a:spcPct val="0"/>
                </a:spcBef>
                <a:defRPr>
                  <a:solidFill>
                    <a:schemeClr val="tx1"/>
                  </a:solidFill>
                  <a:latin typeface="Arial" panose="020B0604020202020204" pitchFamily="34" charset="0"/>
                </a:defRPr>
              </a:lvl2pPr>
              <a:lvl3pPr marL="762000" algn="l" defTabSz="762000">
                <a:spcBef>
                  <a:spcPct val="0"/>
                </a:spcBef>
                <a:defRPr>
                  <a:solidFill>
                    <a:schemeClr val="tx1"/>
                  </a:solidFill>
                  <a:latin typeface="Arial" panose="020B0604020202020204" pitchFamily="34" charset="0"/>
                </a:defRPr>
              </a:lvl3pPr>
              <a:lvl4pPr marL="1143000" algn="l" defTabSz="762000">
                <a:spcBef>
                  <a:spcPct val="0"/>
                </a:spcBef>
                <a:defRPr>
                  <a:solidFill>
                    <a:schemeClr val="tx1"/>
                  </a:solidFill>
                  <a:latin typeface="Arial" panose="020B0604020202020204" pitchFamily="34" charset="0"/>
                </a:defRPr>
              </a:lvl4pPr>
              <a:lvl5pPr marL="1522413" algn="l" defTabSz="762000">
                <a:spcBef>
                  <a:spcPct val="0"/>
                </a:spcBef>
                <a:defRPr>
                  <a:solidFill>
                    <a:schemeClr val="tx1"/>
                  </a:solidFill>
                  <a:latin typeface="Arial" panose="020B0604020202020204" pitchFamily="34" charset="0"/>
                </a:defRPr>
              </a:lvl5pPr>
              <a:lvl6pPr marL="1979613" defTabSz="762000" fontAlgn="base">
                <a:spcBef>
                  <a:spcPct val="0"/>
                </a:spcBef>
                <a:spcAft>
                  <a:spcPct val="0"/>
                </a:spcAft>
                <a:defRPr>
                  <a:solidFill>
                    <a:schemeClr val="tx1"/>
                  </a:solidFill>
                  <a:latin typeface="Arial" panose="020B0604020202020204" pitchFamily="34" charset="0"/>
                </a:defRPr>
              </a:lvl6pPr>
              <a:lvl7pPr marL="2436813" defTabSz="762000" fontAlgn="base">
                <a:spcBef>
                  <a:spcPct val="0"/>
                </a:spcBef>
                <a:spcAft>
                  <a:spcPct val="0"/>
                </a:spcAft>
                <a:defRPr>
                  <a:solidFill>
                    <a:schemeClr val="tx1"/>
                  </a:solidFill>
                  <a:latin typeface="Arial" panose="020B0604020202020204" pitchFamily="34" charset="0"/>
                </a:defRPr>
              </a:lvl7pPr>
              <a:lvl8pPr marL="2894013" defTabSz="762000" fontAlgn="base">
                <a:spcBef>
                  <a:spcPct val="0"/>
                </a:spcBef>
                <a:spcAft>
                  <a:spcPct val="0"/>
                </a:spcAft>
                <a:defRPr>
                  <a:solidFill>
                    <a:schemeClr val="tx1"/>
                  </a:solidFill>
                  <a:latin typeface="Arial" panose="020B0604020202020204" pitchFamily="34" charset="0"/>
                </a:defRPr>
              </a:lvl8pPr>
              <a:lvl9pPr marL="3351213" defTabSz="762000"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buFontTx/>
                <a:buNone/>
              </a:pPr>
              <a:r>
                <a:rPr lang="en-GB" altLang="en-US" sz="1400" b="1"/>
                <a:t>Mid-Market Customers</a:t>
              </a:r>
            </a:p>
          </p:txBody>
        </p:sp>
        <p:sp>
          <p:nvSpPr>
            <p:cNvPr id="18" name="Text Box 16">
              <a:extLst>
                <a:ext uri="{FF2B5EF4-FFF2-40B4-BE49-F238E27FC236}">
                  <a16:creationId xmlns:a16="http://schemas.microsoft.com/office/drawing/2014/main" id="{75807A56-9352-4E44-8BAA-8921B491B4E4}"/>
                </a:ext>
              </a:extLst>
            </p:cNvPr>
            <p:cNvSpPr txBox="1">
              <a:spLocks noChangeArrowheads="1"/>
            </p:cNvSpPr>
            <p:nvPr/>
          </p:nvSpPr>
          <p:spPr bwMode="auto">
            <a:xfrm>
              <a:off x="435" y="1306"/>
              <a:ext cx="1946"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6160" tIns="38081" rIns="76160" bIns="38081">
              <a:spAutoFit/>
            </a:bodyPr>
            <a:lstStyle>
              <a:lvl1pPr algn="l" defTabSz="762000">
                <a:spcBef>
                  <a:spcPct val="0"/>
                </a:spcBef>
                <a:defRPr>
                  <a:solidFill>
                    <a:schemeClr val="tx1"/>
                  </a:solidFill>
                  <a:latin typeface="Arial" panose="020B0604020202020204" pitchFamily="34" charset="0"/>
                </a:defRPr>
              </a:lvl1pPr>
              <a:lvl2pPr marL="381000" algn="l" defTabSz="762000">
                <a:spcBef>
                  <a:spcPct val="0"/>
                </a:spcBef>
                <a:defRPr>
                  <a:solidFill>
                    <a:schemeClr val="tx1"/>
                  </a:solidFill>
                  <a:latin typeface="Arial" panose="020B0604020202020204" pitchFamily="34" charset="0"/>
                </a:defRPr>
              </a:lvl2pPr>
              <a:lvl3pPr marL="762000" algn="l" defTabSz="762000">
                <a:spcBef>
                  <a:spcPct val="0"/>
                </a:spcBef>
                <a:defRPr>
                  <a:solidFill>
                    <a:schemeClr val="tx1"/>
                  </a:solidFill>
                  <a:latin typeface="Arial" panose="020B0604020202020204" pitchFamily="34" charset="0"/>
                </a:defRPr>
              </a:lvl3pPr>
              <a:lvl4pPr marL="1143000" algn="l" defTabSz="762000">
                <a:spcBef>
                  <a:spcPct val="0"/>
                </a:spcBef>
                <a:defRPr>
                  <a:solidFill>
                    <a:schemeClr val="tx1"/>
                  </a:solidFill>
                  <a:latin typeface="Arial" panose="020B0604020202020204" pitchFamily="34" charset="0"/>
                </a:defRPr>
              </a:lvl4pPr>
              <a:lvl5pPr marL="1522413" algn="l" defTabSz="762000">
                <a:spcBef>
                  <a:spcPct val="0"/>
                </a:spcBef>
                <a:defRPr>
                  <a:solidFill>
                    <a:schemeClr val="tx1"/>
                  </a:solidFill>
                  <a:latin typeface="Arial" panose="020B0604020202020204" pitchFamily="34" charset="0"/>
                </a:defRPr>
              </a:lvl5pPr>
              <a:lvl6pPr marL="1979613" defTabSz="762000" fontAlgn="base">
                <a:spcBef>
                  <a:spcPct val="0"/>
                </a:spcBef>
                <a:spcAft>
                  <a:spcPct val="0"/>
                </a:spcAft>
                <a:defRPr>
                  <a:solidFill>
                    <a:schemeClr val="tx1"/>
                  </a:solidFill>
                  <a:latin typeface="Arial" panose="020B0604020202020204" pitchFamily="34" charset="0"/>
                </a:defRPr>
              </a:lvl6pPr>
              <a:lvl7pPr marL="2436813" defTabSz="762000" fontAlgn="base">
                <a:spcBef>
                  <a:spcPct val="0"/>
                </a:spcBef>
                <a:spcAft>
                  <a:spcPct val="0"/>
                </a:spcAft>
                <a:defRPr>
                  <a:solidFill>
                    <a:schemeClr val="tx1"/>
                  </a:solidFill>
                  <a:latin typeface="Arial" panose="020B0604020202020204" pitchFamily="34" charset="0"/>
                </a:defRPr>
              </a:lvl7pPr>
              <a:lvl8pPr marL="2894013" defTabSz="762000" fontAlgn="base">
                <a:spcBef>
                  <a:spcPct val="0"/>
                </a:spcBef>
                <a:spcAft>
                  <a:spcPct val="0"/>
                </a:spcAft>
                <a:defRPr>
                  <a:solidFill>
                    <a:schemeClr val="tx1"/>
                  </a:solidFill>
                  <a:latin typeface="Arial" panose="020B0604020202020204" pitchFamily="34" charset="0"/>
                </a:defRPr>
              </a:lvl8pPr>
              <a:lvl9pPr marL="3351213" defTabSz="762000" fontAlgn="base">
                <a:spcBef>
                  <a:spcPct val="0"/>
                </a:spcBef>
                <a:spcAft>
                  <a:spcPct val="0"/>
                </a:spcAft>
                <a:defRPr>
                  <a:solidFill>
                    <a:schemeClr val="tx1"/>
                  </a:solidFill>
                  <a:latin typeface="Arial" panose="020B0604020202020204" pitchFamily="34" charset="0"/>
                </a:defRPr>
              </a:lvl9pPr>
            </a:lstStyle>
            <a:p>
              <a:pPr eaLnBrk="0" hangingPunct="0">
                <a:spcBef>
                  <a:spcPct val="50000"/>
                </a:spcBef>
                <a:buFontTx/>
                <a:buNone/>
              </a:pPr>
              <a:r>
                <a:rPr lang="en-GB" altLang="en-US" sz="1400" b="1" dirty="0"/>
                <a:t>Upmarket Customers</a:t>
              </a:r>
            </a:p>
          </p:txBody>
        </p:sp>
      </p:grpSp>
      <p:sp>
        <p:nvSpPr>
          <p:cNvPr id="19" name="Rectangle 17">
            <a:extLst>
              <a:ext uri="{FF2B5EF4-FFF2-40B4-BE49-F238E27FC236}">
                <a16:creationId xmlns:a16="http://schemas.microsoft.com/office/drawing/2014/main" id="{2F23EE85-72D7-4137-87A2-8B74C295BE9A}"/>
              </a:ext>
            </a:extLst>
          </p:cNvPr>
          <p:cNvSpPr txBox="1">
            <a:spLocks noChangeArrowheads="1"/>
          </p:cNvSpPr>
          <p:nvPr/>
        </p:nvSpPr>
        <p:spPr>
          <a:xfrm>
            <a:off x="5784467" y="5142219"/>
            <a:ext cx="6313748" cy="936625"/>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en-US" sz="1200">
                <a:solidFill>
                  <a:schemeClr val="folHlink"/>
                </a:solidFill>
              </a:rPr>
              <a:t>Competitive pricing on products popular amongst LA customers.</a:t>
            </a:r>
          </a:p>
          <a:p>
            <a:r>
              <a:rPr lang="en-GB" altLang="en-US" sz="1200">
                <a:solidFill>
                  <a:schemeClr val="folHlink"/>
                </a:solidFill>
              </a:rPr>
              <a:t>Ranging/Quality for products popular amongst UM customers.</a:t>
            </a:r>
          </a:p>
          <a:p>
            <a:r>
              <a:rPr lang="en-GB" altLang="en-US" sz="1200">
                <a:solidFill>
                  <a:schemeClr val="folHlink"/>
                </a:solidFill>
              </a:rPr>
              <a:t>Value and convenience is important to MM customers.</a:t>
            </a:r>
          </a:p>
          <a:p>
            <a:r>
              <a:rPr lang="en-GB" altLang="en-US" sz="1200">
                <a:solidFill>
                  <a:schemeClr val="folHlink"/>
                </a:solidFill>
              </a:rPr>
              <a:t>Stores can be segmented as LA/MM/UM and store strategies will vary accordingly.</a:t>
            </a:r>
            <a:endParaRPr lang="en-GB" altLang="en-US" sz="1200" dirty="0">
              <a:solidFill>
                <a:schemeClr val="folHlink"/>
              </a:solidFill>
            </a:endParaRPr>
          </a:p>
        </p:txBody>
      </p:sp>
    </p:spTree>
    <p:extLst>
      <p:ext uri="{BB962C8B-B14F-4D97-AF65-F5344CB8AC3E}">
        <p14:creationId xmlns:p14="http://schemas.microsoft.com/office/powerpoint/2010/main" val="3650782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50" name="Rectangle 2">
            <a:extLst>
              <a:ext uri="{FF2B5EF4-FFF2-40B4-BE49-F238E27FC236}">
                <a16:creationId xmlns:a16="http://schemas.microsoft.com/office/drawing/2014/main" id="{468A2A98-07FF-4B76-97E9-2CDDEE6DD7B9}"/>
              </a:ext>
            </a:extLst>
          </p:cNvPr>
          <p:cNvSpPr>
            <a:spLocks noGrp="1" noChangeArrowheads="1"/>
          </p:cNvSpPr>
          <p:nvPr>
            <p:ph type="title"/>
          </p:nvPr>
        </p:nvSpPr>
        <p:spPr/>
        <p:txBody>
          <a:bodyPr>
            <a:normAutofit fontScale="90000"/>
          </a:bodyPr>
          <a:lstStyle/>
          <a:p>
            <a:pPr defTabSz="1001713"/>
            <a:r>
              <a:rPr lang="en-GB" altLang="en-GB" sz="3200" dirty="0"/>
              <a:t>“Product Triangulation” is a very powerful way of flagging product dimensions</a:t>
            </a:r>
            <a:br>
              <a:rPr lang="en-GB" altLang="en-GB" sz="3200" dirty="0"/>
            </a:br>
            <a:br>
              <a:rPr lang="en-GB" altLang="en-GB" sz="3200" dirty="0"/>
            </a:br>
            <a:endParaRPr lang="en-GB" altLang="en-GB" sz="3200" dirty="0"/>
          </a:p>
        </p:txBody>
      </p:sp>
      <p:sp>
        <p:nvSpPr>
          <p:cNvPr id="1026074" name="Rectangle 26">
            <a:extLst>
              <a:ext uri="{FF2B5EF4-FFF2-40B4-BE49-F238E27FC236}">
                <a16:creationId xmlns:a16="http://schemas.microsoft.com/office/drawing/2014/main" id="{01A6AC42-23FC-45FF-A061-CB1A45D45FC9}"/>
              </a:ext>
            </a:extLst>
          </p:cNvPr>
          <p:cNvSpPr>
            <a:spLocks noGrp="1" noChangeArrowheads="1"/>
          </p:cNvSpPr>
          <p:nvPr>
            <p:ph type="body" sz="quarter" idx="15"/>
          </p:nvPr>
        </p:nvSpPr>
        <p:spPr>
          <a:noFill/>
          <a:ln/>
          <a:extLst>
            <a:ext uri="{91240B29-F687-4F45-9708-019B960494DF}">
              <a14:hiddenLine xmlns:a14="http://schemas.microsoft.com/office/drawing/2010/main" w="15875">
                <a:solidFill>
                  <a:schemeClr val="tx2"/>
                </a:solidFill>
                <a:miter lim="800000"/>
                <a:headEnd/>
                <a:tailEnd/>
              </a14:hiddenLine>
            </a:ext>
          </a:extLst>
        </p:spPr>
        <p:txBody>
          <a:bodyPr vert="horz" wrap="square" lIns="91402" tIns="45702" rIns="91402" bIns="45702" numCol="1" anchor="t" anchorCtr="0" compatLnSpc="1">
            <a:prstTxWarp prst="textNoShape">
              <a:avLst/>
            </a:prstTxWarp>
          </a:bodyPr>
          <a:lstStyle/>
          <a:p>
            <a:endParaRPr lang="en-GB" altLang="en-GB" sz="2000" dirty="0">
              <a:solidFill>
                <a:srgbClr val="000000"/>
              </a:solidFill>
            </a:endParaRPr>
          </a:p>
          <a:p>
            <a:pPr defTabSz="1001713"/>
            <a:r>
              <a:rPr lang="en-GB" altLang="en-GB" sz="2000" dirty="0">
                <a:solidFill>
                  <a:srgbClr val="000000"/>
                </a:solidFill>
              </a:rPr>
              <a:t>The process starts with several seed items, available in most stores</a:t>
            </a:r>
          </a:p>
          <a:p>
            <a:pPr defTabSz="1001713"/>
            <a:endParaRPr lang="en-GB" altLang="en-GB" sz="2000" dirty="0">
              <a:solidFill>
                <a:srgbClr val="000000"/>
              </a:solidFill>
            </a:endParaRPr>
          </a:p>
          <a:p>
            <a:pPr defTabSz="1001713"/>
            <a:r>
              <a:rPr lang="en-GB" altLang="en-GB" sz="2000" dirty="0">
                <a:solidFill>
                  <a:srgbClr val="000000"/>
                </a:solidFill>
              </a:rPr>
              <a:t>Products are scored (</a:t>
            </a:r>
            <a:r>
              <a:rPr lang="en-IN" dirty="0"/>
              <a:t>Triangulation scores)</a:t>
            </a:r>
            <a:r>
              <a:rPr lang="en-GB" altLang="en-GB" sz="2000" dirty="0">
                <a:solidFill>
                  <a:srgbClr val="000000"/>
                </a:solidFill>
              </a:rPr>
              <a:t> according to </a:t>
            </a:r>
          </a:p>
          <a:p>
            <a:pPr defTabSz="1001713"/>
            <a:r>
              <a:rPr lang="en-GB" altLang="en-GB" sz="2000" dirty="0">
                <a:solidFill>
                  <a:srgbClr val="000000"/>
                </a:solidFill>
              </a:rPr>
              <a:t>their association with all the seed items.</a:t>
            </a:r>
          </a:p>
          <a:p>
            <a:pPr defTabSz="1001713"/>
            <a:endParaRPr lang="en-GB" altLang="en-GB" sz="2000" dirty="0">
              <a:solidFill>
                <a:srgbClr val="000000"/>
              </a:solidFill>
            </a:endParaRPr>
          </a:p>
          <a:p>
            <a:pPr defTabSz="1001713"/>
            <a:r>
              <a:rPr lang="en-GB" altLang="en-GB" sz="2000" dirty="0">
                <a:solidFill>
                  <a:srgbClr val="000000"/>
                </a:solidFill>
              </a:rPr>
              <a:t>The top items/products are associated with all of the seeds, not just one.</a:t>
            </a:r>
          </a:p>
          <a:p>
            <a:r>
              <a:rPr lang="en-US" dirty="0"/>
              <a:t>Each product is assigned a </a:t>
            </a:r>
            <a:r>
              <a:rPr lang="en-US" dirty="0" err="1"/>
              <a:t>highend</a:t>
            </a:r>
            <a:endParaRPr lang="en-US" dirty="0"/>
          </a:p>
          <a:p>
            <a:r>
              <a:rPr lang="en-US" dirty="0"/>
              <a:t>(HE) rank and a low-end (LE) rank based on degree of</a:t>
            </a:r>
          </a:p>
          <a:p>
            <a:r>
              <a:rPr lang="en-US" dirty="0"/>
              <a:t>association with HE and LE seed products</a:t>
            </a:r>
          </a:p>
          <a:p>
            <a:endParaRPr lang="en-US" altLang="en-GB" sz="2000" dirty="0">
              <a:solidFill>
                <a:srgbClr val="000000"/>
              </a:solidFill>
            </a:endParaRPr>
          </a:p>
          <a:p>
            <a:r>
              <a:rPr lang="en-US" sz="2000" dirty="0">
                <a:solidFill>
                  <a:srgbClr val="363534"/>
                </a:solidFill>
                <a:latin typeface="Arial" panose="020B0604020202020204" pitchFamily="34" charset="0"/>
              </a:rPr>
              <a:t>A good seed list will create HE and LE ranks that have strong</a:t>
            </a:r>
          </a:p>
          <a:p>
            <a:r>
              <a:rPr lang="en-IN" sz="2000" dirty="0">
                <a:solidFill>
                  <a:srgbClr val="363534"/>
                </a:solidFill>
                <a:latin typeface="Arial" panose="020B0604020202020204" pitchFamily="34" charset="0"/>
              </a:rPr>
              <a:t>negative correlation; i.e. a </a:t>
            </a:r>
            <a:r>
              <a:rPr lang="en-US" sz="2000" dirty="0">
                <a:solidFill>
                  <a:srgbClr val="363534"/>
                </a:solidFill>
                <a:latin typeface="Arial" panose="020B0604020202020204" pitchFamily="34" charset="0"/>
              </a:rPr>
              <a:t>product high on the LE rank will</a:t>
            </a:r>
          </a:p>
          <a:p>
            <a:r>
              <a:rPr lang="en-US" sz="2000" dirty="0">
                <a:solidFill>
                  <a:srgbClr val="363534"/>
                </a:solidFill>
                <a:latin typeface="Arial" panose="020B0604020202020204" pitchFamily="34" charset="0"/>
              </a:rPr>
              <a:t>be low on the HE rank and vice </a:t>
            </a:r>
            <a:r>
              <a:rPr lang="en-IN" sz="2000" dirty="0">
                <a:solidFill>
                  <a:srgbClr val="363534"/>
                </a:solidFill>
                <a:latin typeface="Arial" panose="020B0604020202020204" pitchFamily="34" charset="0"/>
              </a:rPr>
              <a:t>versa. </a:t>
            </a:r>
            <a:endParaRPr lang="en-IN" sz="2000" dirty="0"/>
          </a:p>
          <a:p>
            <a:endParaRPr lang="en-GB" altLang="en-GB" sz="2000" dirty="0">
              <a:solidFill>
                <a:srgbClr val="000000"/>
              </a:solidFill>
            </a:endParaRPr>
          </a:p>
        </p:txBody>
      </p:sp>
      <p:sp>
        <p:nvSpPr>
          <p:cNvPr id="1026051" name="Line 3">
            <a:extLst>
              <a:ext uri="{FF2B5EF4-FFF2-40B4-BE49-F238E27FC236}">
                <a16:creationId xmlns:a16="http://schemas.microsoft.com/office/drawing/2014/main" id="{BAA9263A-16BC-4CAD-B195-B59DBEA7B19F}"/>
              </a:ext>
            </a:extLst>
          </p:cNvPr>
          <p:cNvSpPr>
            <a:spLocks noChangeShapeType="1"/>
          </p:cNvSpPr>
          <p:nvPr/>
        </p:nvSpPr>
        <p:spPr bwMode="auto">
          <a:xfrm flipH="1">
            <a:off x="11429698" y="2178510"/>
            <a:ext cx="66675" cy="288925"/>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26052" name="Line 4">
            <a:extLst>
              <a:ext uri="{FF2B5EF4-FFF2-40B4-BE49-F238E27FC236}">
                <a16:creationId xmlns:a16="http://schemas.microsoft.com/office/drawing/2014/main" id="{613E5BCE-8A55-4275-ABE1-9250083AA842}"/>
              </a:ext>
            </a:extLst>
          </p:cNvPr>
          <p:cNvSpPr>
            <a:spLocks noChangeShapeType="1"/>
          </p:cNvSpPr>
          <p:nvPr/>
        </p:nvSpPr>
        <p:spPr bwMode="auto">
          <a:xfrm flipH="1">
            <a:off x="10886770" y="2059445"/>
            <a:ext cx="271462" cy="144462"/>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26053" name="Line 5">
            <a:extLst>
              <a:ext uri="{FF2B5EF4-FFF2-40B4-BE49-F238E27FC236}">
                <a16:creationId xmlns:a16="http://schemas.microsoft.com/office/drawing/2014/main" id="{36418908-BA47-41DA-A403-1357A43AEDDC}"/>
              </a:ext>
            </a:extLst>
          </p:cNvPr>
          <p:cNvSpPr>
            <a:spLocks noChangeShapeType="1"/>
          </p:cNvSpPr>
          <p:nvPr/>
        </p:nvSpPr>
        <p:spPr bwMode="auto">
          <a:xfrm flipH="1">
            <a:off x="11632898" y="2249948"/>
            <a:ext cx="66675" cy="1227137"/>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26054" name="Line 6">
            <a:extLst>
              <a:ext uri="{FF2B5EF4-FFF2-40B4-BE49-F238E27FC236}">
                <a16:creationId xmlns:a16="http://schemas.microsoft.com/office/drawing/2014/main" id="{4B2FEF5C-C66C-4625-9F25-D294CC0C44D9}"/>
              </a:ext>
            </a:extLst>
          </p:cNvPr>
          <p:cNvSpPr>
            <a:spLocks noChangeShapeType="1"/>
          </p:cNvSpPr>
          <p:nvPr/>
        </p:nvSpPr>
        <p:spPr bwMode="auto">
          <a:xfrm flipH="1">
            <a:off x="10616895" y="2249948"/>
            <a:ext cx="609600" cy="2046287"/>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26055" name="Line 7">
            <a:extLst>
              <a:ext uri="{FF2B5EF4-FFF2-40B4-BE49-F238E27FC236}">
                <a16:creationId xmlns:a16="http://schemas.microsoft.com/office/drawing/2014/main" id="{E7D9ED76-FCA7-477F-9C41-99F21C34FE3E}"/>
              </a:ext>
            </a:extLst>
          </p:cNvPr>
          <p:cNvSpPr>
            <a:spLocks noChangeShapeType="1"/>
          </p:cNvSpPr>
          <p:nvPr/>
        </p:nvSpPr>
        <p:spPr bwMode="auto">
          <a:xfrm flipH="1">
            <a:off x="9804098" y="2249948"/>
            <a:ext cx="1354137" cy="676275"/>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26056" name="Line 8">
            <a:extLst>
              <a:ext uri="{FF2B5EF4-FFF2-40B4-BE49-F238E27FC236}">
                <a16:creationId xmlns:a16="http://schemas.microsoft.com/office/drawing/2014/main" id="{7276A37D-32F5-4550-9A11-1E1C9508AFA6}"/>
              </a:ext>
            </a:extLst>
          </p:cNvPr>
          <p:cNvSpPr>
            <a:spLocks noChangeShapeType="1"/>
          </p:cNvSpPr>
          <p:nvPr/>
        </p:nvSpPr>
        <p:spPr bwMode="auto">
          <a:xfrm flipV="1">
            <a:off x="10616898" y="3692982"/>
            <a:ext cx="338137" cy="254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26057" name="Line 9">
            <a:extLst>
              <a:ext uri="{FF2B5EF4-FFF2-40B4-BE49-F238E27FC236}">
                <a16:creationId xmlns:a16="http://schemas.microsoft.com/office/drawing/2014/main" id="{6E472419-D24B-4712-8452-CC316329B95F}"/>
              </a:ext>
            </a:extLst>
          </p:cNvPr>
          <p:cNvSpPr>
            <a:spLocks noChangeShapeType="1"/>
          </p:cNvSpPr>
          <p:nvPr/>
        </p:nvSpPr>
        <p:spPr bwMode="auto">
          <a:xfrm>
            <a:off x="10345432" y="3862848"/>
            <a:ext cx="0" cy="433387"/>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26058" name="Line 10">
            <a:extLst>
              <a:ext uri="{FF2B5EF4-FFF2-40B4-BE49-F238E27FC236}">
                <a16:creationId xmlns:a16="http://schemas.microsoft.com/office/drawing/2014/main" id="{6922E806-59F5-4D88-8991-E959BEA6F0C1}"/>
              </a:ext>
            </a:extLst>
          </p:cNvPr>
          <p:cNvSpPr>
            <a:spLocks noChangeShapeType="1"/>
          </p:cNvSpPr>
          <p:nvPr/>
        </p:nvSpPr>
        <p:spPr bwMode="auto">
          <a:xfrm flipH="1" flipV="1">
            <a:off x="9667570" y="3069098"/>
            <a:ext cx="406400" cy="479425"/>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26059" name="Line 11">
            <a:extLst>
              <a:ext uri="{FF2B5EF4-FFF2-40B4-BE49-F238E27FC236}">
                <a16:creationId xmlns:a16="http://schemas.microsoft.com/office/drawing/2014/main" id="{709A0C7D-4C36-41F5-BA27-9AC0000E359D}"/>
              </a:ext>
            </a:extLst>
          </p:cNvPr>
          <p:cNvSpPr>
            <a:spLocks noChangeShapeType="1"/>
          </p:cNvSpPr>
          <p:nvPr/>
        </p:nvSpPr>
        <p:spPr bwMode="auto">
          <a:xfrm flipV="1">
            <a:off x="10413695" y="2467432"/>
            <a:ext cx="0" cy="1081088"/>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26060" name="Line 12">
            <a:extLst>
              <a:ext uri="{FF2B5EF4-FFF2-40B4-BE49-F238E27FC236}">
                <a16:creationId xmlns:a16="http://schemas.microsoft.com/office/drawing/2014/main" id="{7EBD3F97-D5D4-4DA3-9118-4F8F5D091B27}"/>
              </a:ext>
            </a:extLst>
          </p:cNvPr>
          <p:cNvSpPr>
            <a:spLocks noChangeShapeType="1"/>
          </p:cNvSpPr>
          <p:nvPr/>
        </p:nvSpPr>
        <p:spPr bwMode="auto">
          <a:xfrm flipV="1">
            <a:off x="10548635" y="2827798"/>
            <a:ext cx="677863" cy="720725"/>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26061" name="Line 13">
            <a:extLst>
              <a:ext uri="{FF2B5EF4-FFF2-40B4-BE49-F238E27FC236}">
                <a16:creationId xmlns:a16="http://schemas.microsoft.com/office/drawing/2014/main" id="{C666E452-2271-42B9-9A63-F9753CF4FC43}"/>
              </a:ext>
            </a:extLst>
          </p:cNvPr>
          <p:cNvSpPr>
            <a:spLocks noChangeShapeType="1"/>
          </p:cNvSpPr>
          <p:nvPr/>
        </p:nvSpPr>
        <p:spPr bwMode="auto">
          <a:xfrm flipV="1">
            <a:off x="8584898" y="3069098"/>
            <a:ext cx="744537" cy="1851025"/>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26062" name="Line 14">
            <a:extLst>
              <a:ext uri="{FF2B5EF4-FFF2-40B4-BE49-F238E27FC236}">
                <a16:creationId xmlns:a16="http://schemas.microsoft.com/office/drawing/2014/main" id="{BE2D56A1-0F7A-47BB-89AA-C0D33BB830D9}"/>
              </a:ext>
            </a:extLst>
          </p:cNvPr>
          <p:cNvSpPr>
            <a:spLocks noChangeShapeType="1"/>
          </p:cNvSpPr>
          <p:nvPr/>
        </p:nvSpPr>
        <p:spPr bwMode="auto">
          <a:xfrm flipV="1">
            <a:off x="8716657" y="2510298"/>
            <a:ext cx="1493838" cy="2435225"/>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26063" name="Line 15">
            <a:extLst>
              <a:ext uri="{FF2B5EF4-FFF2-40B4-BE49-F238E27FC236}">
                <a16:creationId xmlns:a16="http://schemas.microsoft.com/office/drawing/2014/main" id="{7EBE8327-7609-4D58-AB50-100E98564833}"/>
              </a:ext>
            </a:extLst>
          </p:cNvPr>
          <p:cNvSpPr>
            <a:spLocks noChangeShapeType="1"/>
          </p:cNvSpPr>
          <p:nvPr/>
        </p:nvSpPr>
        <p:spPr bwMode="auto">
          <a:xfrm flipV="1">
            <a:off x="8788095" y="2899235"/>
            <a:ext cx="2641600" cy="2117725"/>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26064" name="Line 16">
            <a:extLst>
              <a:ext uri="{FF2B5EF4-FFF2-40B4-BE49-F238E27FC236}">
                <a16:creationId xmlns:a16="http://schemas.microsoft.com/office/drawing/2014/main" id="{7CF83908-0B4A-4F26-BFF7-906AA13CED26}"/>
              </a:ext>
            </a:extLst>
          </p:cNvPr>
          <p:cNvSpPr>
            <a:spLocks noChangeShapeType="1"/>
          </p:cNvSpPr>
          <p:nvPr/>
        </p:nvSpPr>
        <p:spPr bwMode="auto">
          <a:xfrm flipV="1">
            <a:off x="8719832" y="3862848"/>
            <a:ext cx="2235200" cy="1273175"/>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26065" name="Line 17">
            <a:extLst>
              <a:ext uri="{FF2B5EF4-FFF2-40B4-BE49-F238E27FC236}">
                <a16:creationId xmlns:a16="http://schemas.microsoft.com/office/drawing/2014/main" id="{2C7A63F7-B063-4438-A5D5-C7980EA7F7FB}"/>
              </a:ext>
            </a:extLst>
          </p:cNvPr>
          <p:cNvSpPr>
            <a:spLocks noChangeShapeType="1"/>
          </p:cNvSpPr>
          <p:nvPr/>
        </p:nvSpPr>
        <p:spPr bwMode="auto">
          <a:xfrm flipV="1">
            <a:off x="8991298" y="4656598"/>
            <a:ext cx="879475" cy="504825"/>
          </a:xfrm>
          <a:prstGeom prst="line">
            <a:avLst/>
          </a:prstGeom>
          <a:noFill/>
          <a:ln w="38100">
            <a:solidFill>
              <a:schemeClr val="fo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26066" name="AutoShape 18">
            <a:extLst>
              <a:ext uri="{FF2B5EF4-FFF2-40B4-BE49-F238E27FC236}">
                <a16:creationId xmlns:a16="http://schemas.microsoft.com/office/drawing/2014/main" id="{A8D9BFF6-5302-4C17-B04E-00BFDCFBAEFC}"/>
              </a:ext>
            </a:extLst>
          </p:cNvPr>
          <p:cNvSpPr>
            <a:spLocks noChangeArrowheads="1"/>
          </p:cNvSpPr>
          <p:nvPr/>
        </p:nvSpPr>
        <p:spPr bwMode="auto">
          <a:xfrm>
            <a:off x="10026826" y="2115540"/>
            <a:ext cx="861050" cy="365653"/>
          </a:xfrm>
          <a:prstGeom prst="roundRect">
            <a:avLst>
              <a:gd name="adj" fmla="val 16667"/>
            </a:avLst>
          </a:prstGeom>
          <a:solidFill>
            <a:schemeClr val="tx2"/>
          </a:solidFill>
          <a:ln w="381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457" tIns="41729" rIns="83457" bIns="41729" anchor="ctr">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68463" algn="l" defTabSz="835025">
              <a:spcBef>
                <a:spcPct val="0"/>
              </a:spcBef>
              <a:defRPr>
                <a:solidFill>
                  <a:schemeClr val="tx1"/>
                </a:solidFill>
                <a:latin typeface="Arial" panose="020B0604020202020204" pitchFamily="34" charset="0"/>
              </a:defRPr>
            </a:lvl5pPr>
            <a:lvl6pPr marL="2125663" defTabSz="835025" fontAlgn="base">
              <a:spcBef>
                <a:spcPct val="0"/>
              </a:spcBef>
              <a:spcAft>
                <a:spcPct val="0"/>
              </a:spcAft>
              <a:defRPr>
                <a:solidFill>
                  <a:schemeClr val="tx1"/>
                </a:solidFill>
                <a:latin typeface="Arial" panose="020B0604020202020204" pitchFamily="34" charset="0"/>
              </a:defRPr>
            </a:lvl6pPr>
            <a:lvl7pPr marL="2582863" defTabSz="835025" fontAlgn="base">
              <a:spcBef>
                <a:spcPct val="0"/>
              </a:spcBef>
              <a:spcAft>
                <a:spcPct val="0"/>
              </a:spcAft>
              <a:defRPr>
                <a:solidFill>
                  <a:schemeClr val="tx1"/>
                </a:solidFill>
                <a:latin typeface="Arial" panose="020B0604020202020204" pitchFamily="34" charset="0"/>
              </a:defRPr>
            </a:lvl7pPr>
            <a:lvl8pPr marL="3040063" defTabSz="835025" fontAlgn="base">
              <a:spcBef>
                <a:spcPct val="0"/>
              </a:spcBef>
              <a:spcAft>
                <a:spcPct val="0"/>
              </a:spcAft>
              <a:defRPr>
                <a:solidFill>
                  <a:schemeClr val="tx1"/>
                </a:solidFill>
                <a:latin typeface="Arial" panose="020B0604020202020204" pitchFamily="34" charset="0"/>
              </a:defRPr>
            </a:lvl8pPr>
            <a:lvl9pPr marL="3497263"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US" altLang="en-US" sz="1600" b="1">
                <a:solidFill>
                  <a:schemeClr val="bg1"/>
                </a:solidFill>
              </a:rPr>
              <a:t>Seed 1</a:t>
            </a:r>
          </a:p>
        </p:txBody>
      </p:sp>
      <p:sp>
        <p:nvSpPr>
          <p:cNvPr id="1026067" name="AutoShape 19">
            <a:extLst>
              <a:ext uri="{FF2B5EF4-FFF2-40B4-BE49-F238E27FC236}">
                <a16:creationId xmlns:a16="http://schemas.microsoft.com/office/drawing/2014/main" id="{18D073BE-DD42-4E2B-9F6A-A074C2056114}"/>
              </a:ext>
            </a:extLst>
          </p:cNvPr>
          <p:cNvSpPr>
            <a:spLocks noChangeArrowheads="1"/>
          </p:cNvSpPr>
          <p:nvPr/>
        </p:nvSpPr>
        <p:spPr bwMode="auto">
          <a:xfrm>
            <a:off x="8921926" y="2718790"/>
            <a:ext cx="861050" cy="365653"/>
          </a:xfrm>
          <a:prstGeom prst="roundRect">
            <a:avLst>
              <a:gd name="adj" fmla="val 16667"/>
            </a:avLst>
          </a:prstGeom>
          <a:solidFill>
            <a:schemeClr val="tx2"/>
          </a:solidFill>
          <a:ln w="381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457" tIns="41729" rIns="83457" bIns="41729" anchor="ctr">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68463" algn="l" defTabSz="835025">
              <a:spcBef>
                <a:spcPct val="0"/>
              </a:spcBef>
              <a:defRPr>
                <a:solidFill>
                  <a:schemeClr val="tx1"/>
                </a:solidFill>
                <a:latin typeface="Arial" panose="020B0604020202020204" pitchFamily="34" charset="0"/>
              </a:defRPr>
            </a:lvl5pPr>
            <a:lvl6pPr marL="2125663" defTabSz="835025" fontAlgn="base">
              <a:spcBef>
                <a:spcPct val="0"/>
              </a:spcBef>
              <a:spcAft>
                <a:spcPct val="0"/>
              </a:spcAft>
              <a:defRPr>
                <a:solidFill>
                  <a:schemeClr val="tx1"/>
                </a:solidFill>
                <a:latin typeface="Arial" panose="020B0604020202020204" pitchFamily="34" charset="0"/>
              </a:defRPr>
            </a:lvl6pPr>
            <a:lvl7pPr marL="2582863" defTabSz="835025" fontAlgn="base">
              <a:spcBef>
                <a:spcPct val="0"/>
              </a:spcBef>
              <a:spcAft>
                <a:spcPct val="0"/>
              </a:spcAft>
              <a:defRPr>
                <a:solidFill>
                  <a:schemeClr val="tx1"/>
                </a:solidFill>
                <a:latin typeface="Arial" panose="020B0604020202020204" pitchFamily="34" charset="0"/>
              </a:defRPr>
            </a:lvl7pPr>
            <a:lvl8pPr marL="3040063" defTabSz="835025" fontAlgn="base">
              <a:spcBef>
                <a:spcPct val="0"/>
              </a:spcBef>
              <a:spcAft>
                <a:spcPct val="0"/>
              </a:spcAft>
              <a:defRPr>
                <a:solidFill>
                  <a:schemeClr val="tx1"/>
                </a:solidFill>
                <a:latin typeface="Arial" panose="020B0604020202020204" pitchFamily="34" charset="0"/>
              </a:defRPr>
            </a:lvl8pPr>
            <a:lvl9pPr marL="3497263"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US" altLang="en-US" sz="1600" b="1">
                <a:solidFill>
                  <a:schemeClr val="bg1"/>
                </a:solidFill>
              </a:rPr>
              <a:t>Seed 2</a:t>
            </a:r>
          </a:p>
        </p:txBody>
      </p:sp>
      <p:sp>
        <p:nvSpPr>
          <p:cNvPr id="1026068" name="AutoShape 20">
            <a:extLst>
              <a:ext uri="{FF2B5EF4-FFF2-40B4-BE49-F238E27FC236}">
                <a16:creationId xmlns:a16="http://schemas.microsoft.com/office/drawing/2014/main" id="{39017B8B-A9AE-44F0-8CD6-4712115CBC25}"/>
              </a:ext>
            </a:extLst>
          </p:cNvPr>
          <p:cNvSpPr>
            <a:spLocks noChangeArrowheads="1"/>
          </p:cNvSpPr>
          <p:nvPr/>
        </p:nvSpPr>
        <p:spPr bwMode="auto">
          <a:xfrm>
            <a:off x="10972976" y="3485552"/>
            <a:ext cx="861050" cy="365653"/>
          </a:xfrm>
          <a:prstGeom prst="roundRect">
            <a:avLst>
              <a:gd name="adj" fmla="val 16667"/>
            </a:avLst>
          </a:prstGeom>
          <a:solidFill>
            <a:schemeClr val="tx2"/>
          </a:solidFill>
          <a:ln w="381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457" tIns="41729" rIns="83457" bIns="41729" anchor="ctr">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68463" algn="l" defTabSz="835025">
              <a:spcBef>
                <a:spcPct val="0"/>
              </a:spcBef>
              <a:defRPr>
                <a:solidFill>
                  <a:schemeClr val="tx1"/>
                </a:solidFill>
                <a:latin typeface="Arial" panose="020B0604020202020204" pitchFamily="34" charset="0"/>
              </a:defRPr>
            </a:lvl5pPr>
            <a:lvl6pPr marL="2125663" defTabSz="835025" fontAlgn="base">
              <a:spcBef>
                <a:spcPct val="0"/>
              </a:spcBef>
              <a:spcAft>
                <a:spcPct val="0"/>
              </a:spcAft>
              <a:defRPr>
                <a:solidFill>
                  <a:schemeClr val="tx1"/>
                </a:solidFill>
                <a:latin typeface="Arial" panose="020B0604020202020204" pitchFamily="34" charset="0"/>
              </a:defRPr>
            </a:lvl6pPr>
            <a:lvl7pPr marL="2582863" defTabSz="835025" fontAlgn="base">
              <a:spcBef>
                <a:spcPct val="0"/>
              </a:spcBef>
              <a:spcAft>
                <a:spcPct val="0"/>
              </a:spcAft>
              <a:defRPr>
                <a:solidFill>
                  <a:schemeClr val="tx1"/>
                </a:solidFill>
                <a:latin typeface="Arial" panose="020B0604020202020204" pitchFamily="34" charset="0"/>
              </a:defRPr>
            </a:lvl7pPr>
            <a:lvl8pPr marL="3040063" defTabSz="835025" fontAlgn="base">
              <a:spcBef>
                <a:spcPct val="0"/>
              </a:spcBef>
              <a:spcAft>
                <a:spcPct val="0"/>
              </a:spcAft>
              <a:defRPr>
                <a:solidFill>
                  <a:schemeClr val="tx1"/>
                </a:solidFill>
                <a:latin typeface="Arial" panose="020B0604020202020204" pitchFamily="34" charset="0"/>
              </a:defRPr>
            </a:lvl8pPr>
            <a:lvl9pPr marL="3497263"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US" altLang="en-US" sz="1600" b="1">
                <a:solidFill>
                  <a:schemeClr val="bg1"/>
                </a:solidFill>
              </a:rPr>
              <a:t>Seed 4</a:t>
            </a:r>
          </a:p>
        </p:txBody>
      </p:sp>
      <p:sp>
        <p:nvSpPr>
          <p:cNvPr id="1026069" name="AutoShape 21">
            <a:extLst>
              <a:ext uri="{FF2B5EF4-FFF2-40B4-BE49-F238E27FC236}">
                <a16:creationId xmlns:a16="http://schemas.microsoft.com/office/drawing/2014/main" id="{2DCE98E8-3C58-4103-944C-990F6BCEAA66}"/>
              </a:ext>
            </a:extLst>
          </p:cNvPr>
          <p:cNvSpPr>
            <a:spLocks noChangeArrowheads="1"/>
          </p:cNvSpPr>
          <p:nvPr/>
        </p:nvSpPr>
        <p:spPr bwMode="auto">
          <a:xfrm>
            <a:off x="9872842" y="3485552"/>
            <a:ext cx="792785" cy="365653"/>
          </a:xfrm>
          <a:prstGeom prst="roundRect">
            <a:avLst>
              <a:gd name="adj" fmla="val 16667"/>
            </a:avLst>
          </a:prstGeom>
          <a:solidFill>
            <a:schemeClr val="bg1"/>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457" tIns="41729" rIns="83457" bIns="41729" anchor="ctr">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68463" algn="l" defTabSz="835025">
              <a:spcBef>
                <a:spcPct val="0"/>
              </a:spcBef>
              <a:defRPr>
                <a:solidFill>
                  <a:schemeClr val="tx1"/>
                </a:solidFill>
                <a:latin typeface="Arial" panose="020B0604020202020204" pitchFamily="34" charset="0"/>
              </a:defRPr>
            </a:lvl5pPr>
            <a:lvl6pPr marL="2125663" defTabSz="835025" fontAlgn="base">
              <a:spcBef>
                <a:spcPct val="0"/>
              </a:spcBef>
              <a:spcAft>
                <a:spcPct val="0"/>
              </a:spcAft>
              <a:defRPr>
                <a:solidFill>
                  <a:schemeClr val="tx1"/>
                </a:solidFill>
                <a:latin typeface="Arial" panose="020B0604020202020204" pitchFamily="34" charset="0"/>
              </a:defRPr>
            </a:lvl6pPr>
            <a:lvl7pPr marL="2582863" defTabSz="835025" fontAlgn="base">
              <a:spcBef>
                <a:spcPct val="0"/>
              </a:spcBef>
              <a:spcAft>
                <a:spcPct val="0"/>
              </a:spcAft>
              <a:defRPr>
                <a:solidFill>
                  <a:schemeClr val="tx1"/>
                </a:solidFill>
                <a:latin typeface="Arial" panose="020B0604020202020204" pitchFamily="34" charset="0"/>
              </a:defRPr>
            </a:lvl7pPr>
            <a:lvl8pPr marL="3040063" defTabSz="835025" fontAlgn="base">
              <a:spcBef>
                <a:spcPct val="0"/>
              </a:spcBef>
              <a:spcAft>
                <a:spcPct val="0"/>
              </a:spcAft>
              <a:defRPr>
                <a:solidFill>
                  <a:schemeClr val="tx1"/>
                </a:solidFill>
                <a:latin typeface="Arial" panose="020B0604020202020204" pitchFamily="34" charset="0"/>
              </a:defRPr>
            </a:lvl8pPr>
            <a:lvl9pPr marL="3497263"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US" altLang="en-US" sz="1600" b="1">
                <a:solidFill>
                  <a:schemeClr val="accent2"/>
                </a:solidFill>
              </a:rPr>
              <a:t>Item 3</a:t>
            </a:r>
          </a:p>
        </p:txBody>
      </p:sp>
      <p:sp>
        <p:nvSpPr>
          <p:cNvPr id="1026070" name="AutoShape 22">
            <a:extLst>
              <a:ext uri="{FF2B5EF4-FFF2-40B4-BE49-F238E27FC236}">
                <a16:creationId xmlns:a16="http://schemas.microsoft.com/office/drawing/2014/main" id="{01475E7D-99D9-4B74-A94D-395903452139}"/>
              </a:ext>
            </a:extLst>
          </p:cNvPr>
          <p:cNvSpPr>
            <a:spLocks noChangeArrowheads="1"/>
          </p:cNvSpPr>
          <p:nvPr/>
        </p:nvSpPr>
        <p:spPr bwMode="auto">
          <a:xfrm>
            <a:off x="9869663" y="4304702"/>
            <a:ext cx="861050" cy="365653"/>
          </a:xfrm>
          <a:prstGeom prst="roundRect">
            <a:avLst>
              <a:gd name="adj" fmla="val 16667"/>
            </a:avLst>
          </a:prstGeom>
          <a:solidFill>
            <a:schemeClr val="tx2"/>
          </a:solidFill>
          <a:ln w="381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457" tIns="41729" rIns="83457" bIns="41729" anchor="ctr">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68463" algn="l" defTabSz="835025">
              <a:spcBef>
                <a:spcPct val="0"/>
              </a:spcBef>
              <a:defRPr>
                <a:solidFill>
                  <a:schemeClr val="tx1"/>
                </a:solidFill>
                <a:latin typeface="Arial" panose="020B0604020202020204" pitchFamily="34" charset="0"/>
              </a:defRPr>
            </a:lvl5pPr>
            <a:lvl6pPr marL="2125663" defTabSz="835025" fontAlgn="base">
              <a:spcBef>
                <a:spcPct val="0"/>
              </a:spcBef>
              <a:spcAft>
                <a:spcPct val="0"/>
              </a:spcAft>
              <a:defRPr>
                <a:solidFill>
                  <a:schemeClr val="tx1"/>
                </a:solidFill>
                <a:latin typeface="Arial" panose="020B0604020202020204" pitchFamily="34" charset="0"/>
              </a:defRPr>
            </a:lvl6pPr>
            <a:lvl7pPr marL="2582863" defTabSz="835025" fontAlgn="base">
              <a:spcBef>
                <a:spcPct val="0"/>
              </a:spcBef>
              <a:spcAft>
                <a:spcPct val="0"/>
              </a:spcAft>
              <a:defRPr>
                <a:solidFill>
                  <a:schemeClr val="tx1"/>
                </a:solidFill>
                <a:latin typeface="Arial" panose="020B0604020202020204" pitchFamily="34" charset="0"/>
              </a:defRPr>
            </a:lvl7pPr>
            <a:lvl8pPr marL="3040063" defTabSz="835025" fontAlgn="base">
              <a:spcBef>
                <a:spcPct val="0"/>
              </a:spcBef>
              <a:spcAft>
                <a:spcPct val="0"/>
              </a:spcAft>
              <a:defRPr>
                <a:solidFill>
                  <a:schemeClr val="tx1"/>
                </a:solidFill>
                <a:latin typeface="Arial" panose="020B0604020202020204" pitchFamily="34" charset="0"/>
              </a:defRPr>
            </a:lvl8pPr>
            <a:lvl9pPr marL="3497263"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US" altLang="en-US" sz="1600" b="1">
                <a:solidFill>
                  <a:schemeClr val="bg1"/>
                </a:solidFill>
              </a:rPr>
              <a:t>Seed 5</a:t>
            </a:r>
          </a:p>
        </p:txBody>
      </p:sp>
      <p:sp>
        <p:nvSpPr>
          <p:cNvPr id="1026071" name="AutoShape 23">
            <a:extLst>
              <a:ext uri="{FF2B5EF4-FFF2-40B4-BE49-F238E27FC236}">
                <a16:creationId xmlns:a16="http://schemas.microsoft.com/office/drawing/2014/main" id="{852B9ABF-8A2A-4C2B-9E4B-E7C9300FEEC4}"/>
              </a:ext>
            </a:extLst>
          </p:cNvPr>
          <p:cNvSpPr>
            <a:spLocks noChangeArrowheads="1"/>
          </p:cNvSpPr>
          <p:nvPr/>
        </p:nvSpPr>
        <p:spPr bwMode="auto">
          <a:xfrm>
            <a:off x="8380592" y="4882552"/>
            <a:ext cx="792785" cy="365653"/>
          </a:xfrm>
          <a:prstGeom prst="roundRect">
            <a:avLst>
              <a:gd name="adj" fmla="val 16667"/>
            </a:avLst>
          </a:prstGeom>
          <a:solidFill>
            <a:schemeClr val="bg1"/>
          </a:solidFill>
          <a:ln w="2857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457" tIns="41729" rIns="83457" bIns="41729" anchor="ctr">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68463" algn="l" defTabSz="835025">
              <a:spcBef>
                <a:spcPct val="0"/>
              </a:spcBef>
              <a:defRPr>
                <a:solidFill>
                  <a:schemeClr val="tx1"/>
                </a:solidFill>
                <a:latin typeface="Arial" panose="020B0604020202020204" pitchFamily="34" charset="0"/>
              </a:defRPr>
            </a:lvl5pPr>
            <a:lvl6pPr marL="2125663" defTabSz="835025" fontAlgn="base">
              <a:spcBef>
                <a:spcPct val="0"/>
              </a:spcBef>
              <a:spcAft>
                <a:spcPct val="0"/>
              </a:spcAft>
              <a:defRPr>
                <a:solidFill>
                  <a:schemeClr val="tx1"/>
                </a:solidFill>
                <a:latin typeface="Arial" panose="020B0604020202020204" pitchFamily="34" charset="0"/>
              </a:defRPr>
            </a:lvl6pPr>
            <a:lvl7pPr marL="2582863" defTabSz="835025" fontAlgn="base">
              <a:spcBef>
                <a:spcPct val="0"/>
              </a:spcBef>
              <a:spcAft>
                <a:spcPct val="0"/>
              </a:spcAft>
              <a:defRPr>
                <a:solidFill>
                  <a:schemeClr val="tx1"/>
                </a:solidFill>
                <a:latin typeface="Arial" panose="020B0604020202020204" pitchFamily="34" charset="0"/>
              </a:defRPr>
            </a:lvl7pPr>
            <a:lvl8pPr marL="3040063" defTabSz="835025" fontAlgn="base">
              <a:spcBef>
                <a:spcPct val="0"/>
              </a:spcBef>
              <a:spcAft>
                <a:spcPct val="0"/>
              </a:spcAft>
              <a:defRPr>
                <a:solidFill>
                  <a:schemeClr val="tx1"/>
                </a:solidFill>
                <a:latin typeface="Arial" panose="020B0604020202020204" pitchFamily="34" charset="0"/>
              </a:defRPr>
            </a:lvl8pPr>
            <a:lvl9pPr marL="3497263"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US" altLang="en-US" sz="1600" b="1">
                <a:solidFill>
                  <a:schemeClr val="folHlink"/>
                </a:solidFill>
              </a:rPr>
              <a:t>Item 1</a:t>
            </a:r>
          </a:p>
        </p:txBody>
      </p:sp>
      <p:sp>
        <p:nvSpPr>
          <p:cNvPr id="1026072" name="AutoShape 24">
            <a:extLst>
              <a:ext uri="{FF2B5EF4-FFF2-40B4-BE49-F238E27FC236}">
                <a16:creationId xmlns:a16="http://schemas.microsoft.com/office/drawing/2014/main" id="{22E1F726-5D78-4292-9AE8-62C0CF2E1D36}"/>
              </a:ext>
            </a:extLst>
          </p:cNvPr>
          <p:cNvSpPr>
            <a:spLocks noChangeArrowheads="1"/>
          </p:cNvSpPr>
          <p:nvPr/>
        </p:nvSpPr>
        <p:spPr bwMode="auto">
          <a:xfrm>
            <a:off x="11225391" y="1755773"/>
            <a:ext cx="792785" cy="365653"/>
          </a:xfrm>
          <a:prstGeom prst="roundRect">
            <a:avLst>
              <a:gd name="adj" fmla="val 16667"/>
            </a:avLst>
          </a:prstGeom>
          <a:solidFill>
            <a:schemeClr val="bg1"/>
          </a:solidFill>
          <a:ln w="2857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457" tIns="41729" rIns="83457" bIns="41729" anchor="ctr">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68463" algn="l" defTabSz="835025">
              <a:spcBef>
                <a:spcPct val="0"/>
              </a:spcBef>
              <a:defRPr>
                <a:solidFill>
                  <a:schemeClr val="tx1"/>
                </a:solidFill>
                <a:latin typeface="Arial" panose="020B0604020202020204" pitchFamily="34" charset="0"/>
              </a:defRPr>
            </a:lvl5pPr>
            <a:lvl6pPr marL="2125663" defTabSz="835025" fontAlgn="base">
              <a:spcBef>
                <a:spcPct val="0"/>
              </a:spcBef>
              <a:spcAft>
                <a:spcPct val="0"/>
              </a:spcAft>
              <a:defRPr>
                <a:solidFill>
                  <a:schemeClr val="tx1"/>
                </a:solidFill>
                <a:latin typeface="Arial" panose="020B0604020202020204" pitchFamily="34" charset="0"/>
              </a:defRPr>
            </a:lvl6pPr>
            <a:lvl7pPr marL="2582863" defTabSz="835025" fontAlgn="base">
              <a:spcBef>
                <a:spcPct val="0"/>
              </a:spcBef>
              <a:spcAft>
                <a:spcPct val="0"/>
              </a:spcAft>
              <a:defRPr>
                <a:solidFill>
                  <a:schemeClr val="tx1"/>
                </a:solidFill>
                <a:latin typeface="Arial" panose="020B0604020202020204" pitchFamily="34" charset="0"/>
              </a:defRPr>
            </a:lvl7pPr>
            <a:lvl8pPr marL="3040063" defTabSz="835025" fontAlgn="base">
              <a:spcBef>
                <a:spcPct val="0"/>
              </a:spcBef>
              <a:spcAft>
                <a:spcPct val="0"/>
              </a:spcAft>
              <a:defRPr>
                <a:solidFill>
                  <a:schemeClr val="tx1"/>
                </a:solidFill>
                <a:latin typeface="Arial" panose="020B0604020202020204" pitchFamily="34" charset="0"/>
              </a:defRPr>
            </a:lvl8pPr>
            <a:lvl9pPr marL="3497263"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US" altLang="en-US" sz="1600" b="1">
                <a:solidFill>
                  <a:schemeClr val="accent1"/>
                </a:solidFill>
              </a:rPr>
              <a:t>Item 2</a:t>
            </a:r>
          </a:p>
        </p:txBody>
      </p:sp>
      <p:sp>
        <p:nvSpPr>
          <p:cNvPr id="1026073" name="AutoShape 25">
            <a:extLst>
              <a:ext uri="{FF2B5EF4-FFF2-40B4-BE49-F238E27FC236}">
                <a16:creationId xmlns:a16="http://schemas.microsoft.com/office/drawing/2014/main" id="{4B6E3905-E916-4D0E-91C7-6B70B6378016}"/>
              </a:ext>
            </a:extLst>
          </p:cNvPr>
          <p:cNvSpPr>
            <a:spLocks noChangeArrowheads="1"/>
          </p:cNvSpPr>
          <p:nvPr/>
        </p:nvSpPr>
        <p:spPr bwMode="auto">
          <a:xfrm>
            <a:off x="11244438" y="2475902"/>
            <a:ext cx="861050" cy="365653"/>
          </a:xfrm>
          <a:prstGeom prst="roundRect">
            <a:avLst>
              <a:gd name="adj" fmla="val 16667"/>
            </a:avLst>
          </a:prstGeom>
          <a:solidFill>
            <a:schemeClr val="tx2"/>
          </a:solidFill>
          <a:ln w="381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3457" tIns="41729" rIns="83457" bIns="41729" anchor="ctr">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68463" algn="l" defTabSz="835025">
              <a:spcBef>
                <a:spcPct val="0"/>
              </a:spcBef>
              <a:defRPr>
                <a:solidFill>
                  <a:schemeClr val="tx1"/>
                </a:solidFill>
                <a:latin typeface="Arial" panose="020B0604020202020204" pitchFamily="34" charset="0"/>
              </a:defRPr>
            </a:lvl5pPr>
            <a:lvl6pPr marL="2125663" defTabSz="835025" fontAlgn="base">
              <a:spcBef>
                <a:spcPct val="0"/>
              </a:spcBef>
              <a:spcAft>
                <a:spcPct val="0"/>
              </a:spcAft>
              <a:defRPr>
                <a:solidFill>
                  <a:schemeClr val="tx1"/>
                </a:solidFill>
                <a:latin typeface="Arial" panose="020B0604020202020204" pitchFamily="34" charset="0"/>
              </a:defRPr>
            </a:lvl6pPr>
            <a:lvl7pPr marL="2582863" defTabSz="835025" fontAlgn="base">
              <a:spcBef>
                <a:spcPct val="0"/>
              </a:spcBef>
              <a:spcAft>
                <a:spcPct val="0"/>
              </a:spcAft>
              <a:defRPr>
                <a:solidFill>
                  <a:schemeClr val="tx1"/>
                </a:solidFill>
                <a:latin typeface="Arial" panose="020B0604020202020204" pitchFamily="34" charset="0"/>
              </a:defRPr>
            </a:lvl7pPr>
            <a:lvl8pPr marL="3040063" defTabSz="835025" fontAlgn="base">
              <a:spcBef>
                <a:spcPct val="0"/>
              </a:spcBef>
              <a:spcAft>
                <a:spcPct val="0"/>
              </a:spcAft>
              <a:defRPr>
                <a:solidFill>
                  <a:schemeClr val="tx1"/>
                </a:solidFill>
                <a:latin typeface="Arial" panose="020B0604020202020204" pitchFamily="34" charset="0"/>
              </a:defRPr>
            </a:lvl8pPr>
            <a:lvl9pPr marL="3497263"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US" altLang="en-US" sz="1600" b="1">
                <a:solidFill>
                  <a:schemeClr val="bg1"/>
                </a:solidFill>
              </a:rPr>
              <a:t>Seed 3</a:t>
            </a:r>
          </a:p>
        </p:txBody>
      </p:sp>
      <p:grpSp>
        <p:nvGrpSpPr>
          <p:cNvPr id="39" name="Group 28">
            <a:extLst>
              <a:ext uri="{FF2B5EF4-FFF2-40B4-BE49-F238E27FC236}">
                <a16:creationId xmlns:a16="http://schemas.microsoft.com/office/drawing/2014/main" id="{2FDCA05F-70D1-45FC-AD78-A9DA9E42D6EF}"/>
              </a:ext>
            </a:extLst>
          </p:cNvPr>
          <p:cNvGrpSpPr>
            <a:grpSpLocks/>
          </p:cNvGrpSpPr>
          <p:nvPr/>
        </p:nvGrpSpPr>
        <p:grpSpPr bwMode="auto">
          <a:xfrm>
            <a:off x="6470459" y="5426605"/>
            <a:ext cx="4778375" cy="1104900"/>
            <a:chOff x="97" y="3067"/>
            <a:chExt cx="3010" cy="696"/>
          </a:xfrm>
        </p:grpSpPr>
        <p:sp>
          <p:nvSpPr>
            <p:cNvPr id="40" name="Text Box 19">
              <a:extLst>
                <a:ext uri="{FF2B5EF4-FFF2-40B4-BE49-F238E27FC236}">
                  <a16:creationId xmlns:a16="http://schemas.microsoft.com/office/drawing/2014/main" id="{2D3746D9-05BF-4F95-9CBA-4983EDEAA7E1}"/>
                </a:ext>
              </a:extLst>
            </p:cNvPr>
            <p:cNvSpPr txBox="1">
              <a:spLocks noChangeArrowheads="1"/>
            </p:cNvSpPr>
            <p:nvPr/>
          </p:nvSpPr>
          <p:spPr bwMode="auto">
            <a:xfrm>
              <a:off x="97" y="3268"/>
              <a:ext cx="1021"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0"/>
                </a:spcBef>
                <a:defRPr>
                  <a:solidFill>
                    <a:schemeClr val="tx1"/>
                  </a:solidFill>
                  <a:latin typeface="Arial" panose="020B0604020202020204" pitchFamily="34" charset="0"/>
                </a:defRPr>
              </a:lvl1pPr>
              <a:lvl2pPr marL="742950" indent="-285750" algn="l">
                <a:spcBef>
                  <a:spcPct val="0"/>
                </a:spcBef>
                <a:defRPr>
                  <a:solidFill>
                    <a:schemeClr val="tx1"/>
                  </a:solidFill>
                  <a:latin typeface="Arial" panose="020B0604020202020204" pitchFamily="34" charset="0"/>
                </a:defRPr>
              </a:lvl2pPr>
              <a:lvl3pPr marL="1143000" indent="-228600" algn="l">
                <a:spcBef>
                  <a:spcPct val="0"/>
                </a:spcBef>
                <a:defRPr>
                  <a:solidFill>
                    <a:schemeClr val="tx1"/>
                  </a:solidFill>
                  <a:latin typeface="Arial" panose="020B0604020202020204" pitchFamily="34" charset="0"/>
                </a:defRPr>
              </a:lvl3pPr>
              <a:lvl4pPr marL="1600200" indent="-228600" algn="l">
                <a:spcBef>
                  <a:spcPct val="0"/>
                </a:spcBef>
                <a:defRPr>
                  <a:solidFill>
                    <a:schemeClr val="tx1"/>
                  </a:solidFill>
                  <a:latin typeface="Arial" panose="020B0604020202020204" pitchFamily="34" charset="0"/>
                </a:defRPr>
              </a:lvl4pPr>
              <a:lvl5pPr marL="2057400" indent="-228600" algn="l">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buFontTx/>
                <a:buNone/>
              </a:pPr>
              <a:r>
                <a:rPr lang="en-GB" altLang="ko-KR" sz="1400" b="1">
                  <a:solidFill>
                    <a:srgbClr val="812B56"/>
                  </a:solidFill>
                  <a:ea typeface="굴림" panose="020B0600000101010101" pitchFamily="34" charset="-127"/>
                </a:rPr>
                <a:t>Product A association ratio</a:t>
              </a:r>
              <a:endParaRPr lang="en-GB" altLang="en-US" sz="1400"/>
            </a:p>
          </p:txBody>
        </p:sp>
        <p:sp>
          <p:nvSpPr>
            <p:cNvPr id="41" name="Text Box 20">
              <a:extLst>
                <a:ext uri="{FF2B5EF4-FFF2-40B4-BE49-F238E27FC236}">
                  <a16:creationId xmlns:a16="http://schemas.microsoft.com/office/drawing/2014/main" id="{15BF3BA2-13D2-4FBF-B662-AB63014B47CC}"/>
                </a:ext>
              </a:extLst>
            </p:cNvPr>
            <p:cNvSpPr txBox="1">
              <a:spLocks noChangeArrowheads="1"/>
            </p:cNvSpPr>
            <p:nvPr/>
          </p:nvSpPr>
          <p:spPr bwMode="auto">
            <a:xfrm>
              <a:off x="995" y="3303"/>
              <a:ext cx="16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0"/>
                </a:spcBef>
                <a:defRPr>
                  <a:solidFill>
                    <a:schemeClr val="tx1"/>
                  </a:solidFill>
                  <a:latin typeface="Arial" panose="020B0604020202020204" pitchFamily="34" charset="0"/>
                </a:defRPr>
              </a:lvl1pPr>
              <a:lvl2pPr marL="742950" indent="-285750" algn="l">
                <a:spcBef>
                  <a:spcPct val="0"/>
                </a:spcBef>
                <a:defRPr>
                  <a:solidFill>
                    <a:schemeClr val="tx1"/>
                  </a:solidFill>
                  <a:latin typeface="Arial" panose="020B0604020202020204" pitchFamily="34" charset="0"/>
                </a:defRPr>
              </a:lvl2pPr>
              <a:lvl3pPr marL="1143000" indent="-228600" algn="l">
                <a:spcBef>
                  <a:spcPct val="0"/>
                </a:spcBef>
                <a:defRPr>
                  <a:solidFill>
                    <a:schemeClr val="tx1"/>
                  </a:solidFill>
                  <a:latin typeface="Arial" panose="020B0604020202020204" pitchFamily="34" charset="0"/>
                </a:defRPr>
              </a:lvl3pPr>
              <a:lvl4pPr marL="1600200" indent="-228600" algn="l">
                <a:spcBef>
                  <a:spcPct val="0"/>
                </a:spcBef>
                <a:defRPr>
                  <a:solidFill>
                    <a:schemeClr val="tx1"/>
                  </a:solidFill>
                  <a:latin typeface="Arial" panose="020B0604020202020204" pitchFamily="34" charset="0"/>
                </a:defRPr>
              </a:lvl4pPr>
              <a:lvl5pPr marL="2057400" indent="-228600" algn="l">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buFontTx/>
                <a:buNone/>
              </a:pPr>
              <a:r>
                <a:rPr lang="en-US" altLang="en-US" sz="1400"/>
                <a:t>=</a:t>
              </a:r>
              <a:endParaRPr lang="en-GB" altLang="en-US" sz="1400"/>
            </a:p>
          </p:txBody>
        </p:sp>
        <p:sp>
          <p:nvSpPr>
            <p:cNvPr id="42" name="Text Box 21">
              <a:extLst>
                <a:ext uri="{FF2B5EF4-FFF2-40B4-BE49-F238E27FC236}">
                  <a16:creationId xmlns:a16="http://schemas.microsoft.com/office/drawing/2014/main" id="{C6EFE7C1-0F2A-4D6D-885E-E89FD9F6C465}"/>
                </a:ext>
              </a:extLst>
            </p:cNvPr>
            <p:cNvSpPr txBox="1">
              <a:spLocks noChangeArrowheads="1"/>
            </p:cNvSpPr>
            <p:nvPr/>
          </p:nvSpPr>
          <p:spPr bwMode="auto">
            <a:xfrm>
              <a:off x="1156" y="3262"/>
              <a:ext cx="80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0"/>
                </a:spcBef>
                <a:defRPr>
                  <a:solidFill>
                    <a:schemeClr val="tx1"/>
                  </a:solidFill>
                  <a:latin typeface="Arial" panose="020B0604020202020204" pitchFamily="34" charset="0"/>
                </a:defRPr>
              </a:lvl1pPr>
              <a:lvl2pPr marL="742950" indent="-285750" algn="l">
                <a:spcBef>
                  <a:spcPct val="0"/>
                </a:spcBef>
                <a:defRPr>
                  <a:solidFill>
                    <a:schemeClr val="tx1"/>
                  </a:solidFill>
                  <a:latin typeface="Arial" panose="020B0604020202020204" pitchFamily="34" charset="0"/>
                </a:defRPr>
              </a:lvl2pPr>
              <a:lvl3pPr marL="1143000" indent="-228600" algn="l">
                <a:spcBef>
                  <a:spcPct val="0"/>
                </a:spcBef>
                <a:defRPr>
                  <a:solidFill>
                    <a:schemeClr val="tx1"/>
                  </a:solidFill>
                  <a:latin typeface="Arial" panose="020B0604020202020204" pitchFamily="34" charset="0"/>
                </a:defRPr>
              </a:lvl3pPr>
              <a:lvl4pPr marL="1600200" indent="-228600" algn="l">
                <a:spcBef>
                  <a:spcPct val="0"/>
                </a:spcBef>
                <a:defRPr>
                  <a:solidFill>
                    <a:schemeClr val="tx1"/>
                  </a:solidFill>
                  <a:latin typeface="Arial" panose="020B0604020202020204" pitchFamily="34" charset="0"/>
                </a:defRPr>
              </a:lvl4pPr>
              <a:lvl5pPr marL="2057400" indent="-228600" algn="l">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buFontTx/>
                <a:buNone/>
              </a:pPr>
              <a:r>
                <a:rPr lang="en-GB" altLang="ko-KR" sz="1000">
                  <a:ea typeface="굴림" panose="020B0600000101010101" pitchFamily="34" charset="-127"/>
                </a:rPr>
                <a:t>Penetration of product A into seed product buyers</a:t>
              </a:r>
              <a:r>
                <a:rPr lang="en-GB" altLang="ko-KR" sz="1400">
                  <a:ea typeface="굴림" panose="020B0600000101010101" pitchFamily="34" charset="-127"/>
                </a:rPr>
                <a:t> </a:t>
              </a:r>
              <a:endParaRPr lang="en-GB" altLang="en-US" sz="1400"/>
            </a:p>
          </p:txBody>
        </p:sp>
        <p:sp>
          <p:nvSpPr>
            <p:cNvPr id="43" name="Line 22">
              <a:extLst>
                <a:ext uri="{FF2B5EF4-FFF2-40B4-BE49-F238E27FC236}">
                  <a16:creationId xmlns:a16="http://schemas.microsoft.com/office/drawing/2014/main" id="{80D6CB78-62A6-4A46-A41E-131151945DB2}"/>
                </a:ext>
              </a:extLst>
            </p:cNvPr>
            <p:cNvSpPr>
              <a:spLocks noChangeShapeType="1"/>
            </p:cNvSpPr>
            <p:nvPr/>
          </p:nvSpPr>
          <p:spPr bwMode="auto">
            <a:xfrm flipH="1">
              <a:off x="1882" y="3249"/>
              <a:ext cx="161" cy="35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Text Box 23">
              <a:extLst>
                <a:ext uri="{FF2B5EF4-FFF2-40B4-BE49-F238E27FC236}">
                  <a16:creationId xmlns:a16="http://schemas.microsoft.com/office/drawing/2014/main" id="{96612F93-3ADC-4A8C-92B7-D3E564AA1F01}"/>
                </a:ext>
              </a:extLst>
            </p:cNvPr>
            <p:cNvSpPr txBox="1">
              <a:spLocks noChangeArrowheads="1"/>
            </p:cNvSpPr>
            <p:nvPr/>
          </p:nvSpPr>
          <p:spPr bwMode="auto">
            <a:xfrm>
              <a:off x="2018" y="3228"/>
              <a:ext cx="71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0"/>
                </a:spcBef>
                <a:defRPr>
                  <a:solidFill>
                    <a:schemeClr val="tx1"/>
                  </a:solidFill>
                  <a:latin typeface="Arial" panose="020B0604020202020204" pitchFamily="34" charset="0"/>
                </a:defRPr>
              </a:lvl1pPr>
              <a:lvl2pPr marL="742950" indent="-285750" algn="l">
                <a:spcBef>
                  <a:spcPct val="0"/>
                </a:spcBef>
                <a:defRPr>
                  <a:solidFill>
                    <a:schemeClr val="tx1"/>
                  </a:solidFill>
                  <a:latin typeface="Arial" panose="020B0604020202020204" pitchFamily="34" charset="0"/>
                </a:defRPr>
              </a:lvl2pPr>
              <a:lvl3pPr marL="1143000" indent="-228600" algn="l">
                <a:spcBef>
                  <a:spcPct val="0"/>
                </a:spcBef>
                <a:defRPr>
                  <a:solidFill>
                    <a:schemeClr val="tx1"/>
                  </a:solidFill>
                  <a:latin typeface="Arial" panose="020B0604020202020204" pitchFamily="34" charset="0"/>
                </a:defRPr>
              </a:lvl3pPr>
              <a:lvl4pPr marL="1600200" indent="-228600" algn="l">
                <a:spcBef>
                  <a:spcPct val="0"/>
                </a:spcBef>
                <a:defRPr>
                  <a:solidFill>
                    <a:schemeClr val="tx1"/>
                  </a:solidFill>
                  <a:latin typeface="Arial" panose="020B0604020202020204" pitchFamily="34" charset="0"/>
                </a:defRPr>
              </a:lvl4pPr>
              <a:lvl5pPr marL="2057400" indent="-228600" algn="l">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buFontTx/>
                <a:buNone/>
              </a:pPr>
              <a:r>
                <a:rPr lang="en-GB" altLang="ko-KR" sz="1000">
                  <a:ea typeface="굴림" panose="020B0600000101010101" pitchFamily="34" charset="-127"/>
                </a:rPr>
                <a:t>Penetration of product A into customer base</a:t>
              </a:r>
              <a:r>
                <a:rPr lang="en-GB" altLang="ko-KR" sz="1400">
                  <a:ea typeface="굴림" panose="020B0600000101010101" pitchFamily="34" charset="-127"/>
                </a:rPr>
                <a:t> </a:t>
              </a:r>
              <a:endParaRPr lang="en-GB" altLang="en-US" sz="1400"/>
            </a:p>
          </p:txBody>
        </p:sp>
        <p:sp>
          <p:nvSpPr>
            <p:cNvPr id="45" name="AutoShape 24">
              <a:extLst>
                <a:ext uri="{FF2B5EF4-FFF2-40B4-BE49-F238E27FC236}">
                  <a16:creationId xmlns:a16="http://schemas.microsoft.com/office/drawing/2014/main" id="{B30DEC7A-1372-46D4-AA96-3945F306C7FA}"/>
                </a:ext>
              </a:extLst>
            </p:cNvPr>
            <p:cNvSpPr>
              <a:spLocks/>
            </p:cNvSpPr>
            <p:nvPr/>
          </p:nvSpPr>
          <p:spPr bwMode="auto">
            <a:xfrm>
              <a:off x="1173" y="3194"/>
              <a:ext cx="29" cy="442"/>
            </a:xfrm>
            <a:prstGeom prst="leftBracket">
              <a:avLst>
                <a:gd name="adj" fmla="val 12701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0"/>
                </a:spcBef>
                <a:defRPr>
                  <a:solidFill>
                    <a:schemeClr val="tx1"/>
                  </a:solidFill>
                  <a:latin typeface="Arial" panose="020B0604020202020204" pitchFamily="34" charset="0"/>
                </a:defRPr>
              </a:lvl1pPr>
              <a:lvl2pPr marL="742950" indent="-285750" algn="l">
                <a:spcBef>
                  <a:spcPct val="0"/>
                </a:spcBef>
                <a:defRPr>
                  <a:solidFill>
                    <a:schemeClr val="tx1"/>
                  </a:solidFill>
                  <a:latin typeface="Arial" panose="020B0604020202020204" pitchFamily="34" charset="0"/>
                </a:defRPr>
              </a:lvl2pPr>
              <a:lvl3pPr marL="1143000" indent="-228600" algn="l">
                <a:spcBef>
                  <a:spcPct val="0"/>
                </a:spcBef>
                <a:defRPr>
                  <a:solidFill>
                    <a:schemeClr val="tx1"/>
                  </a:solidFill>
                  <a:latin typeface="Arial" panose="020B0604020202020204" pitchFamily="34" charset="0"/>
                </a:defRPr>
              </a:lvl3pPr>
              <a:lvl4pPr marL="1600200" indent="-228600" algn="l">
                <a:spcBef>
                  <a:spcPct val="0"/>
                </a:spcBef>
                <a:defRPr>
                  <a:solidFill>
                    <a:schemeClr val="tx1"/>
                  </a:solidFill>
                  <a:latin typeface="Arial" panose="020B0604020202020204" pitchFamily="34" charset="0"/>
                </a:defRPr>
              </a:lvl4pPr>
              <a:lvl5pPr marL="2057400" indent="-228600" algn="l">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buFontTx/>
                <a:buNone/>
              </a:pPr>
              <a:endParaRPr lang="en-IN" altLang="en-US" sz="1400"/>
            </a:p>
          </p:txBody>
        </p:sp>
        <p:sp>
          <p:nvSpPr>
            <p:cNvPr id="46" name="AutoShape 25">
              <a:extLst>
                <a:ext uri="{FF2B5EF4-FFF2-40B4-BE49-F238E27FC236}">
                  <a16:creationId xmlns:a16="http://schemas.microsoft.com/office/drawing/2014/main" id="{F6014C5D-88D8-43CA-A8BD-6F7EE285C7FD}"/>
                </a:ext>
              </a:extLst>
            </p:cNvPr>
            <p:cNvSpPr>
              <a:spLocks/>
            </p:cNvSpPr>
            <p:nvPr/>
          </p:nvSpPr>
          <p:spPr bwMode="auto">
            <a:xfrm>
              <a:off x="2608" y="3194"/>
              <a:ext cx="29" cy="442"/>
            </a:xfrm>
            <a:prstGeom prst="rightBracket">
              <a:avLst>
                <a:gd name="adj" fmla="val 12701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0"/>
                </a:spcBef>
                <a:defRPr>
                  <a:solidFill>
                    <a:schemeClr val="tx1"/>
                  </a:solidFill>
                  <a:latin typeface="Arial" panose="020B0604020202020204" pitchFamily="34" charset="0"/>
                </a:defRPr>
              </a:lvl1pPr>
              <a:lvl2pPr marL="742950" indent="-285750" algn="l">
                <a:spcBef>
                  <a:spcPct val="0"/>
                </a:spcBef>
                <a:defRPr>
                  <a:solidFill>
                    <a:schemeClr val="tx1"/>
                  </a:solidFill>
                  <a:latin typeface="Arial" panose="020B0604020202020204" pitchFamily="34" charset="0"/>
                </a:defRPr>
              </a:lvl2pPr>
              <a:lvl3pPr marL="1143000" indent="-228600" algn="l">
                <a:spcBef>
                  <a:spcPct val="0"/>
                </a:spcBef>
                <a:defRPr>
                  <a:solidFill>
                    <a:schemeClr val="tx1"/>
                  </a:solidFill>
                  <a:latin typeface="Arial" panose="020B0604020202020204" pitchFamily="34" charset="0"/>
                </a:defRPr>
              </a:lvl3pPr>
              <a:lvl4pPr marL="1600200" indent="-228600" algn="l">
                <a:spcBef>
                  <a:spcPct val="0"/>
                </a:spcBef>
                <a:defRPr>
                  <a:solidFill>
                    <a:schemeClr val="tx1"/>
                  </a:solidFill>
                  <a:latin typeface="Arial" panose="020B0604020202020204" pitchFamily="34" charset="0"/>
                </a:defRPr>
              </a:lvl4pPr>
              <a:lvl5pPr marL="2057400" indent="-228600" algn="l">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buFontTx/>
                <a:buNone/>
              </a:pPr>
              <a:endParaRPr lang="en-IN" altLang="en-US" sz="1400"/>
            </a:p>
          </p:txBody>
        </p:sp>
        <p:sp>
          <p:nvSpPr>
            <p:cNvPr id="47" name="Text Box 26">
              <a:extLst>
                <a:ext uri="{FF2B5EF4-FFF2-40B4-BE49-F238E27FC236}">
                  <a16:creationId xmlns:a16="http://schemas.microsoft.com/office/drawing/2014/main" id="{28CA31BB-9930-4342-9442-B6CC4B9162E4}"/>
                </a:ext>
              </a:extLst>
            </p:cNvPr>
            <p:cNvSpPr txBox="1">
              <a:spLocks noChangeArrowheads="1"/>
            </p:cNvSpPr>
            <p:nvPr/>
          </p:nvSpPr>
          <p:spPr bwMode="auto">
            <a:xfrm>
              <a:off x="2699" y="3298"/>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0"/>
                </a:spcBef>
                <a:defRPr>
                  <a:solidFill>
                    <a:schemeClr val="tx1"/>
                  </a:solidFill>
                  <a:latin typeface="Arial" panose="020B0604020202020204" pitchFamily="34" charset="0"/>
                </a:defRPr>
              </a:lvl1pPr>
              <a:lvl2pPr marL="742950" indent="-285750" algn="l">
                <a:spcBef>
                  <a:spcPct val="0"/>
                </a:spcBef>
                <a:defRPr>
                  <a:solidFill>
                    <a:schemeClr val="tx1"/>
                  </a:solidFill>
                  <a:latin typeface="Arial" panose="020B0604020202020204" pitchFamily="34" charset="0"/>
                </a:defRPr>
              </a:lvl2pPr>
              <a:lvl3pPr marL="1143000" indent="-228600" algn="l">
                <a:spcBef>
                  <a:spcPct val="0"/>
                </a:spcBef>
                <a:defRPr>
                  <a:solidFill>
                    <a:schemeClr val="tx1"/>
                  </a:solidFill>
                  <a:latin typeface="Arial" panose="020B0604020202020204" pitchFamily="34" charset="0"/>
                </a:defRPr>
              </a:lvl3pPr>
              <a:lvl4pPr marL="1600200" indent="-228600" algn="l">
                <a:spcBef>
                  <a:spcPct val="0"/>
                </a:spcBef>
                <a:defRPr>
                  <a:solidFill>
                    <a:schemeClr val="tx1"/>
                  </a:solidFill>
                  <a:latin typeface="Arial" panose="020B0604020202020204" pitchFamily="34" charset="0"/>
                </a:defRPr>
              </a:lvl4pPr>
              <a:lvl5pPr marL="2057400" indent="-228600" algn="l">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50000"/>
                </a:spcBef>
                <a:buFontTx/>
                <a:buNone/>
              </a:pPr>
              <a:r>
                <a:rPr lang="en-US" altLang="en-US" sz="1400"/>
                <a:t>X </a:t>
              </a:r>
              <a:r>
                <a:rPr lang="en-US" altLang="en-US" sz="1000"/>
                <a:t>100</a:t>
              </a:r>
              <a:endParaRPr lang="en-GB" altLang="en-US" sz="1000"/>
            </a:p>
          </p:txBody>
        </p:sp>
        <p:sp>
          <p:nvSpPr>
            <p:cNvPr id="48" name="Rectangle 27">
              <a:extLst>
                <a:ext uri="{FF2B5EF4-FFF2-40B4-BE49-F238E27FC236}">
                  <a16:creationId xmlns:a16="http://schemas.microsoft.com/office/drawing/2014/main" id="{679D5B5E-C354-42D7-B626-BA5893269B1C}"/>
                </a:ext>
              </a:extLst>
            </p:cNvPr>
            <p:cNvSpPr>
              <a:spLocks noChangeArrowheads="1"/>
            </p:cNvSpPr>
            <p:nvPr/>
          </p:nvSpPr>
          <p:spPr bwMode="auto">
            <a:xfrm>
              <a:off x="150" y="3067"/>
              <a:ext cx="2957" cy="696"/>
            </a:xfrm>
            <a:prstGeom prst="rect">
              <a:avLst/>
            </a:prstGeom>
            <a:noFill/>
            <a:ln w="19050">
              <a:solidFill>
                <a:srgbClr val="9933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0"/>
                </a:spcBef>
                <a:defRPr>
                  <a:solidFill>
                    <a:schemeClr val="tx1"/>
                  </a:solidFill>
                  <a:latin typeface="Arial" panose="020B0604020202020204" pitchFamily="34" charset="0"/>
                </a:defRPr>
              </a:lvl1pPr>
              <a:lvl2pPr marL="742950" indent="-285750" algn="l">
                <a:spcBef>
                  <a:spcPct val="0"/>
                </a:spcBef>
                <a:defRPr>
                  <a:solidFill>
                    <a:schemeClr val="tx1"/>
                  </a:solidFill>
                  <a:latin typeface="Arial" panose="020B0604020202020204" pitchFamily="34" charset="0"/>
                </a:defRPr>
              </a:lvl2pPr>
              <a:lvl3pPr marL="1143000" indent="-228600" algn="l">
                <a:spcBef>
                  <a:spcPct val="0"/>
                </a:spcBef>
                <a:defRPr>
                  <a:solidFill>
                    <a:schemeClr val="tx1"/>
                  </a:solidFill>
                  <a:latin typeface="Arial" panose="020B0604020202020204" pitchFamily="34" charset="0"/>
                </a:defRPr>
              </a:lvl3pPr>
              <a:lvl4pPr marL="1600200" indent="-228600" algn="l">
                <a:spcBef>
                  <a:spcPct val="0"/>
                </a:spcBef>
                <a:defRPr>
                  <a:solidFill>
                    <a:schemeClr val="tx1"/>
                  </a:solidFill>
                  <a:latin typeface="Arial" panose="020B0604020202020204" pitchFamily="34" charset="0"/>
                </a:defRPr>
              </a:lvl4pPr>
              <a:lvl5pPr marL="2057400" indent="-228600" algn="l">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buFontTx/>
                <a:buNone/>
              </a:pPr>
              <a:endParaRPr lang="en-IN" altLang="en-US" sz="1400"/>
            </a:p>
          </p:txBody>
        </p:sp>
      </p:grpSp>
    </p:spTree>
    <p:extLst>
      <p:ext uri="{BB962C8B-B14F-4D97-AF65-F5344CB8AC3E}">
        <p14:creationId xmlns:p14="http://schemas.microsoft.com/office/powerpoint/2010/main" val="2028931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66C81C-709A-46E7-9A03-2BCB5AE048DF}"/>
              </a:ext>
            </a:extLst>
          </p:cNvPr>
          <p:cNvSpPr>
            <a:spLocks noGrp="1"/>
          </p:cNvSpPr>
          <p:nvPr>
            <p:ph type="sldNum" sz="quarter" idx="12"/>
          </p:nvPr>
        </p:nvSpPr>
        <p:spPr/>
        <p:txBody>
          <a:bodyPr/>
          <a:lstStyle/>
          <a:p>
            <a:fld id="{FB8953FF-B90B-DD44-A3A8-547482841CA8}" type="slidenum">
              <a:rPr lang="en-US" smtClean="0"/>
              <a:pPr/>
              <a:t>2</a:t>
            </a:fld>
            <a:endParaRPr lang="en-US" dirty="0"/>
          </a:p>
        </p:txBody>
      </p:sp>
      <p:sp>
        <p:nvSpPr>
          <p:cNvPr id="5" name="Rectangle 2">
            <a:extLst>
              <a:ext uri="{FF2B5EF4-FFF2-40B4-BE49-F238E27FC236}">
                <a16:creationId xmlns:a16="http://schemas.microsoft.com/office/drawing/2014/main" id="{FEC59B4C-9ADA-4EAC-B8D1-2CDBEEB16231}"/>
              </a:ext>
            </a:extLst>
          </p:cNvPr>
          <p:cNvSpPr>
            <a:spLocks noGrp="1" noChangeArrowheads="1"/>
          </p:cNvSpPr>
          <p:nvPr>
            <p:ph type="title"/>
          </p:nvPr>
        </p:nvSpPr>
        <p:spPr>
          <a:xfrm>
            <a:off x="676684" y="650771"/>
            <a:ext cx="9258624" cy="527397"/>
          </a:xfrm>
        </p:spPr>
        <p:txBody>
          <a:bodyPr>
            <a:normAutofit/>
          </a:bodyPr>
          <a:lstStyle/>
          <a:p>
            <a:r>
              <a:rPr lang="en-GB" altLang="en-US" dirty="0"/>
              <a:t>What is a segmentation in Marketing Context?</a:t>
            </a:r>
          </a:p>
        </p:txBody>
      </p:sp>
      <p:sp>
        <p:nvSpPr>
          <p:cNvPr id="6" name="Rectangle 3">
            <a:extLst>
              <a:ext uri="{FF2B5EF4-FFF2-40B4-BE49-F238E27FC236}">
                <a16:creationId xmlns:a16="http://schemas.microsoft.com/office/drawing/2014/main" id="{410A34B3-B3F7-4F7D-9D23-91E81BFB587E}"/>
              </a:ext>
            </a:extLst>
          </p:cNvPr>
          <p:cNvSpPr txBox="1">
            <a:spLocks noChangeArrowheads="1"/>
          </p:cNvSpPr>
          <p:nvPr/>
        </p:nvSpPr>
        <p:spPr>
          <a:xfrm>
            <a:off x="676683" y="1484784"/>
            <a:ext cx="11017086" cy="44640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GB" sz="2000" dirty="0"/>
              <a:t>The process of grouping a market (i.e. customers) into smaller subgroups</a:t>
            </a:r>
          </a:p>
          <a:p>
            <a:r>
              <a:rPr lang="en-GB" altLang="en-US" sz="2000" dirty="0"/>
              <a:t>Filters the essence out of the massive data universe</a:t>
            </a:r>
          </a:p>
          <a:p>
            <a:r>
              <a:rPr lang="en-GB" altLang="en-US" sz="2000" dirty="0"/>
              <a:t>Cannot memorise everyone’s behaviour, so put them into groups</a:t>
            </a:r>
          </a:p>
          <a:p>
            <a:endParaRPr lang="en-GB" altLang="en-GB" sz="2000" dirty="0"/>
          </a:p>
          <a:p>
            <a:r>
              <a:rPr lang="en-GB" altLang="en-GB" sz="2000" dirty="0"/>
              <a:t>It enables:</a:t>
            </a:r>
          </a:p>
          <a:p>
            <a:pPr lvl="1"/>
            <a:r>
              <a:rPr lang="en-GB" altLang="en-GB" sz="1800" dirty="0"/>
              <a:t>relevant marketing to each different group</a:t>
            </a:r>
          </a:p>
          <a:p>
            <a:pPr lvl="1"/>
            <a:r>
              <a:rPr lang="en-GB" altLang="en-GB" sz="1800" dirty="0"/>
              <a:t>targeting and prioritization of investment</a:t>
            </a:r>
          </a:p>
          <a:p>
            <a:pPr lvl="1"/>
            <a:r>
              <a:rPr lang="en-GB" altLang="en-GB" sz="1800" dirty="0"/>
              <a:t>identification of sources of growth or decline</a:t>
            </a:r>
          </a:p>
          <a:p>
            <a:pPr lvl="1"/>
            <a:r>
              <a:rPr lang="en-GB" altLang="en-GB" sz="1800" dirty="0"/>
              <a:t>measurement of performance in different markets</a:t>
            </a:r>
          </a:p>
        </p:txBody>
      </p:sp>
      <p:sp>
        <p:nvSpPr>
          <p:cNvPr id="7" name="TextBox 6">
            <a:extLst>
              <a:ext uri="{FF2B5EF4-FFF2-40B4-BE49-F238E27FC236}">
                <a16:creationId xmlns:a16="http://schemas.microsoft.com/office/drawing/2014/main" id="{FC046D5B-ADD0-4A0F-B166-3F5E9410F029}"/>
              </a:ext>
            </a:extLst>
          </p:cNvPr>
          <p:cNvSpPr txBox="1"/>
          <p:nvPr/>
        </p:nvSpPr>
        <p:spPr>
          <a:xfrm>
            <a:off x="2494477" y="5487583"/>
            <a:ext cx="6984776" cy="646331"/>
          </a:xfrm>
          <a:prstGeom prst="rect">
            <a:avLst/>
          </a:prstGeom>
          <a:noFill/>
        </p:spPr>
        <p:txBody>
          <a:bodyPr wrap="square" rtlCol="0">
            <a:spAutoFit/>
          </a:bodyPr>
          <a:lstStyle/>
          <a:p>
            <a:r>
              <a:rPr lang="en-IN" b="1" dirty="0"/>
              <a:t>We have now 18.5 M(FY16-17) customers shopping in-store and 0.3 M customers shopping Online using Clubcard </a:t>
            </a:r>
          </a:p>
        </p:txBody>
      </p:sp>
    </p:spTree>
    <p:extLst>
      <p:ext uri="{BB962C8B-B14F-4D97-AF65-F5344CB8AC3E}">
        <p14:creationId xmlns:p14="http://schemas.microsoft.com/office/powerpoint/2010/main" val="1466501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6" name="Rectangle 2">
            <a:extLst>
              <a:ext uri="{FF2B5EF4-FFF2-40B4-BE49-F238E27FC236}">
                <a16:creationId xmlns:a16="http://schemas.microsoft.com/office/drawing/2014/main" id="{AF7F8A84-AEAD-46D1-9EA6-80D0796B5C26}"/>
              </a:ext>
            </a:extLst>
          </p:cNvPr>
          <p:cNvSpPr>
            <a:spLocks noGrp="1" noChangeArrowheads="1"/>
          </p:cNvSpPr>
          <p:nvPr>
            <p:ph type="title"/>
          </p:nvPr>
        </p:nvSpPr>
        <p:spPr/>
        <p:txBody>
          <a:bodyPr/>
          <a:lstStyle/>
          <a:p>
            <a:r>
              <a:rPr lang="en-US" altLang="en-US"/>
              <a:t>Flagging Customers using Products</a:t>
            </a:r>
          </a:p>
        </p:txBody>
      </p:sp>
      <p:sp>
        <p:nvSpPr>
          <p:cNvPr id="1132547" name="Text Box 3">
            <a:extLst>
              <a:ext uri="{FF2B5EF4-FFF2-40B4-BE49-F238E27FC236}">
                <a16:creationId xmlns:a16="http://schemas.microsoft.com/office/drawing/2014/main" id="{C0EEE371-7DAE-409E-AEF2-3A8DB591ACA9}"/>
              </a:ext>
            </a:extLst>
          </p:cNvPr>
          <p:cNvSpPr txBox="1">
            <a:spLocks noChangeArrowheads="1"/>
          </p:cNvSpPr>
          <p:nvPr/>
        </p:nvSpPr>
        <p:spPr bwMode="auto">
          <a:xfrm>
            <a:off x="1847850" y="1463677"/>
            <a:ext cx="511175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FontTx/>
              <a:buChar char="•"/>
            </a:pPr>
            <a:r>
              <a:rPr lang="en-US" altLang="en-US" sz="1400"/>
              <a:t> Count </a:t>
            </a:r>
            <a:r>
              <a:rPr lang="en-US" altLang="en-US" sz="1400" i="1">
                <a:solidFill>
                  <a:schemeClr val="folHlink"/>
                </a:solidFill>
              </a:rPr>
              <a:t>Product Hits</a:t>
            </a:r>
            <a:r>
              <a:rPr lang="en-US" altLang="en-US" sz="1400"/>
              <a:t> in customer baskets to score customers.</a:t>
            </a:r>
          </a:p>
          <a:p>
            <a:pPr algn="l">
              <a:buFontTx/>
              <a:buChar char="•"/>
            </a:pPr>
            <a:endParaRPr lang="en-US" altLang="en-US" sz="1400"/>
          </a:p>
          <a:p>
            <a:pPr algn="l">
              <a:buFontTx/>
              <a:buChar char="•"/>
            </a:pPr>
            <a:r>
              <a:rPr lang="en-US" altLang="en-US" sz="1400"/>
              <a:t> Calculate </a:t>
            </a:r>
            <a:r>
              <a:rPr lang="en-US" altLang="en-US" sz="1400" i="1">
                <a:solidFill>
                  <a:schemeClr val="folHlink"/>
                </a:solidFill>
              </a:rPr>
              <a:t>Dimension Score</a:t>
            </a:r>
            <a:r>
              <a:rPr lang="en-US" altLang="en-US" sz="1400"/>
              <a:t>:</a:t>
            </a:r>
          </a:p>
        </p:txBody>
      </p:sp>
      <p:sp>
        <p:nvSpPr>
          <p:cNvPr id="1132548" name="Text Box 25">
            <a:extLst>
              <a:ext uri="{FF2B5EF4-FFF2-40B4-BE49-F238E27FC236}">
                <a16:creationId xmlns:a16="http://schemas.microsoft.com/office/drawing/2014/main" id="{A2E8F427-7419-419D-A770-D254D6EE99D1}"/>
              </a:ext>
            </a:extLst>
          </p:cNvPr>
          <p:cNvSpPr txBox="1">
            <a:spLocks noChangeArrowheads="1"/>
          </p:cNvSpPr>
          <p:nvPr/>
        </p:nvSpPr>
        <p:spPr bwMode="auto">
          <a:xfrm>
            <a:off x="2135188" y="2678113"/>
            <a:ext cx="59055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0"/>
              </a:spcBef>
              <a:defRPr>
                <a:solidFill>
                  <a:schemeClr val="tx1"/>
                </a:solidFill>
                <a:latin typeface="Arial" panose="020B0604020202020204" pitchFamily="34" charset="0"/>
              </a:defRPr>
            </a:lvl1pPr>
            <a:lvl2pPr marL="742950" indent="-285750" algn="l">
              <a:spcBef>
                <a:spcPct val="0"/>
              </a:spcBef>
              <a:defRPr>
                <a:solidFill>
                  <a:schemeClr val="tx1"/>
                </a:solidFill>
                <a:latin typeface="Arial" panose="020B0604020202020204" pitchFamily="34" charset="0"/>
              </a:defRPr>
            </a:lvl2pPr>
            <a:lvl3pPr marL="1143000" indent="-228600" algn="l">
              <a:spcBef>
                <a:spcPct val="0"/>
              </a:spcBef>
              <a:defRPr>
                <a:solidFill>
                  <a:schemeClr val="tx1"/>
                </a:solidFill>
                <a:latin typeface="Arial" panose="020B0604020202020204" pitchFamily="34" charset="0"/>
              </a:defRPr>
            </a:lvl3pPr>
            <a:lvl4pPr marL="1600200" indent="-228600" algn="l">
              <a:spcBef>
                <a:spcPct val="0"/>
              </a:spcBef>
              <a:defRPr>
                <a:solidFill>
                  <a:schemeClr val="tx1"/>
                </a:solidFill>
                <a:latin typeface="Arial" panose="020B0604020202020204" pitchFamily="34" charset="0"/>
              </a:defRPr>
            </a:lvl4pPr>
            <a:lvl5pPr marL="2057400" indent="-228600" algn="l">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buFontTx/>
              <a:buNone/>
            </a:pPr>
            <a:r>
              <a:rPr lang="en-GB" altLang="ko-KR" sz="1400" b="1">
                <a:solidFill>
                  <a:schemeClr val="folHlink"/>
                </a:solidFill>
                <a:ea typeface="굴림" panose="020B0600000101010101" pitchFamily="34" charset="-127"/>
              </a:rPr>
              <a:t>Low price dimension score</a:t>
            </a:r>
            <a:r>
              <a:rPr lang="en-GB" altLang="ko-KR" sz="1400">
                <a:ea typeface="굴림" panose="020B0600000101010101" pitchFamily="34" charset="-127"/>
              </a:rPr>
              <a:t> = low price products / total products</a:t>
            </a:r>
          </a:p>
          <a:p>
            <a:pPr>
              <a:buFontTx/>
              <a:buNone/>
            </a:pPr>
            <a:endParaRPr lang="en-GB" altLang="ko-KR" sz="1400">
              <a:ea typeface="굴림" panose="020B0600000101010101" pitchFamily="34" charset="-127"/>
            </a:endParaRPr>
          </a:p>
          <a:p>
            <a:pPr>
              <a:buFontTx/>
              <a:buNone/>
            </a:pPr>
            <a:r>
              <a:rPr lang="en-GB" altLang="ko-KR" sz="1400" b="1">
                <a:solidFill>
                  <a:schemeClr val="folHlink"/>
                </a:solidFill>
                <a:ea typeface="굴림" panose="020B0600000101010101" pitchFamily="34" charset="-127"/>
              </a:rPr>
              <a:t>High price dimension score</a:t>
            </a:r>
            <a:r>
              <a:rPr lang="en-GB" altLang="ko-KR" sz="1400">
                <a:ea typeface="굴림" panose="020B0600000101010101" pitchFamily="34" charset="-127"/>
              </a:rPr>
              <a:t> = high price products / total products</a:t>
            </a:r>
            <a:endParaRPr lang="en-GB" altLang="en-US" sz="1400"/>
          </a:p>
        </p:txBody>
      </p:sp>
      <p:sp>
        <p:nvSpPr>
          <p:cNvPr id="1132549" name="AutoShape 23">
            <a:extLst>
              <a:ext uri="{FF2B5EF4-FFF2-40B4-BE49-F238E27FC236}">
                <a16:creationId xmlns:a16="http://schemas.microsoft.com/office/drawing/2014/main" id="{AE90528C-3029-4733-BBEA-3AEFAF4A8071}"/>
              </a:ext>
            </a:extLst>
          </p:cNvPr>
          <p:cNvSpPr>
            <a:spLocks/>
          </p:cNvSpPr>
          <p:nvPr/>
        </p:nvSpPr>
        <p:spPr bwMode="auto">
          <a:xfrm>
            <a:off x="8467725" y="2628903"/>
            <a:ext cx="76200" cy="779463"/>
          </a:xfrm>
          <a:prstGeom prst="rightBrace">
            <a:avLst>
              <a:gd name="adj1" fmla="val 8524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0"/>
              </a:spcBef>
              <a:defRPr>
                <a:solidFill>
                  <a:schemeClr val="tx1"/>
                </a:solidFill>
                <a:latin typeface="Arial" panose="020B0604020202020204" pitchFamily="34" charset="0"/>
              </a:defRPr>
            </a:lvl1pPr>
            <a:lvl2pPr marL="742950" indent="-285750" algn="l">
              <a:spcBef>
                <a:spcPct val="0"/>
              </a:spcBef>
              <a:defRPr>
                <a:solidFill>
                  <a:schemeClr val="tx1"/>
                </a:solidFill>
                <a:latin typeface="Arial" panose="020B0604020202020204" pitchFamily="34" charset="0"/>
              </a:defRPr>
            </a:lvl2pPr>
            <a:lvl3pPr marL="1143000" indent="-228600" algn="l">
              <a:spcBef>
                <a:spcPct val="0"/>
              </a:spcBef>
              <a:defRPr>
                <a:solidFill>
                  <a:schemeClr val="tx1"/>
                </a:solidFill>
                <a:latin typeface="Arial" panose="020B0604020202020204" pitchFamily="34" charset="0"/>
              </a:defRPr>
            </a:lvl3pPr>
            <a:lvl4pPr marL="1600200" indent="-228600" algn="l">
              <a:spcBef>
                <a:spcPct val="0"/>
              </a:spcBef>
              <a:defRPr>
                <a:solidFill>
                  <a:schemeClr val="tx1"/>
                </a:solidFill>
                <a:latin typeface="Arial" panose="020B0604020202020204" pitchFamily="34" charset="0"/>
              </a:defRPr>
            </a:lvl4pPr>
            <a:lvl5pPr marL="2057400" indent="-228600" algn="l">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buFontTx/>
              <a:buNone/>
            </a:pPr>
            <a:endParaRPr lang="en-IN" altLang="en-US" sz="1400"/>
          </a:p>
        </p:txBody>
      </p:sp>
      <p:sp>
        <p:nvSpPr>
          <p:cNvPr id="1132550" name="Text Box 6">
            <a:extLst>
              <a:ext uri="{FF2B5EF4-FFF2-40B4-BE49-F238E27FC236}">
                <a16:creationId xmlns:a16="http://schemas.microsoft.com/office/drawing/2014/main" id="{51D92C4B-2E8F-4CBF-BF51-849CE04629BF}"/>
              </a:ext>
            </a:extLst>
          </p:cNvPr>
          <p:cNvSpPr txBox="1">
            <a:spLocks noChangeArrowheads="1"/>
          </p:cNvSpPr>
          <p:nvPr/>
        </p:nvSpPr>
        <p:spPr bwMode="auto">
          <a:xfrm>
            <a:off x="8616953" y="2687641"/>
            <a:ext cx="14398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FontTx/>
              <a:buNone/>
            </a:pPr>
            <a:r>
              <a:rPr lang="en-US" altLang="en-US" sz="1200"/>
              <a:t>Hits are used to calculate dimension score</a:t>
            </a:r>
          </a:p>
        </p:txBody>
      </p:sp>
      <p:sp>
        <p:nvSpPr>
          <p:cNvPr id="1132551" name="Text Box 7">
            <a:extLst>
              <a:ext uri="{FF2B5EF4-FFF2-40B4-BE49-F238E27FC236}">
                <a16:creationId xmlns:a16="http://schemas.microsoft.com/office/drawing/2014/main" id="{8E56AEE8-0D59-4650-A7F9-883FE58210D8}"/>
              </a:ext>
            </a:extLst>
          </p:cNvPr>
          <p:cNvSpPr txBox="1">
            <a:spLocks noChangeArrowheads="1"/>
          </p:cNvSpPr>
          <p:nvPr/>
        </p:nvSpPr>
        <p:spPr bwMode="auto">
          <a:xfrm>
            <a:off x="1990728" y="3689352"/>
            <a:ext cx="756126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FontTx/>
              <a:buChar char="•"/>
            </a:pPr>
            <a:r>
              <a:rPr lang="en-US" altLang="en-US" sz="1400" dirty="0"/>
              <a:t> Calculate </a:t>
            </a:r>
            <a:r>
              <a:rPr lang="en-US" altLang="en-US" sz="1400" i="1" dirty="0">
                <a:solidFill>
                  <a:schemeClr val="folHlink"/>
                </a:solidFill>
              </a:rPr>
              <a:t>Difference</a:t>
            </a:r>
            <a:r>
              <a:rPr lang="en-US" altLang="en-US" sz="1400" dirty="0"/>
              <a:t>: </a:t>
            </a:r>
          </a:p>
          <a:p>
            <a:pPr algn="l">
              <a:buFontTx/>
              <a:buChar char="•"/>
            </a:pPr>
            <a:endParaRPr lang="en-US" altLang="en-US" sz="1400" dirty="0"/>
          </a:p>
          <a:p>
            <a:pPr algn="l">
              <a:buFontTx/>
              <a:buNone/>
            </a:pPr>
            <a:r>
              <a:rPr lang="en-US" altLang="ko-KR" sz="1400" dirty="0">
                <a:solidFill>
                  <a:schemeClr val="folHlink"/>
                </a:solidFill>
                <a:ea typeface="굴림" panose="020B0600000101010101" pitchFamily="34" charset="-127"/>
              </a:rPr>
              <a:t>   Difference</a:t>
            </a:r>
            <a:r>
              <a:rPr lang="en-US" altLang="ko-KR" sz="1400" dirty="0">
                <a:ea typeface="굴림" panose="020B0600000101010101" pitchFamily="34" charset="-127"/>
              </a:rPr>
              <a:t> = (</a:t>
            </a:r>
            <a:r>
              <a:rPr lang="en-GB" altLang="ko-KR" sz="1400" dirty="0">
                <a:ea typeface="굴림" panose="020B0600000101010101" pitchFamily="34" charset="-127"/>
              </a:rPr>
              <a:t>High price dimension score  - Low price dimension score)</a:t>
            </a:r>
          </a:p>
          <a:p>
            <a:pPr algn="l">
              <a:buFontTx/>
              <a:buNone/>
            </a:pPr>
            <a:endParaRPr lang="en-GB" altLang="ko-KR" sz="1400" i="1" dirty="0">
              <a:ea typeface="굴림" panose="020B0600000101010101" pitchFamily="34" charset="-127"/>
            </a:endParaRPr>
          </a:p>
          <a:p>
            <a:pPr algn="l">
              <a:buFontTx/>
              <a:buChar char="•"/>
            </a:pPr>
            <a:r>
              <a:rPr lang="en-US" altLang="en-US" sz="1400" i="1" dirty="0"/>
              <a:t> </a:t>
            </a:r>
            <a:r>
              <a:rPr lang="en-US" altLang="en-US" sz="1400" i="1" dirty="0">
                <a:solidFill>
                  <a:schemeClr val="folHlink"/>
                </a:solidFill>
              </a:rPr>
              <a:t>Rank customers</a:t>
            </a:r>
            <a:r>
              <a:rPr lang="en-US" altLang="en-US" sz="1400" dirty="0"/>
              <a:t> in order of this difference and use cut-offs to segment as PS/MM/UM.</a:t>
            </a:r>
          </a:p>
          <a:p>
            <a:pPr algn="l">
              <a:buFontTx/>
              <a:buChar char="•"/>
            </a:pPr>
            <a:endParaRPr lang="en-US" altLang="en-US" sz="1400" dirty="0"/>
          </a:p>
          <a:p>
            <a:pPr algn="l">
              <a:buFontTx/>
              <a:buNone/>
            </a:pPr>
            <a:endParaRPr lang="en-US" altLang="en-US" sz="1400" dirty="0"/>
          </a:p>
        </p:txBody>
      </p:sp>
      <p:sp>
        <p:nvSpPr>
          <p:cNvPr id="1132552" name="Rectangle 8">
            <a:extLst>
              <a:ext uri="{FF2B5EF4-FFF2-40B4-BE49-F238E27FC236}">
                <a16:creationId xmlns:a16="http://schemas.microsoft.com/office/drawing/2014/main" id="{A02E8D8D-9388-4830-8A6B-25A8BC329A4B}"/>
              </a:ext>
            </a:extLst>
          </p:cNvPr>
          <p:cNvSpPr>
            <a:spLocks noChangeArrowheads="1"/>
          </p:cNvSpPr>
          <p:nvPr/>
        </p:nvSpPr>
        <p:spPr bwMode="auto">
          <a:xfrm>
            <a:off x="1847850" y="2551113"/>
            <a:ext cx="6408738" cy="1001712"/>
          </a:xfrm>
          <a:prstGeom prst="rect">
            <a:avLst/>
          </a:prstGeom>
          <a:noFill/>
          <a:ln w="19050">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2553" name="Rectangle 9">
            <a:extLst>
              <a:ext uri="{FF2B5EF4-FFF2-40B4-BE49-F238E27FC236}">
                <a16:creationId xmlns:a16="http://schemas.microsoft.com/office/drawing/2014/main" id="{3EDAF99F-F252-4E1D-BD26-E727B0905609}"/>
              </a:ext>
            </a:extLst>
          </p:cNvPr>
          <p:cNvSpPr>
            <a:spLocks noChangeArrowheads="1"/>
          </p:cNvSpPr>
          <p:nvPr/>
        </p:nvSpPr>
        <p:spPr bwMode="auto">
          <a:xfrm>
            <a:off x="1847849" y="4200528"/>
            <a:ext cx="7428035" cy="1444642"/>
          </a:xfrm>
          <a:prstGeom prst="rect">
            <a:avLst/>
          </a:prstGeom>
          <a:noFill/>
          <a:ln w="19050">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037127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4" name="Rectangle 2">
            <a:extLst>
              <a:ext uri="{FF2B5EF4-FFF2-40B4-BE49-F238E27FC236}">
                <a16:creationId xmlns:a16="http://schemas.microsoft.com/office/drawing/2014/main" id="{FE44532B-1EB1-4B71-B080-DF23C5D6E4DC}"/>
              </a:ext>
            </a:extLst>
          </p:cNvPr>
          <p:cNvSpPr>
            <a:spLocks noGrp="1" noChangeArrowheads="1"/>
          </p:cNvSpPr>
          <p:nvPr>
            <p:ph type="title"/>
          </p:nvPr>
        </p:nvSpPr>
        <p:spPr/>
        <p:txBody>
          <a:bodyPr/>
          <a:lstStyle/>
          <a:p>
            <a:r>
              <a:rPr lang="en-US" altLang="en-US" dirty="0"/>
              <a:t>Classify as many Products in Store as Possible</a:t>
            </a:r>
            <a:endParaRPr lang="en-GB" altLang="en-US" dirty="0"/>
          </a:p>
        </p:txBody>
      </p:sp>
      <p:sp>
        <p:nvSpPr>
          <p:cNvPr id="1083396" name="Text Box 4">
            <a:extLst>
              <a:ext uri="{FF2B5EF4-FFF2-40B4-BE49-F238E27FC236}">
                <a16:creationId xmlns:a16="http://schemas.microsoft.com/office/drawing/2014/main" id="{B3ECEAF2-8624-4EEF-9677-34DC5CB51472}"/>
              </a:ext>
            </a:extLst>
          </p:cNvPr>
          <p:cNvSpPr txBox="1">
            <a:spLocks noChangeArrowheads="1"/>
          </p:cNvSpPr>
          <p:nvPr/>
        </p:nvSpPr>
        <p:spPr bwMode="auto">
          <a:xfrm>
            <a:off x="1703391" y="2492375"/>
            <a:ext cx="2663825" cy="1466850"/>
          </a:xfrm>
          <a:prstGeom prst="rect">
            <a:avLst/>
          </a:prstGeom>
          <a:solidFill>
            <a:schemeClr val="hlink"/>
          </a:solidFill>
          <a:ln>
            <a:noFill/>
          </a:ln>
          <a:effectLst/>
          <a:extLst>
            <a:ext uri="{91240B29-F687-4F45-9708-019B960494DF}">
              <a14:hiddenLine xmlns:a14="http://schemas.microsoft.com/office/drawing/2010/main" w="1905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solidFill>
                  <a:schemeClr val="bg1"/>
                </a:solidFill>
              </a:rPr>
              <a:t>Start with a small list </a:t>
            </a:r>
          </a:p>
          <a:p>
            <a:pPr algn="ctr">
              <a:spcBef>
                <a:spcPct val="50000"/>
              </a:spcBef>
            </a:pPr>
            <a:r>
              <a:rPr lang="en-US" altLang="en-US" b="1">
                <a:solidFill>
                  <a:schemeClr val="bg1"/>
                </a:solidFill>
              </a:rPr>
              <a:t>“Seed List”</a:t>
            </a:r>
          </a:p>
          <a:p>
            <a:pPr algn="ctr">
              <a:spcBef>
                <a:spcPct val="50000"/>
              </a:spcBef>
            </a:pPr>
            <a:r>
              <a:rPr lang="en-US" altLang="en-US" b="1">
                <a:solidFill>
                  <a:schemeClr val="bg1"/>
                </a:solidFill>
              </a:rPr>
              <a:t>Low End – High End products</a:t>
            </a:r>
            <a:endParaRPr lang="en-GB" altLang="en-US" b="1">
              <a:solidFill>
                <a:schemeClr val="bg1"/>
              </a:solidFill>
            </a:endParaRPr>
          </a:p>
        </p:txBody>
      </p:sp>
      <p:sp>
        <p:nvSpPr>
          <p:cNvPr id="1083400" name="AutoShape 8">
            <a:extLst>
              <a:ext uri="{FF2B5EF4-FFF2-40B4-BE49-F238E27FC236}">
                <a16:creationId xmlns:a16="http://schemas.microsoft.com/office/drawing/2014/main" id="{B3A15E27-DC21-41F9-93B6-3CC51B58021D}"/>
              </a:ext>
            </a:extLst>
          </p:cNvPr>
          <p:cNvSpPr>
            <a:spLocks noChangeArrowheads="1"/>
          </p:cNvSpPr>
          <p:nvPr/>
        </p:nvSpPr>
        <p:spPr bwMode="auto">
          <a:xfrm rot="5400000">
            <a:off x="3467894" y="4175403"/>
            <a:ext cx="863600" cy="1097994"/>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noFill/>
          <a:ln w="47625" algn="ctr">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83402" name="Text Box 10">
            <a:extLst>
              <a:ext uri="{FF2B5EF4-FFF2-40B4-BE49-F238E27FC236}">
                <a16:creationId xmlns:a16="http://schemas.microsoft.com/office/drawing/2014/main" id="{042BFBB0-8740-4A0F-849E-532415B91F29}"/>
              </a:ext>
            </a:extLst>
          </p:cNvPr>
          <p:cNvSpPr txBox="1">
            <a:spLocks noChangeArrowheads="1"/>
          </p:cNvSpPr>
          <p:nvPr/>
        </p:nvSpPr>
        <p:spPr bwMode="auto">
          <a:xfrm>
            <a:off x="4295778" y="5513388"/>
            <a:ext cx="3097213" cy="641350"/>
          </a:xfrm>
          <a:prstGeom prst="rect">
            <a:avLst/>
          </a:prstGeom>
          <a:solidFill>
            <a:schemeClr val="accent1"/>
          </a:solidFill>
          <a:ln>
            <a:noFill/>
          </a:ln>
          <a:effectLst/>
          <a:extLst>
            <a:ext uri="{91240B29-F687-4F45-9708-019B960494DF}">
              <a14:hiddenLine xmlns:a14="http://schemas.microsoft.com/office/drawing/2010/main" w="1905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solidFill>
                  <a:schemeClr val="bg1"/>
                </a:solidFill>
              </a:rPr>
              <a:t>Look in to baskets for products bought along</a:t>
            </a:r>
            <a:endParaRPr lang="en-GB" altLang="en-US" b="1">
              <a:solidFill>
                <a:schemeClr val="bg1"/>
              </a:solidFill>
            </a:endParaRPr>
          </a:p>
        </p:txBody>
      </p:sp>
      <p:sp>
        <p:nvSpPr>
          <p:cNvPr id="1083403" name="Text Box 11">
            <a:extLst>
              <a:ext uri="{FF2B5EF4-FFF2-40B4-BE49-F238E27FC236}">
                <a16:creationId xmlns:a16="http://schemas.microsoft.com/office/drawing/2014/main" id="{D1EA5083-C5DB-415D-B855-EC66DDC1858B}"/>
              </a:ext>
            </a:extLst>
          </p:cNvPr>
          <p:cNvSpPr txBox="1">
            <a:spLocks noChangeArrowheads="1"/>
          </p:cNvSpPr>
          <p:nvPr/>
        </p:nvSpPr>
        <p:spPr bwMode="auto">
          <a:xfrm>
            <a:off x="7824791" y="2565400"/>
            <a:ext cx="2663825" cy="1466850"/>
          </a:xfrm>
          <a:prstGeom prst="rect">
            <a:avLst/>
          </a:prstGeom>
          <a:solidFill>
            <a:schemeClr val="accent2"/>
          </a:solidFill>
          <a:ln>
            <a:noFill/>
          </a:ln>
          <a:effectLst/>
          <a:extLst>
            <a:ext uri="{91240B29-F687-4F45-9708-019B960494DF}">
              <a14:hiddenLine xmlns:a14="http://schemas.microsoft.com/office/drawing/2010/main" w="1905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solidFill>
                  <a:schemeClr val="bg1"/>
                </a:solidFill>
              </a:rPr>
              <a:t>Get a bigger list </a:t>
            </a:r>
          </a:p>
          <a:p>
            <a:pPr algn="ctr">
              <a:spcBef>
                <a:spcPct val="50000"/>
              </a:spcBef>
            </a:pPr>
            <a:r>
              <a:rPr lang="en-US" altLang="en-US" b="1">
                <a:solidFill>
                  <a:schemeClr val="bg1"/>
                </a:solidFill>
              </a:rPr>
              <a:t>“Triangulation list”</a:t>
            </a:r>
          </a:p>
          <a:p>
            <a:pPr algn="ctr">
              <a:spcBef>
                <a:spcPct val="50000"/>
              </a:spcBef>
            </a:pPr>
            <a:r>
              <a:rPr lang="en-US" altLang="en-US" b="1">
                <a:solidFill>
                  <a:schemeClr val="bg1"/>
                </a:solidFill>
              </a:rPr>
              <a:t>Low End – High End products</a:t>
            </a:r>
            <a:endParaRPr lang="en-GB" altLang="en-US" b="1">
              <a:solidFill>
                <a:schemeClr val="bg1"/>
              </a:solidFill>
            </a:endParaRPr>
          </a:p>
        </p:txBody>
      </p:sp>
      <p:sp>
        <p:nvSpPr>
          <p:cNvPr id="1083404" name="AutoShape 12">
            <a:extLst>
              <a:ext uri="{FF2B5EF4-FFF2-40B4-BE49-F238E27FC236}">
                <a16:creationId xmlns:a16="http://schemas.microsoft.com/office/drawing/2014/main" id="{DE311967-2B07-4965-9D2A-5A1F345A59D1}"/>
              </a:ext>
            </a:extLst>
          </p:cNvPr>
          <p:cNvSpPr>
            <a:spLocks noChangeArrowheads="1"/>
          </p:cNvSpPr>
          <p:nvPr/>
        </p:nvSpPr>
        <p:spPr bwMode="auto">
          <a:xfrm>
            <a:off x="7824791" y="4247635"/>
            <a:ext cx="1584325" cy="1097994"/>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noFill/>
          <a:ln w="47625" algn="ctr">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pic>
        <p:nvPicPr>
          <p:cNvPr id="1083405" name="Picture 12" descr="kocsi">
            <a:extLst>
              <a:ext uri="{FF2B5EF4-FFF2-40B4-BE49-F238E27FC236}">
                <a16:creationId xmlns:a16="http://schemas.microsoft.com/office/drawing/2014/main" id="{48EAB5F2-ED7A-4625-813D-2D067C03BB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027" t="6055" r="9027" b="8664"/>
          <a:stretch>
            <a:fillRect/>
          </a:stretch>
        </p:blipFill>
        <p:spPr bwMode="auto">
          <a:xfrm>
            <a:off x="5159375" y="3959225"/>
            <a:ext cx="2027238"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56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18" name="Rectangle 2">
            <a:extLst>
              <a:ext uri="{FF2B5EF4-FFF2-40B4-BE49-F238E27FC236}">
                <a16:creationId xmlns:a16="http://schemas.microsoft.com/office/drawing/2014/main" id="{81FD3F88-7319-45D4-AD32-81FBC41B35DF}"/>
              </a:ext>
            </a:extLst>
          </p:cNvPr>
          <p:cNvSpPr>
            <a:spLocks noGrp="1" noChangeArrowheads="1"/>
          </p:cNvSpPr>
          <p:nvPr>
            <p:ph type="title"/>
          </p:nvPr>
        </p:nvSpPr>
        <p:spPr/>
        <p:txBody>
          <a:bodyPr/>
          <a:lstStyle/>
          <a:p>
            <a:r>
              <a:rPr lang="en-US" altLang="en-US"/>
              <a:t>Classify Customers</a:t>
            </a:r>
            <a:endParaRPr lang="en-GB" altLang="en-US" dirty="0"/>
          </a:p>
        </p:txBody>
      </p:sp>
      <p:sp>
        <p:nvSpPr>
          <p:cNvPr id="1084420" name="Rectangle 4">
            <a:extLst>
              <a:ext uri="{FF2B5EF4-FFF2-40B4-BE49-F238E27FC236}">
                <a16:creationId xmlns:a16="http://schemas.microsoft.com/office/drawing/2014/main" id="{DD934B53-0337-41E6-B0B2-2B0282606585}"/>
              </a:ext>
            </a:extLst>
          </p:cNvPr>
          <p:cNvSpPr>
            <a:spLocks noChangeArrowheads="1"/>
          </p:cNvSpPr>
          <p:nvPr/>
        </p:nvSpPr>
        <p:spPr bwMode="auto">
          <a:xfrm>
            <a:off x="5354641" y="1316481"/>
            <a:ext cx="431800" cy="4801314"/>
          </a:xfrm>
          <a:prstGeom prst="rect">
            <a:avLst/>
          </a:prstGeom>
          <a:solidFill>
            <a:schemeClr val="folHlink"/>
          </a:solidFill>
          <a:ln w="19050"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084421" name="Line 5">
            <a:extLst>
              <a:ext uri="{FF2B5EF4-FFF2-40B4-BE49-F238E27FC236}">
                <a16:creationId xmlns:a16="http://schemas.microsoft.com/office/drawing/2014/main" id="{E088FC4F-7948-4DEF-912A-1BCEAADEE744}"/>
              </a:ext>
            </a:extLst>
          </p:cNvPr>
          <p:cNvSpPr>
            <a:spLocks noChangeShapeType="1"/>
          </p:cNvSpPr>
          <p:nvPr/>
        </p:nvSpPr>
        <p:spPr bwMode="auto">
          <a:xfrm>
            <a:off x="5232403" y="2708275"/>
            <a:ext cx="74771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84422" name="Line 6">
            <a:extLst>
              <a:ext uri="{FF2B5EF4-FFF2-40B4-BE49-F238E27FC236}">
                <a16:creationId xmlns:a16="http://schemas.microsoft.com/office/drawing/2014/main" id="{D08DC56B-0774-4146-90F7-30669B5C55C5}"/>
              </a:ext>
            </a:extLst>
          </p:cNvPr>
          <p:cNvSpPr>
            <a:spLocks noChangeShapeType="1"/>
          </p:cNvSpPr>
          <p:nvPr/>
        </p:nvSpPr>
        <p:spPr bwMode="auto">
          <a:xfrm>
            <a:off x="5187953" y="4508500"/>
            <a:ext cx="7921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84423" name="Text Box 7">
            <a:extLst>
              <a:ext uri="{FF2B5EF4-FFF2-40B4-BE49-F238E27FC236}">
                <a16:creationId xmlns:a16="http://schemas.microsoft.com/office/drawing/2014/main" id="{15B994E4-7EC3-43B8-B537-46684676CA3B}"/>
              </a:ext>
            </a:extLst>
          </p:cNvPr>
          <p:cNvSpPr txBox="1">
            <a:spLocks noChangeArrowheads="1"/>
          </p:cNvSpPr>
          <p:nvPr/>
        </p:nvSpPr>
        <p:spPr bwMode="auto">
          <a:xfrm>
            <a:off x="6024566" y="2492378"/>
            <a:ext cx="11509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t>&gt; 20% </a:t>
            </a:r>
            <a:endParaRPr lang="en-GB" altLang="en-US" b="1"/>
          </a:p>
        </p:txBody>
      </p:sp>
      <p:sp>
        <p:nvSpPr>
          <p:cNvPr id="1084424" name="Text Box 8">
            <a:extLst>
              <a:ext uri="{FF2B5EF4-FFF2-40B4-BE49-F238E27FC236}">
                <a16:creationId xmlns:a16="http://schemas.microsoft.com/office/drawing/2014/main" id="{92134947-016C-4C03-86A1-9895C02B51F4}"/>
              </a:ext>
            </a:extLst>
          </p:cNvPr>
          <p:cNvSpPr txBox="1">
            <a:spLocks noChangeArrowheads="1"/>
          </p:cNvSpPr>
          <p:nvPr/>
        </p:nvSpPr>
        <p:spPr bwMode="auto">
          <a:xfrm>
            <a:off x="1703388" y="3278188"/>
            <a:ext cx="35290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dirty="0"/>
              <a:t>% of HE items - % LE items </a:t>
            </a:r>
            <a:endParaRPr lang="en-GB" altLang="en-US" b="1" dirty="0"/>
          </a:p>
        </p:txBody>
      </p:sp>
      <p:sp>
        <p:nvSpPr>
          <p:cNvPr id="1084425" name="Text Box 9">
            <a:extLst>
              <a:ext uri="{FF2B5EF4-FFF2-40B4-BE49-F238E27FC236}">
                <a16:creationId xmlns:a16="http://schemas.microsoft.com/office/drawing/2014/main" id="{C4AE45B2-7A90-46CC-80BB-8EF1BEE04030}"/>
              </a:ext>
            </a:extLst>
          </p:cNvPr>
          <p:cNvSpPr txBox="1">
            <a:spLocks noChangeArrowheads="1"/>
          </p:cNvSpPr>
          <p:nvPr/>
        </p:nvSpPr>
        <p:spPr bwMode="auto">
          <a:xfrm>
            <a:off x="6024566" y="4324353"/>
            <a:ext cx="11509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t>&lt; -17% </a:t>
            </a:r>
            <a:endParaRPr lang="en-GB" altLang="en-US" b="1"/>
          </a:p>
        </p:txBody>
      </p:sp>
      <p:sp>
        <p:nvSpPr>
          <p:cNvPr id="1084426" name="Text Box 10">
            <a:extLst>
              <a:ext uri="{FF2B5EF4-FFF2-40B4-BE49-F238E27FC236}">
                <a16:creationId xmlns:a16="http://schemas.microsoft.com/office/drawing/2014/main" id="{45D2A7B1-EB9E-4055-9C9E-B2C1160B2A77}"/>
              </a:ext>
            </a:extLst>
          </p:cNvPr>
          <p:cNvSpPr txBox="1">
            <a:spLocks noChangeArrowheads="1"/>
          </p:cNvSpPr>
          <p:nvPr/>
        </p:nvSpPr>
        <p:spPr bwMode="auto">
          <a:xfrm>
            <a:off x="4945066" y="1628778"/>
            <a:ext cx="11509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solidFill>
                  <a:schemeClr val="bg1"/>
                </a:solidFill>
              </a:rPr>
              <a:t>UM</a:t>
            </a:r>
            <a:endParaRPr lang="en-GB" altLang="en-US" b="1">
              <a:solidFill>
                <a:schemeClr val="bg1"/>
              </a:solidFill>
            </a:endParaRPr>
          </a:p>
        </p:txBody>
      </p:sp>
      <p:sp>
        <p:nvSpPr>
          <p:cNvPr id="1084427" name="Text Box 11">
            <a:extLst>
              <a:ext uri="{FF2B5EF4-FFF2-40B4-BE49-F238E27FC236}">
                <a16:creationId xmlns:a16="http://schemas.microsoft.com/office/drawing/2014/main" id="{BC41E21A-3498-4390-BC28-41E9833BACA4}"/>
              </a:ext>
            </a:extLst>
          </p:cNvPr>
          <p:cNvSpPr txBox="1">
            <a:spLocks noChangeArrowheads="1"/>
          </p:cNvSpPr>
          <p:nvPr/>
        </p:nvSpPr>
        <p:spPr bwMode="auto">
          <a:xfrm>
            <a:off x="4973641" y="3278188"/>
            <a:ext cx="11509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solidFill>
                  <a:schemeClr val="bg1"/>
                </a:solidFill>
              </a:rPr>
              <a:t>MM</a:t>
            </a:r>
            <a:endParaRPr lang="en-GB" altLang="en-US" b="1">
              <a:solidFill>
                <a:schemeClr val="bg1"/>
              </a:solidFill>
            </a:endParaRPr>
          </a:p>
        </p:txBody>
      </p:sp>
      <p:sp>
        <p:nvSpPr>
          <p:cNvPr id="1084428" name="Text Box 12">
            <a:extLst>
              <a:ext uri="{FF2B5EF4-FFF2-40B4-BE49-F238E27FC236}">
                <a16:creationId xmlns:a16="http://schemas.microsoft.com/office/drawing/2014/main" id="{7CF25E0F-6485-4C59-8DA8-550246F6A6A7}"/>
              </a:ext>
            </a:extLst>
          </p:cNvPr>
          <p:cNvSpPr txBox="1">
            <a:spLocks noChangeArrowheads="1"/>
          </p:cNvSpPr>
          <p:nvPr/>
        </p:nvSpPr>
        <p:spPr bwMode="auto">
          <a:xfrm>
            <a:off x="4953000" y="5300663"/>
            <a:ext cx="11509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solidFill>
                  <a:schemeClr val="bg1"/>
                </a:solidFill>
              </a:rPr>
              <a:t>LA</a:t>
            </a:r>
            <a:endParaRPr lang="en-GB" altLang="en-US" b="1">
              <a:solidFill>
                <a:schemeClr val="bg1"/>
              </a:solidFill>
            </a:endParaRPr>
          </a:p>
        </p:txBody>
      </p:sp>
    </p:spTree>
    <p:extLst>
      <p:ext uri="{BB962C8B-B14F-4D97-AF65-F5344CB8AC3E}">
        <p14:creationId xmlns:p14="http://schemas.microsoft.com/office/powerpoint/2010/main" val="4058836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370" name="Rectangle 2">
            <a:extLst>
              <a:ext uri="{FF2B5EF4-FFF2-40B4-BE49-F238E27FC236}">
                <a16:creationId xmlns:a16="http://schemas.microsoft.com/office/drawing/2014/main" id="{71577E3C-11E9-48BB-935D-CA869BD68985}"/>
              </a:ext>
            </a:extLst>
          </p:cNvPr>
          <p:cNvSpPr>
            <a:spLocks noGrp="1" noChangeArrowheads="1"/>
          </p:cNvSpPr>
          <p:nvPr>
            <p:ph type="title"/>
          </p:nvPr>
        </p:nvSpPr>
        <p:spPr/>
        <p:txBody>
          <a:bodyPr/>
          <a:lstStyle/>
          <a:p>
            <a:r>
              <a:rPr lang="en-US" altLang="en-US"/>
              <a:t>You Are What You Buy</a:t>
            </a:r>
            <a:endParaRPr lang="en-GB" altLang="en-US"/>
          </a:p>
        </p:txBody>
      </p:sp>
      <p:sp>
        <p:nvSpPr>
          <p:cNvPr id="1082372" name="Text Box 4">
            <a:extLst>
              <a:ext uri="{FF2B5EF4-FFF2-40B4-BE49-F238E27FC236}">
                <a16:creationId xmlns:a16="http://schemas.microsoft.com/office/drawing/2014/main" id="{37B5A4B3-64BD-4A75-BA16-EDE975DDAAB2}"/>
              </a:ext>
            </a:extLst>
          </p:cNvPr>
          <p:cNvSpPr txBox="1">
            <a:spLocks noChangeArrowheads="1"/>
          </p:cNvSpPr>
          <p:nvPr/>
        </p:nvSpPr>
        <p:spPr bwMode="auto">
          <a:xfrm>
            <a:off x="1992316" y="1484313"/>
            <a:ext cx="2808287" cy="1054100"/>
          </a:xfrm>
          <a:prstGeom prst="rect">
            <a:avLst/>
          </a:prstGeom>
          <a:solidFill>
            <a:schemeClr val="accent1"/>
          </a:solidFill>
          <a:ln>
            <a:noFill/>
          </a:ln>
          <a:effectLst/>
          <a:extLst>
            <a:ext uri="{91240B29-F687-4F45-9708-019B960494DF}">
              <a14:hiddenLine xmlns:a14="http://schemas.microsoft.com/office/drawing/2010/main" w="1905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solidFill>
                  <a:schemeClr val="bg1"/>
                </a:solidFill>
              </a:rPr>
              <a:t>Most of the products in your basket are </a:t>
            </a:r>
          </a:p>
          <a:p>
            <a:pPr algn="ctr">
              <a:spcBef>
                <a:spcPct val="50000"/>
              </a:spcBef>
            </a:pPr>
            <a:r>
              <a:rPr lang="en-US" altLang="en-US" b="1">
                <a:solidFill>
                  <a:schemeClr val="bg1"/>
                </a:solidFill>
              </a:rPr>
              <a:t>“Low End”</a:t>
            </a:r>
            <a:endParaRPr lang="en-GB" altLang="en-US" b="1">
              <a:solidFill>
                <a:schemeClr val="bg1"/>
              </a:solidFill>
            </a:endParaRPr>
          </a:p>
        </p:txBody>
      </p:sp>
      <p:sp>
        <p:nvSpPr>
          <p:cNvPr id="1082375" name="Text Box 7">
            <a:extLst>
              <a:ext uri="{FF2B5EF4-FFF2-40B4-BE49-F238E27FC236}">
                <a16:creationId xmlns:a16="http://schemas.microsoft.com/office/drawing/2014/main" id="{9407F906-F97B-48BA-99BF-D89C782EF56A}"/>
              </a:ext>
            </a:extLst>
          </p:cNvPr>
          <p:cNvSpPr txBox="1">
            <a:spLocks noChangeArrowheads="1"/>
          </p:cNvSpPr>
          <p:nvPr/>
        </p:nvSpPr>
        <p:spPr bwMode="auto">
          <a:xfrm>
            <a:off x="1992316" y="3284538"/>
            <a:ext cx="2808287" cy="1054100"/>
          </a:xfrm>
          <a:prstGeom prst="rect">
            <a:avLst/>
          </a:prstGeom>
          <a:solidFill>
            <a:schemeClr val="hlink"/>
          </a:solidFill>
          <a:ln>
            <a:noFill/>
          </a:ln>
          <a:effectLst/>
          <a:extLst>
            <a:ext uri="{91240B29-F687-4F45-9708-019B960494DF}">
              <a14:hiddenLine xmlns:a14="http://schemas.microsoft.com/office/drawing/2010/main" w="1905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solidFill>
                  <a:schemeClr val="bg1"/>
                </a:solidFill>
              </a:rPr>
              <a:t>Most of the products in your basket are </a:t>
            </a:r>
          </a:p>
          <a:p>
            <a:pPr algn="ctr">
              <a:spcBef>
                <a:spcPct val="50000"/>
              </a:spcBef>
            </a:pPr>
            <a:r>
              <a:rPr lang="en-US" altLang="en-US" b="1">
                <a:solidFill>
                  <a:schemeClr val="bg1"/>
                </a:solidFill>
              </a:rPr>
              <a:t>“High End”</a:t>
            </a:r>
            <a:endParaRPr lang="en-GB" altLang="en-US" b="1">
              <a:solidFill>
                <a:schemeClr val="bg1"/>
              </a:solidFill>
            </a:endParaRPr>
          </a:p>
        </p:txBody>
      </p:sp>
      <p:sp>
        <p:nvSpPr>
          <p:cNvPr id="1082376" name="AutoShape 8">
            <a:extLst>
              <a:ext uri="{FF2B5EF4-FFF2-40B4-BE49-F238E27FC236}">
                <a16:creationId xmlns:a16="http://schemas.microsoft.com/office/drawing/2014/main" id="{74A8821E-520C-4348-A58E-0BBE1C77AADE}"/>
              </a:ext>
            </a:extLst>
          </p:cNvPr>
          <p:cNvSpPr>
            <a:spLocks noChangeArrowheads="1"/>
          </p:cNvSpPr>
          <p:nvPr/>
        </p:nvSpPr>
        <p:spPr bwMode="auto">
          <a:xfrm>
            <a:off x="5381330" y="1549282"/>
            <a:ext cx="259766" cy="733663"/>
          </a:xfrm>
          <a:prstGeom prst="notchedRightArrow">
            <a:avLst>
              <a:gd name="adj1" fmla="val 50000"/>
              <a:gd name="adj2" fmla="val 29228"/>
            </a:avLst>
          </a:prstGeom>
          <a:solidFill>
            <a:schemeClr val="folHlink"/>
          </a:solidFill>
          <a:ln w="19050"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82377" name="AutoShape 9">
            <a:extLst>
              <a:ext uri="{FF2B5EF4-FFF2-40B4-BE49-F238E27FC236}">
                <a16:creationId xmlns:a16="http://schemas.microsoft.com/office/drawing/2014/main" id="{B3984DD9-3C72-412C-93AF-61679745111B}"/>
              </a:ext>
            </a:extLst>
          </p:cNvPr>
          <p:cNvSpPr>
            <a:spLocks noChangeArrowheads="1"/>
          </p:cNvSpPr>
          <p:nvPr/>
        </p:nvSpPr>
        <p:spPr bwMode="auto">
          <a:xfrm>
            <a:off x="5381330" y="3422532"/>
            <a:ext cx="259766" cy="733663"/>
          </a:xfrm>
          <a:prstGeom prst="notchedRightArrow">
            <a:avLst>
              <a:gd name="adj1" fmla="val 50000"/>
              <a:gd name="adj2" fmla="val 29228"/>
            </a:avLst>
          </a:prstGeom>
          <a:solidFill>
            <a:schemeClr val="folHlink"/>
          </a:solidFill>
          <a:ln w="19050"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82378" name="Text Box 10">
            <a:extLst>
              <a:ext uri="{FF2B5EF4-FFF2-40B4-BE49-F238E27FC236}">
                <a16:creationId xmlns:a16="http://schemas.microsoft.com/office/drawing/2014/main" id="{4D2F7F02-0D6E-4E9B-8A8B-BE35E27CE239}"/>
              </a:ext>
            </a:extLst>
          </p:cNvPr>
          <p:cNvSpPr txBox="1">
            <a:spLocks noChangeArrowheads="1"/>
          </p:cNvSpPr>
          <p:nvPr/>
        </p:nvSpPr>
        <p:spPr bwMode="auto">
          <a:xfrm>
            <a:off x="6167441" y="1700213"/>
            <a:ext cx="22320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t>Low Affluence (LA)</a:t>
            </a:r>
            <a:endParaRPr lang="en-GB" altLang="en-US" b="1"/>
          </a:p>
        </p:txBody>
      </p:sp>
      <p:sp>
        <p:nvSpPr>
          <p:cNvPr id="1082379" name="Text Box 11">
            <a:extLst>
              <a:ext uri="{FF2B5EF4-FFF2-40B4-BE49-F238E27FC236}">
                <a16:creationId xmlns:a16="http://schemas.microsoft.com/office/drawing/2014/main" id="{4708CC36-798D-4C24-A48F-3CE2DFB5DA82}"/>
              </a:ext>
            </a:extLst>
          </p:cNvPr>
          <p:cNvSpPr txBox="1">
            <a:spLocks noChangeArrowheads="1"/>
          </p:cNvSpPr>
          <p:nvPr/>
        </p:nvSpPr>
        <p:spPr bwMode="auto">
          <a:xfrm>
            <a:off x="6384925" y="3429000"/>
            <a:ext cx="1727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t>Up Market (UM)</a:t>
            </a:r>
            <a:endParaRPr lang="en-GB" altLang="en-US" b="1"/>
          </a:p>
        </p:txBody>
      </p:sp>
      <p:sp>
        <p:nvSpPr>
          <p:cNvPr id="1082382" name="Text Box 14">
            <a:extLst>
              <a:ext uri="{FF2B5EF4-FFF2-40B4-BE49-F238E27FC236}">
                <a16:creationId xmlns:a16="http://schemas.microsoft.com/office/drawing/2014/main" id="{4711FDCA-95C0-4EA5-A88A-C2CCE62B5A81}"/>
              </a:ext>
            </a:extLst>
          </p:cNvPr>
          <p:cNvSpPr txBox="1">
            <a:spLocks noChangeArrowheads="1"/>
          </p:cNvSpPr>
          <p:nvPr/>
        </p:nvSpPr>
        <p:spPr bwMode="auto">
          <a:xfrm>
            <a:off x="8615363" y="1989139"/>
            <a:ext cx="1873250" cy="1615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t>If one is neither </a:t>
            </a:r>
          </a:p>
          <a:p>
            <a:pPr algn="ctr">
              <a:spcBef>
                <a:spcPct val="50000"/>
              </a:spcBef>
            </a:pPr>
            <a:r>
              <a:rPr lang="en-US" altLang="en-US" b="1"/>
              <a:t>UM or LA</a:t>
            </a:r>
          </a:p>
          <a:p>
            <a:pPr algn="ctr">
              <a:spcBef>
                <a:spcPct val="50000"/>
              </a:spcBef>
            </a:pPr>
            <a:r>
              <a:rPr lang="en-US" altLang="en-US" b="1"/>
              <a:t>then</a:t>
            </a:r>
            <a:endParaRPr lang="en-US" altLang="en-US" b="1">
              <a:sym typeface="Wingdings" panose="05000000000000000000" pitchFamily="2" charset="2"/>
            </a:endParaRPr>
          </a:p>
          <a:p>
            <a:pPr algn="ctr">
              <a:spcBef>
                <a:spcPct val="50000"/>
              </a:spcBef>
            </a:pPr>
            <a:r>
              <a:rPr lang="en-US" altLang="en-US" b="1">
                <a:sym typeface="Wingdings" panose="05000000000000000000" pitchFamily="2" charset="2"/>
              </a:rPr>
              <a:t>“Mid market”</a:t>
            </a:r>
            <a:endParaRPr lang="en-GB" altLang="en-US" b="1"/>
          </a:p>
        </p:txBody>
      </p:sp>
      <p:sp>
        <p:nvSpPr>
          <p:cNvPr id="1082383" name="Text Box 15">
            <a:extLst>
              <a:ext uri="{FF2B5EF4-FFF2-40B4-BE49-F238E27FC236}">
                <a16:creationId xmlns:a16="http://schemas.microsoft.com/office/drawing/2014/main" id="{19C691E1-159D-46D9-9657-BF650909C23D}"/>
              </a:ext>
            </a:extLst>
          </p:cNvPr>
          <p:cNvSpPr txBox="1">
            <a:spLocks noChangeArrowheads="1"/>
          </p:cNvSpPr>
          <p:nvPr/>
        </p:nvSpPr>
        <p:spPr bwMode="auto">
          <a:xfrm>
            <a:off x="1992313" y="5805488"/>
            <a:ext cx="84963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b="1"/>
              <a:t>So, we should know which products are Low End and which are High End</a:t>
            </a:r>
            <a:endParaRPr lang="en-GB" altLang="en-US" b="1"/>
          </a:p>
        </p:txBody>
      </p:sp>
      <p:sp>
        <p:nvSpPr>
          <p:cNvPr id="1082384" name="Rectangle 16">
            <a:extLst>
              <a:ext uri="{FF2B5EF4-FFF2-40B4-BE49-F238E27FC236}">
                <a16:creationId xmlns:a16="http://schemas.microsoft.com/office/drawing/2014/main" id="{6D9C5BF3-840C-4DA1-8590-D6881F13BAB8}"/>
              </a:ext>
            </a:extLst>
          </p:cNvPr>
          <p:cNvSpPr>
            <a:spLocks noChangeArrowheads="1"/>
          </p:cNvSpPr>
          <p:nvPr/>
        </p:nvSpPr>
        <p:spPr bwMode="auto">
          <a:xfrm>
            <a:off x="8383021" y="2700615"/>
            <a:ext cx="184731" cy="369332"/>
          </a:xfrm>
          <a:prstGeom prst="rect">
            <a:avLst/>
          </a:prstGeom>
          <a:solidFill>
            <a:schemeClr val="folHlink"/>
          </a:solidFill>
          <a:ln w="19050"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325DA5-525C-41B0-BC83-6DF2EC29226D}"/>
              </a:ext>
            </a:extLst>
          </p:cNvPr>
          <p:cNvSpPr>
            <a:spLocks noGrp="1"/>
          </p:cNvSpPr>
          <p:nvPr>
            <p:ph type="sldNum" sz="quarter" idx="12"/>
          </p:nvPr>
        </p:nvSpPr>
        <p:spPr/>
        <p:txBody>
          <a:bodyPr/>
          <a:lstStyle/>
          <a:p>
            <a:fld id="{FB8953FF-B90B-DD44-A3A8-547482841CA8}" type="slidenum">
              <a:rPr lang="en-US" smtClean="0"/>
              <a:pPr/>
              <a:t>24</a:t>
            </a:fld>
            <a:endParaRPr lang="en-US" dirty="0"/>
          </a:p>
        </p:txBody>
      </p:sp>
      <p:sp>
        <p:nvSpPr>
          <p:cNvPr id="4" name="Text Placeholder 3">
            <a:extLst>
              <a:ext uri="{FF2B5EF4-FFF2-40B4-BE49-F238E27FC236}">
                <a16:creationId xmlns:a16="http://schemas.microsoft.com/office/drawing/2014/main" id="{9FC96B00-D3F9-4B05-9B3F-F24E3AFC98F4}"/>
              </a:ext>
            </a:extLst>
          </p:cNvPr>
          <p:cNvSpPr>
            <a:spLocks noGrp="1"/>
          </p:cNvSpPr>
          <p:nvPr>
            <p:ph type="body" sz="quarter" idx="15"/>
          </p:nvPr>
        </p:nvSpPr>
        <p:spPr/>
        <p:txBody>
          <a:bodyPr/>
          <a:lstStyle/>
          <a:p>
            <a:pPr algn="ctr"/>
            <a:endParaRPr lang="en-GB" altLang="en-GB" sz="4400" b="1" dirty="0"/>
          </a:p>
          <a:p>
            <a:pPr algn="ctr"/>
            <a:endParaRPr lang="en-GB" altLang="en-GB" sz="4400" b="1" dirty="0"/>
          </a:p>
          <a:p>
            <a:pPr algn="ctr"/>
            <a:r>
              <a:rPr lang="en-GB" altLang="en-GB" sz="4400" b="1" dirty="0"/>
              <a:t>2.1 Price Sensitivity</a:t>
            </a:r>
            <a:endParaRPr lang="en-GB" altLang="en-GB" sz="4000" b="1" dirty="0"/>
          </a:p>
          <a:p>
            <a:pPr algn="ctr"/>
            <a:r>
              <a:rPr lang="en-IN" dirty="0"/>
              <a:t>-</a:t>
            </a:r>
            <a:r>
              <a:rPr lang="en-IN" b="1" dirty="0"/>
              <a:t>Store Level Segmentation</a:t>
            </a:r>
          </a:p>
          <a:p>
            <a:pPr algn="ctr"/>
            <a:endParaRPr lang="en-IN" b="1" dirty="0"/>
          </a:p>
          <a:p>
            <a:r>
              <a:rPr lang="en-US" dirty="0"/>
              <a:t>How do we meet our customers’ needs? </a:t>
            </a:r>
          </a:p>
          <a:p>
            <a:endParaRPr lang="en-US" dirty="0"/>
          </a:p>
          <a:p>
            <a:r>
              <a:rPr lang="en-US" dirty="0"/>
              <a:t>How do identify which customers are more sensitive to price and which customers are more sensitive to quality?</a:t>
            </a:r>
            <a:endParaRPr lang="en-IN" b="1" dirty="0"/>
          </a:p>
          <a:p>
            <a:endParaRPr lang="en-IN" dirty="0"/>
          </a:p>
        </p:txBody>
      </p:sp>
    </p:spTree>
    <p:extLst>
      <p:ext uri="{BB962C8B-B14F-4D97-AF65-F5344CB8AC3E}">
        <p14:creationId xmlns:p14="http://schemas.microsoft.com/office/powerpoint/2010/main" val="3451339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807" name="Rectangle 615">
            <a:extLst>
              <a:ext uri="{FF2B5EF4-FFF2-40B4-BE49-F238E27FC236}">
                <a16:creationId xmlns:a16="http://schemas.microsoft.com/office/drawing/2014/main" id="{2D159D48-D436-4D8A-B3AE-23B00C49E25C}"/>
              </a:ext>
            </a:extLst>
          </p:cNvPr>
          <p:cNvSpPr>
            <a:spLocks noChangeArrowheads="1"/>
          </p:cNvSpPr>
          <p:nvPr/>
        </p:nvSpPr>
        <p:spPr bwMode="auto">
          <a:xfrm>
            <a:off x="1824038" y="476250"/>
            <a:ext cx="8470900" cy="62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055" tIns="45530" rIns="91055" bIns="45530"/>
          <a:lstStyle>
            <a:lvl1pPr algn="l">
              <a:lnSpc>
                <a:spcPct val="80000"/>
              </a:lnSpc>
              <a:spcBef>
                <a:spcPct val="0"/>
              </a:spcBef>
              <a:defRPr sz="2800" b="1">
                <a:solidFill>
                  <a:schemeClr val="tx2"/>
                </a:solidFill>
                <a:latin typeface="Arial" panose="020B0604020202020204" pitchFamily="34" charset="0"/>
              </a:defRPr>
            </a:lvl1pPr>
            <a:lvl2pPr algn="l">
              <a:lnSpc>
                <a:spcPct val="80000"/>
              </a:lnSpc>
              <a:spcBef>
                <a:spcPct val="0"/>
              </a:spcBef>
              <a:defRPr sz="2800" b="1">
                <a:solidFill>
                  <a:schemeClr val="tx2"/>
                </a:solidFill>
                <a:latin typeface="Arial" panose="020B0604020202020204" pitchFamily="34" charset="0"/>
              </a:defRPr>
            </a:lvl2pPr>
            <a:lvl3pPr algn="l">
              <a:lnSpc>
                <a:spcPct val="80000"/>
              </a:lnSpc>
              <a:spcBef>
                <a:spcPct val="0"/>
              </a:spcBef>
              <a:defRPr sz="2800" b="1">
                <a:solidFill>
                  <a:schemeClr val="tx2"/>
                </a:solidFill>
                <a:latin typeface="Arial" panose="020B0604020202020204" pitchFamily="34" charset="0"/>
              </a:defRPr>
            </a:lvl3pPr>
            <a:lvl4pPr algn="l">
              <a:lnSpc>
                <a:spcPct val="80000"/>
              </a:lnSpc>
              <a:spcBef>
                <a:spcPct val="0"/>
              </a:spcBef>
              <a:defRPr sz="2800" b="1">
                <a:solidFill>
                  <a:schemeClr val="tx2"/>
                </a:solidFill>
                <a:latin typeface="Arial" panose="020B0604020202020204" pitchFamily="34" charset="0"/>
              </a:defRPr>
            </a:lvl4pPr>
            <a:lvl5pPr algn="l">
              <a:lnSpc>
                <a:spcPct val="80000"/>
              </a:lnSpc>
              <a:spcBef>
                <a:spcPct val="0"/>
              </a:spcBef>
              <a:defRPr sz="2800" b="1">
                <a:solidFill>
                  <a:schemeClr val="tx2"/>
                </a:solidFill>
                <a:latin typeface="Arial" panose="020B0604020202020204" pitchFamily="34" charset="0"/>
              </a:defRPr>
            </a:lvl5pPr>
            <a:lvl6pPr marL="457200" fontAlgn="base">
              <a:lnSpc>
                <a:spcPct val="80000"/>
              </a:lnSpc>
              <a:spcBef>
                <a:spcPct val="0"/>
              </a:spcBef>
              <a:spcAft>
                <a:spcPct val="0"/>
              </a:spcAft>
              <a:defRPr sz="2800" b="1">
                <a:solidFill>
                  <a:schemeClr val="tx2"/>
                </a:solidFill>
                <a:latin typeface="Arial" panose="020B0604020202020204" pitchFamily="34" charset="0"/>
              </a:defRPr>
            </a:lvl6pPr>
            <a:lvl7pPr marL="914400" fontAlgn="base">
              <a:lnSpc>
                <a:spcPct val="80000"/>
              </a:lnSpc>
              <a:spcBef>
                <a:spcPct val="0"/>
              </a:spcBef>
              <a:spcAft>
                <a:spcPct val="0"/>
              </a:spcAft>
              <a:defRPr sz="2800" b="1">
                <a:solidFill>
                  <a:schemeClr val="tx2"/>
                </a:solidFill>
                <a:latin typeface="Arial" panose="020B0604020202020204" pitchFamily="34" charset="0"/>
              </a:defRPr>
            </a:lvl7pPr>
            <a:lvl8pPr marL="1371600" fontAlgn="base">
              <a:lnSpc>
                <a:spcPct val="80000"/>
              </a:lnSpc>
              <a:spcBef>
                <a:spcPct val="0"/>
              </a:spcBef>
              <a:spcAft>
                <a:spcPct val="0"/>
              </a:spcAft>
              <a:defRPr sz="2800" b="1">
                <a:solidFill>
                  <a:schemeClr val="tx2"/>
                </a:solidFill>
                <a:latin typeface="Arial" panose="020B0604020202020204" pitchFamily="34" charset="0"/>
              </a:defRPr>
            </a:lvl8pPr>
            <a:lvl9pPr marL="1828800" fontAlgn="base">
              <a:lnSpc>
                <a:spcPct val="80000"/>
              </a:lnSpc>
              <a:spcBef>
                <a:spcPct val="0"/>
              </a:spcBef>
              <a:spcAft>
                <a:spcPct val="0"/>
              </a:spcAft>
              <a:defRPr sz="2800" b="1">
                <a:solidFill>
                  <a:schemeClr val="tx2"/>
                </a:solidFill>
                <a:latin typeface="Arial" panose="020B0604020202020204" pitchFamily="34" charset="0"/>
              </a:defRPr>
            </a:lvl9pPr>
          </a:lstStyle>
          <a:p>
            <a:pPr>
              <a:buFontTx/>
              <a:buNone/>
            </a:pPr>
            <a:r>
              <a:rPr lang="en-GB" altLang="en-GB"/>
              <a:t>Price Sensitivity can be used to create a </a:t>
            </a:r>
            <a:r>
              <a:rPr lang="en-GB" altLang="en-GB">
                <a:solidFill>
                  <a:schemeClr val="accent2"/>
                </a:solidFill>
              </a:rPr>
              <a:t>store</a:t>
            </a:r>
            <a:r>
              <a:rPr lang="en-GB" altLang="en-GB"/>
              <a:t> segmentation</a:t>
            </a:r>
            <a:endParaRPr lang="en-US" altLang="en-GB"/>
          </a:p>
        </p:txBody>
      </p:sp>
      <p:sp>
        <p:nvSpPr>
          <p:cNvPr id="1032808" name="Text Box 616">
            <a:extLst>
              <a:ext uri="{FF2B5EF4-FFF2-40B4-BE49-F238E27FC236}">
                <a16:creationId xmlns:a16="http://schemas.microsoft.com/office/drawing/2014/main" id="{811CDF78-2B67-4B3D-A12E-71BECD58613C}"/>
              </a:ext>
            </a:extLst>
          </p:cNvPr>
          <p:cNvSpPr txBox="1">
            <a:spLocks noChangeArrowheads="1"/>
          </p:cNvSpPr>
          <p:nvPr/>
        </p:nvSpPr>
        <p:spPr bwMode="auto">
          <a:xfrm>
            <a:off x="2063751" y="4652964"/>
            <a:ext cx="7993063" cy="132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4625" indent="-174625"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buFontTx/>
              <a:buChar char="•"/>
            </a:pPr>
            <a:r>
              <a:rPr lang="fr-FR" altLang="en-US">
                <a:solidFill>
                  <a:srgbClr val="000000"/>
                </a:solidFill>
              </a:rPr>
              <a:t>Store segments can help to think about the right actions for the right stores (e.g. stronger promotions in PS stores)</a:t>
            </a:r>
          </a:p>
          <a:p>
            <a:pPr>
              <a:spcBef>
                <a:spcPct val="50000"/>
              </a:spcBef>
              <a:buFontTx/>
              <a:buChar char="•"/>
            </a:pPr>
            <a:r>
              <a:rPr lang="fr-FR" altLang="en-US">
                <a:solidFill>
                  <a:srgbClr val="000000"/>
                </a:solidFill>
              </a:rPr>
              <a:t>However, the same segment may not be appropriate for every action (one size / segmentation does not always fit all)</a:t>
            </a:r>
          </a:p>
        </p:txBody>
      </p:sp>
      <p:grpSp>
        <p:nvGrpSpPr>
          <p:cNvPr id="1032813" name="Group 621">
            <a:extLst>
              <a:ext uri="{FF2B5EF4-FFF2-40B4-BE49-F238E27FC236}">
                <a16:creationId xmlns:a16="http://schemas.microsoft.com/office/drawing/2014/main" id="{0B63663D-F8EE-4ADA-B56C-F8D88FFF75F8}"/>
              </a:ext>
            </a:extLst>
          </p:cNvPr>
          <p:cNvGrpSpPr>
            <a:grpSpLocks/>
          </p:cNvGrpSpPr>
          <p:nvPr/>
        </p:nvGrpSpPr>
        <p:grpSpPr bwMode="auto">
          <a:xfrm>
            <a:off x="2058988" y="1123950"/>
            <a:ext cx="7350126" cy="3384550"/>
            <a:chOff x="337" y="708"/>
            <a:chExt cx="4630" cy="2132"/>
          </a:xfrm>
        </p:grpSpPr>
        <p:sp>
          <p:nvSpPr>
            <p:cNvPr id="1032194" name="Rectangle 2">
              <a:extLst>
                <a:ext uri="{FF2B5EF4-FFF2-40B4-BE49-F238E27FC236}">
                  <a16:creationId xmlns:a16="http://schemas.microsoft.com/office/drawing/2014/main" id="{C1766E59-A3A1-46C5-88EC-7E1805C5374F}"/>
                </a:ext>
              </a:extLst>
            </p:cNvPr>
            <p:cNvSpPr>
              <a:spLocks noChangeArrowheads="1"/>
            </p:cNvSpPr>
            <p:nvPr/>
          </p:nvSpPr>
          <p:spPr bwMode="auto">
            <a:xfrm>
              <a:off x="904" y="980"/>
              <a:ext cx="3201" cy="1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1032195" name="Group 3">
              <a:extLst>
                <a:ext uri="{FF2B5EF4-FFF2-40B4-BE49-F238E27FC236}">
                  <a16:creationId xmlns:a16="http://schemas.microsoft.com/office/drawing/2014/main" id="{FE225C8D-89E3-47C1-B364-120FEED8A6DF}"/>
                </a:ext>
              </a:extLst>
            </p:cNvPr>
            <p:cNvGrpSpPr>
              <a:grpSpLocks/>
            </p:cNvGrpSpPr>
            <p:nvPr/>
          </p:nvGrpSpPr>
          <p:grpSpPr bwMode="auto">
            <a:xfrm>
              <a:off x="988" y="1796"/>
              <a:ext cx="1292" cy="655"/>
              <a:chOff x="988" y="2078"/>
              <a:chExt cx="1292" cy="655"/>
            </a:xfrm>
          </p:grpSpPr>
          <p:sp>
            <p:nvSpPr>
              <p:cNvPr id="1032196" name="Rectangle 4">
                <a:extLst>
                  <a:ext uri="{FF2B5EF4-FFF2-40B4-BE49-F238E27FC236}">
                    <a16:creationId xmlns:a16="http://schemas.microsoft.com/office/drawing/2014/main" id="{C089670A-0B9D-49BF-92FD-3E50D0F15983}"/>
                  </a:ext>
                </a:extLst>
              </p:cNvPr>
              <p:cNvSpPr>
                <a:spLocks noChangeArrowheads="1"/>
              </p:cNvSpPr>
              <p:nvPr/>
            </p:nvSpPr>
            <p:spPr bwMode="auto">
              <a:xfrm>
                <a:off x="988" y="2724"/>
                <a:ext cx="9" cy="9"/>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197" name="Rectangle 5">
                <a:extLst>
                  <a:ext uri="{FF2B5EF4-FFF2-40B4-BE49-F238E27FC236}">
                    <a16:creationId xmlns:a16="http://schemas.microsoft.com/office/drawing/2014/main" id="{3205698F-231A-49B4-8D32-5BE7DDD241C9}"/>
                  </a:ext>
                </a:extLst>
              </p:cNvPr>
              <p:cNvSpPr>
                <a:spLocks noChangeArrowheads="1"/>
              </p:cNvSpPr>
              <p:nvPr/>
            </p:nvSpPr>
            <p:spPr bwMode="auto">
              <a:xfrm>
                <a:off x="997" y="2724"/>
                <a:ext cx="8" cy="9"/>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198" name="Rectangle 6">
                <a:extLst>
                  <a:ext uri="{FF2B5EF4-FFF2-40B4-BE49-F238E27FC236}">
                    <a16:creationId xmlns:a16="http://schemas.microsoft.com/office/drawing/2014/main" id="{2E172F7B-951B-4E8E-B1E2-3B2BE8DC90D0}"/>
                  </a:ext>
                </a:extLst>
              </p:cNvPr>
              <p:cNvSpPr>
                <a:spLocks noChangeArrowheads="1"/>
              </p:cNvSpPr>
              <p:nvPr/>
            </p:nvSpPr>
            <p:spPr bwMode="auto">
              <a:xfrm>
                <a:off x="1005" y="2724"/>
                <a:ext cx="9" cy="9"/>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199" name="Rectangle 7">
                <a:extLst>
                  <a:ext uri="{FF2B5EF4-FFF2-40B4-BE49-F238E27FC236}">
                    <a16:creationId xmlns:a16="http://schemas.microsoft.com/office/drawing/2014/main" id="{7B5B7E02-DFAF-471D-898A-EF909BBF1D1A}"/>
                  </a:ext>
                </a:extLst>
              </p:cNvPr>
              <p:cNvSpPr>
                <a:spLocks noChangeArrowheads="1"/>
              </p:cNvSpPr>
              <p:nvPr/>
            </p:nvSpPr>
            <p:spPr bwMode="auto">
              <a:xfrm>
                <a:off x="1005" y="2724"/>
                <a:ext cx="9" cy="9"/>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00" name="Rectangle 8">
                <a:extLst>
                  <a:ext uri="{FF2B5EF4-FFF2-40B4-BE49-F238E27FC236}">
                    <a16:creationId xmlns:a16="http://schemas.microsoft.com/office/drawing/2014/main" id="{10629377-3EE8-4BD2-9B0B-EC77761AFBB1}"/>
                  </a:ext>
                </a:extLst>
              </p:cNvPr>
              <p:cNvSpPr>
                <a:spLocks noChangeArrowheads="1"/>
              </p:cNvSpPr>
              <p:nvPr/>
            </p:nvSpPr>
            <p:spPr bwMode="auto">
              <a:xfrm>
                <a:off x="1014" y="2715"/>
                <a:ext cx="8" cy="1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01" name="Rectangle 9">
                <a:extLst>
                  <a:ext uri="{FF2B5EF4-FFF2-40B4-BE49-F238E27FC236}">
                    <a16:creationId xmlns:a16="http://schemas.microsoft.com/office/drawing/2014/main" id="{3A975442-893E-4513-B05F-8663F6D38247}"/>
                  </a:ext>
                </a:extLst>
              </p:cNvPr>
              <p:cNvSpPr>
                <a:spLocks noChangeArrowheads="1"/>
              </p:cNvSpPr>
              <p:nvPr/>
            </p:nvSpPr>
            <p:spPr bwMode="auto">
              <a:xfrm>
                <a:off x="1022" y="2715"/>
                <a:ext cx="9" cy="1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02" name="Rectangle 10">
                <a:extLst>
                  <a:ext uri="{FF2B5EF4-FFF2-40B4-BE49-F238E27FC236}">
                    <a16:creationId xmlns:a16="http://schemas.microsoft.com/office/drawing/2014/main" id="{AF48C1E5-3B0B-4EBD-B6A1-B6DF1973CA81}"/>
                  </a:ext>
                </a:extLst>
              </p:cNvPr>
              <p:cNvSpPr>
                <a:spLocks noChangeArrowheads="1"/>
              </p:cNvSpPr>
              <p:nvPr/>
            </p:nvSpPr>
            <p:spPr bwMode="auto">
              <a:xfrm>
                <a:off x="1031" y="2715"/>
                <a:ext cx="8" cy="1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03" name="Rectangle 11">
                <a:extLst>
                  <a:ext uri="{FF2B5EF4-FFF2-40B4-BE49-F238E27FC236}">
                    <a16:creationId xmlns:a16="http://schemas.microsoft.com/office/drawing/2014/main" id="{A2BE8146-E847-40E1-9266-739F4EB18E2F}"/>
                  </a:ext>
                </a:extLst>
              </p:cNvPr>
              <p:cNvSpPr>
                <a:spLocks noChangeArrowheads="1"/>
              </p:cNvSpPr>
              <p:nvPr/>
            </p:nvSpPr>
            <p:spPr bwMode="auto">
              <a:xfrm>
                <a:off x="1031" y="2715"/>
                <a:ext cx="8" cy="1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04" name="Rectangle 12">
                <a:extLst>
                  <a:ext uri="{FF2B5EF4-FFF2-40B4-BE49-F238E27FC236}">
                    <a16:creationId xmlns:a16="http://schemas.microsoft.com/office/drawing/2014/main" id="{F4363B27-B274-4C03-A424-7E0F814E215A}"/>
                  </a:ext>
                </a:extLst>
              </p:cNvPr>
              <p:cNvSpPr>
                <a:spLocks noChangeArrowheads="1"/>
              </p:cNvSpPr>
              <p:nvPr/>
            </p:nvSpPr>
            <p:spPr bwMode="auto">
              <a:xfrm>
                <a:off x="1039" y="2715"/>
                <a:ext cx="9" cy="1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05" name="Rectangle 13">
                <a:extLst>
                  <a:ext uri="{FF2B5EF4-FFF2-40B4-BE49-F238E27FC236}">
                    <a16:creationId xmlns:a16="http://schemas.microsoft.com/office/drawing/2014/main" id="{335CBA58-BBD1-4274-AD5E-0C2710E6BD5E}"/>
                  </a:ext>
                </a:extLst>
              </p:cNvPr>
              <p:cNvSpPr>
                <a:spLocks noChangeArrowheads="1"/>
              </p:cNvSpPr>
              <p:nvPr/>
            </p:nvSpPr>
            <p:spPr bwMode="auto">
              <a:xfrm>
                <a:off x="1048" y="2715"/>
                <a:ext cx="8" cy="1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06" name="Rectangle 14">
                <a:extLst>
                  <a:ext uri="{FF2B5EF4-FFF2-40B4-BE49-F238E27FC236}">
                    <a16:creationId xmlns:a16="http://schemas.microsoft.com/office/drawing/2014/main" id="{117323B7-F402-4B66-BF35-82A2CEFF5B51}"/>
                  </a:ext>
                </a:extLst>
              </p:cNvPr>
              <p:cNvSpPr>
                <a:spLocks noChangeArrowheads="1"/>
              </p:cNvSpPr>
              <p:nvPr/>
            </p:nvSpPr>
            <p:spPr bwMode="auto">
              <a:xfrm>
                <a:off x="1056" y="2715"/>
                <a:ext cx="9" cy="1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07" name="Rectangle 15">
                <a:extLst>
                  <a:ext uri="{FF2B5EF4-FFF2-40B4-BE49-F238E27FC236}">
                    <a16:creationId xmlns:a16="http://schemas.microsoft.com/office/drawing/2014/main" id="{572FB220-6DCE-4037-9633-8CB7A585DAEA}"/>
                  </a:ext>
                </a:extLst>
              </p:cNvPr>
              <p:cNvSpPr>
                <a:spLocks noChangeArrowheads="1"/>
              </p:cNvSpPr>
              <p:nvPr/>
            </p:nvSpPr>
            <p:spPr bwMode="auto">
              <a:xfrm>
                <a:off x="1056" y="2715"/>
                <a:ext cx="9" cy="1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08" name="Rectangle 16">
                <a:extLst>
                  <a:ext uri="{FF2B5EF4-FFF2-40B4-BE49-F238E27FC236}">
                    <a16:creationId xmlns:a16="http://schemas.microsoft.com/office/drawing/2014/main" id="{B1BB2EF9-3E2C-42A4-BB82-A45A9B20FBC1}"/>
                  </a:ext>
                </a:extLst>
              </p:cNvPr>
              <p:cNvSpPr>
                <a:spLocks noChangeArrowheads="1"/>
              </p:cNvSpPr>
              <p:nvPr/>
            </p:nvSpPr>
            <p:spPr bwMode="auto">
              <a:xfrm>
                <a:off x="1065" y="2715"/>
                <a:ext cx="8" cy="1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09" name="Rectangle 17">
                <a:extLst>
                  <a:ext uri="{FF2B5EF4-FFF2-40B4-BE49-F238E27FC236}">
                    <a16:creationId xmlns:a16="http://schemas.microsoft.com/office/drawing/2014/main" id="{F5772114-AF10-482D-96B2-FC15A813B3CE}"/>
                  </a:ext>
                </a:extLst>
              </p:cNvPr>
              <p:cNvSpPr>
                <a:spLocks noChangeArrowheads="1"/>
              </p:cNvSpPr>
              <p:nvPr/>
            </p:nvSpPr>
            <p:spPr bwMode="auto">
              <a:xfrm>
                <a:off x="1073" y="2715"/>
                <a:ext cx="9" cy="1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10" name="Rectangle 18">
                <a:extLst>
                  <a:ext uri="{FF2B5EF4-FFF2-40B4-BE49-F238E27FC236}">
                    <a16:creationId xmlns:a16="http://schemas.microsoft.com/office/drawing/2014/main" id="{4D77A913-532B-4794-9FF0-9F2C16B1BD18}"/>
                  </a:ext>
                </a:extLst>
              </p:cNvPr>
              <p:cNvSpPr>
                <a:spLocks noChangeArrowheads="1"/>
              </p:cNvSpPr>
              <p:nvPr/>
            </p:nvSpPr>
            <p:spPr bwMode="auto">
              <a:xfrm>
                <a:off x="1082" y="2715"/>
                <a:ext cx="8" cy="1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11" name="Rectangle 19">
                <a:extLst>
                  <a:ext uri="{FF2B5EF4-FFF2-40B4-BE49-F238E27FC236}">
                    <a16:creationId xmlns:a16="http://schemas.microsoft.com/office/drawing/2014/main" id="{26C4BD2B-37E5-4BB9-9F17-85C5BF281697}"/>
                  </a:ext>
                </a:extLst>
              </p:cNvPr>
              <p:cNvSpPr>
                <a:spLocks noChangeArrowheads="1"/>
              </p:cNvSpPr>
              <p:nvPr/>
            </p:nvSpPr>
            <p:spPr bwMode="auto">
              <a:xfrm>
                <a:off x="1082" y="2715"/>
                <a:ext cx="8" cy="1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12" name="Rectangle 20">
                <a:extLst>
                  <a:ext uri="{FF2B5EF4-FFF2-40B4-BE49-F238E27FC236}">
                    <a16:creationId xmlns:a16="http://schemas.microsoft.com/office/drawing/2014/main" id="{8952B64A-6E01-48BE-88B9-E51E22455F6A}"/>
                  </a:ext>
                </a:extLst>
              </p:cNvPr>
              <p:cNvSpPr>
                <a:spLocks noChangeArrowheads="1"/>
              </p:cNvSpPr>
              <p:nvPr/>
            </p:nvSpPr>
            <p:spPr bwMode="auto">
              <a:xfrm>
                <a:off x="1090" y="2715"/>
                <a:ext cx="9" cy="1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13" name="Rectangle 21">
                <a:extLst>
                  <a:ext uri="{FF2B5EF4-FFF2-40B4-BE49-F238E27FC236}">
                    <a16:creationId xmlns:a16="http://schemas.microsoft.com/office/drawing/2014/main" id="{6FE7C228-B9FB-40B3-AEEC-048D38ACB3AB}"/>
                  </a:ext>
                </a:extLst>
              </p:cNvPr>
              <p:cNvSpPr>
                <a:spLocks noChangeArrowheads="1"/>
              </p:cNvSpPr>
              <p:nvPr/>
            </p:nvSpPr>
            <p:spPr bwMode="auto">
              <a:xfrm>
                <a:off x="1099" y="2715"/>
                <a:ext cx="8" cy="1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14" name="Rectangle 22">
                <a:extLst>
                  <a:ext uri="{FF2B5EF4-FFF2-40B4-BE49-F238E27FC236}">
                    <a16:creationId xmlns:a16="http://schemas.microsoft.com/office/drawing/2014/main" id="{E72DAF46-4804-4F3A-868B-6172011BFE52}"/>
                  </a:ext>
                </a:extLst>
              </p:cNvPr>
              <p:cNvSpPr>
                <a:spLocks noChangeArrowheads="1"/>
              </p:cNvSpPr>
              <p:nvPr/>
            </p:nvSpPr>
            <p:spPr bwMode="auto">
              <a:xfrm>
                <a:off x="1107" y="2715"/>
                <a:ext cx="9" cy="1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15" name="Rectangle 23">
                <a:extLst>
                  <a:ext uri="{FF2B5EF4-FFF2-40B4-BE49-F238E27FC236}">
                    <a16:creationId xmlns:a16="http://schemas.microsoft.com/office/drawing/2014/main" id="{191D3B7D-72E5-45CA-B5E1-9BA2DDE805CD}"/>
                  </a:ext>
                </a:extLst>
              </p:cNvPr>
              <p:cNvSpPr>
                <a:spLocks noChangeArrowheads="1"/>
              </p:cNvSpPr>
              <p:nvPr/>
            </p:nvSpPr>
            <p:spPr bwMode="auto">
              <a:xfrm>
                <a:off x="1116" y="2715"/>
                <a:ext cx="8" cy="1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16" name="Rectangle 24">
                <a:extLst>
                  <a:ext uri="{FF2B5EF4-FFF2-40B4-BE49-F238E27FC236}">
                    <a16:creationId xmlns:a16="http://schemas.microsoft.com/office/drawing/2014/main" id="{475354F4-B402-40CC-960F-991345843320}"/>
                  </a:ext>
                </a:extLst>
              </p:cNvPr>
              <p:cNvSpPr>
                <a:spLocks noChangeArrowheads="1"/>
              </p:cNvSpPr>
              <p:nvPr/>
            </p:nvSpPr>
            <p:spPr bwMode="auto">
              <a:xfrm>
                <a:off x="1116" y="2715"/>
                <a:ext cx="8" cy="1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17" name="Rectangle 25">
                <a:extLst>
                  <a:ext uri="{FF2B5EF4-FFF2-40B4-BE49-F238E27FC236}">
                    <a16:creationId xmlns:a16="http://schemas.microsoft.com/office/drawing/2014/main" id="{23B8AB04-476B-4155-A14E-D2993C127FF8}"/>
                  </a:ext>
                </a:extLst>
              </p:cNvPr>
              <p:cNvSpPr>
                <a:spLocks noChangeArrowheads="1"/>
              </p:cNvSpPr>
              <p:nvPr/>
            </p:nvSpPr>
            <p:spPr bwMode="auto">
              <a:xfrm>
                <a:off x="1124" y="2715"/>
                <a:ext cx="8" cy="1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18" name="Rectangle 26">
                <a:extLst>
                  <a:ext uri="{FF2B5EF4-FFF2-40B4-BE49-F238E27FC236}">
                    <a16:creationId xmlns:a16="http://schemas.microsoft.com/office/drawing/2014/main" id="{37882A5C-28E2-4729-882E-8A7B23D1597D}"/>
                  </a:ext>
                </a:extLst>
              </p:cNvPr>
              <p:cNvSpPr>
                <a:spLocks noChangeArrowheads="1"/>
              </p:cNvSpPr>
              <p:nvPr/>
            </p:nvSpPr>
            <p:spPr bwMode="auto">
              <a:xfrm>
                <a:off x="1132" y="2706"/>
                <a:ext cx="8" cy="2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19" name="Rectangle 27">
                <a:extLst>
                  <a:ext uri="{FF2B5EF4-FFF2-40B4-BE49-F238E27FC236}">
                    <a16:creationId xmlns:a16="http://schemas.microsoft.com/office/drawing/2014/main" id="{375AED5F-F5BA-4B1B-A28B-4F7E91BFB5EF}"/>
                  </a:ext>
                </a:extLst>
              </p:cNvPr>
              <p:cNvSpPr>
                <a:spLocks noChangeArrowheads="1"/>
              </p:cNvSpPr>
              <p:nvPr/>
            </p:nvSpPr>
            <p:spPr bwMode="auto">
              <a:xfrm>
                <a:off x="1140" y="2706"/>
                <a:ext cx="9" cy="2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20" name="Rectangle 28">
                <a:extLst>
                  <a:ext uri="{FF2B5EF4-FFF2-40B4-BE49-F238E27FC236}">
                    <a16:creationId xmlns:a16="http://schemas.microsoft.com/office/drawing/2014/main" id="{AA62F52F-7359-4CC9-915F-714A1CA7C47C}"/>
                  </a:ext>
                </a:extLst>
              </p:cNvPr>
              <p:cNvSpPr>
                <a:spLocks noChangeArrowheads="1"/>
              </p:cNvSpPr>
              <p:nvPr/>
            </p:nvSpPr>
            <p:spPr bwMode="auto">
              <a:xfrm>
                <a:off x="1140" y="2706"/>
                <a:ext cx="9" cy="2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21" name="Rectangle 29">
                <a:extLst>
                  <a:ext uri="{FF2B5EF4-FFF2-40B4-BE49-F238E27FC236}">
                    <a16:creationId xmlns:a16="http://schemas.microsoft.com/office/drawing/2014/main" id="{DB1BA7F2-FAAE-4607-B12C-D078C173A0E6}"/>
                  </a:ext>
                </a:extLst>
              </p:cNvPr>
              <p:cNvSpPr>
                <a:spLocks noChangeArrowheads="1"/>
              </p:cNvSpPr>
              <p:nvPr/>
            </p:nvSpPr>
            <p:spPr bwMode="auto">
              <a:xfrm>
                <a:off x="1149" y="2706"/>
                <a:ext cx="8" cy="2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22" name="Rectangle 30">
                <a:extLst>
                  <a:ext uri="{FF2B5EF4-FFF2-40B4-BE49-F238E27FC236}">
                    <a16:creationId xmlns:a16="http://schemas.microsoft.com/office/drawing/2014/main" id="{BF8B0591-850C-4CFD-A362-1EC037466ED4}"/>
                  </a:ext>
                </a:extLst>
              </p:cNvPr>
              <p:cNvSpPr>
                <a:spLocks noChangeArrowheads="1"/>
              </p:cNvSpPr>
              <p:nvPr/>
            </p:nvSpPr>
            <p:spPr bwMode="auto">
              <a:xfrm>
                <a:off x="1157" y="2706"/>
                <a:ext cx="9" cy="2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23" name="Rectangle 31">
                <a:extLst>
                  <a:ext uri="{FF2B5EF4-FFF2-40B4-BE49-F238E27FC236}">
                    <a16:creationId xmlns:a16="http://schemas.microsoft.com/office/drawing/2014/main" id="{9695058E-F5D6-41F7-B1C0-25F7D24AE2C3}"/>
                  </a:ext>
                </a:extLst>
              </p:cNvPr>
              <p:cNvSpPr>
                <a:spLocks noChangeArrowheads="1"/>
              </p:cNvSpPr>
              <p:nvPr/>
            </p:nvSpPr>
            <p:spPr bwMode="auto">
              <a:xfrm>
                <a:off x="1166" y="2706"/>
                <a:ext cx="8" cy="2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24" name="Rectangle 32">
                <a:extLst>
                  <a:ext uri="{FF2B5EF4-FFF2-40B4-BE49-F238E27FC236}">
                    <a16:creationId xmlns:a16="http://schemas.microsoft.com/office/drawing/2014/main" id="{3BE348BC-D06B-4995-BCFB-BDCFDC924DE4}"/>
                  </a:ext>
                </a:extLst>
              </p:cNvPr>
              <p:cNvSpPr>
                <a:spLocks noChangeArrowheads="1"/>
              </p:cNvSpPr>
              <p:nvPr/>
            </p:nvSpPr>
            <p:spPr bwMode="auto">
              <a:xfrm>
                <a:off x="1166" y="2706"/>
                <a:ext cx="8" cy="2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25" name="Rectangle 33">
                <a:extLst>
                  <a:ext uri="{FF2B5EF4-FFF2-40B4-BE49-F238E27FC236}">
                    <a16:creationId xmlns:a16="http://schemas.microsoft.com/office/drawing/2014/main" id="{04673E4A-BB46-42CC-ADAE-DA029980C98C}"/>
                  </a:ext>
                </a:extLst>
              </p:cNvPr>
              <p:cNvSpPr>
                <a:spLocks noChangeArrowheads="1"/>
              </p:cNvSpPr>
              <p:nvPr/>
            </p:nvSpPr>
            <p:spPr bwMode="auto">
              <a:xfrm>
                <a:off x="1174" y="2706"/>
                <a:ext cx="9" cy="2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26" name="Rectangle 34">
                <a:extLst>
                  <a:ext uri="{FF2B5EF4-FFF2-40B4-BE49-F238E27FC236}">
                    <a16:creationId xmlns:a16="http://schemas.microsoft.com/office/drawing/2014/main" id="{5EE934A3-4B17-420C-BEF2-0E655AAB547B}"/>
                  </a:ext>
                </a:extLst>
              </p:cNvPr>
              <p:cNvSpPr>
                <a:spLocks noChangeArrowheads="1"/>
              </p:cNvSpPr>
              <p:nvPr/>
            </p:nvSpPr>
            <p:spPr bwMode="auto">
              <a:xfrm>
                <a:off x="1183" y="2706"/>
                <a:ext cx="8" cy="2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27" name="Rectangle 35">
                <a:extLst>
                  <a:ext uri="{FF2B5EF4-FFF2-40B4-BE49-F238E27FC236}">
                    <a16:creationId xmlns:a16="http://schemas.microsoft.com/office/drawing/2014/main" id="{0C5CA31F-F500-4428-80D8-65ABD78733C7}"/>
                  </a:ext>
                </a:extLst>
              </p:cNvPr>
              <p:cNvSpPr>
                <a:spLocks noChangeArrowheads="1"/>
              </p:cNvSpPr>
              <p:nvPr/>
            </p:nvSpPr>
            <p:spPr bwMode="auto">
              <a:xfrm>
                <a:off x="1191" y="2706"/>
                <a:ext cx="9" cy="2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28" name="Rectangle 36">
                <a:extLst>
                  <a:ext uri="{FF2B5EF4-FFF2-40B4-BE49-F238E27FC236}">
                    <a16:creationId xmlns:a16="http://schemas.microsoft.com/office/drawing/2014/main" id="{4F8B9790-1AFF-4911-BD10-F630634F76CE}"/>
                  </a:ext>
                </a:extLst>
              </p:cNvPr>
              <p:cNvSpPr>
                <a:spLocks noChangeArrowheads="1"/>
              </p:cNvSpPr>
              <p:nvPr/>
            </p:nvSpPr>
            <p:spPr bwMode="auto">
              <a:xfrm>
                <a:off x="1200" y="2706"/>
                <a:ext cx="8" cy="2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29" name="Rectangle 37">
                <a:extLst>
                  <a:ext uri="{FF2B5EF4-FFF2-40B4-BE49-F238E27FC236}">
                    <a16:creationId xmlns:a16="http://schemas.microsoft.com/office/drawing/2014/main" id="{D7625F45-DADD-4B78-9249-191E03E3648B}"/>
                  </a:ext>
                </a:extLst>
              </p:cNvPr>
              <p:cNvSpPr>
                <a:spLocks noChangeArrowheads="1"/>
              </p:cNvSpPr>
              <p:nvPr/>
            </p:nvSpPr>
            <p:spPr bwMode="auto">
              <a:xfrm>
                <a:off x="1200" y="2706"/>
                <a:ext cx="8" cy="2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30" name="Rectangle 38">
                <a:extLst>
                  <a:ext uri="{FF2B5EF4-FFF2-40B4-BE49-F238E27FC236}">
                    <a16:creationId xmlns:a16="http://schemas.microsoft.com/office/drawing/2014/main" id="{EE250605-BF40-4947-BA43-2A77FA8ECD02}"/>
                  </a:ext>
                </a:extLst>
              </p:cNvPr>
              <p:cNvSpPr>
                <a:spLocks noChangeArrowheads="1"/>
              </p:cNvSpPr>
              <p:nvPr/>
            </p:nvSpPr>
            <p:spPr bwMode="auto">
              <a:xfrm>
                <a:off x="1208" y="2697"/>
                <a:ext cx="9" cy="3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31" name="Rectangle 39">
                <a:extLst>
                  <a:ext uri="{FF2B5EF4-FFF2-40B4-BE49-F238E27FC236}">
                    <a16:creationId xmlns:a16="http://schemas.microsoft.com/office/drawing/2014/main" id="{06FBA860-F5AF-45D0-BA7A-059028B0440A}"/>
                  </a:ext>
                </a:extLst>
              </p:cNvPr>
              <p:cNvSpPr>
                <a:spLocks noChangeArrowheads="1"/>
              </p:cNvSpPr>
              <p:nvPr/>
            </p:nvSpPr>
            <p:spPr bwMode="auto">
              <a:xfrm>
                <a:off x="1217" y="2697"/>
                <a:ext cx="8" cy="3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32" name="Rectangle 40">
                <a:extLst>
                  <a:ext uri="{FF2B5EF4-FFF2-40B4-BE49-F238E27FC236}">
                    <a16:creationId xmlns:a16="http://schemas.microsoft.com/office/drawing/2014/main" id="{67DDC7ED-69EB-4B43-8A76-5A1DF49635DB}"/>
                  </a:ext>
                </a:extLst>
              </p:cNvPr>
              <p:cNvSpPr>
                <a:spLocks noChangeArrowheads="1"/>
              </p:cNvSpPr>
              <p:nvPr/>
            </p:nvSpPr>
            <p:spPr bwMode="auto">
              <a:xfrm>
                <a:off x="1225" y="2697"/>
                <a:ext cx="9" cy="3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33" name="Rectangle 41">
                <a:extLst>
                  <a:ext uri="{FF2B5EF4-FFF2-40B4-BE49-F238E27FC236}">
                    <a16:creationId xmlns:a16="http://schemas.microsoft.com/office/drawing/2014/main" id="{77FE28A6-167F-4A2B-A4CA-DD8E5172218D}"/>
                  </a:ext>
                </a:extLst>
              </p:cNvPr>
              <p:cNvSpPr>
                <a:spLocks noChangeArrowheads="1"/>
              </p:cNvSpPr>
              <p:nvPr/>
            </p:nvSpPr>
            <p:spPr bwMode="auto">
              <a:xfrm>
                <a:off x="1225" y="2697"/>
                <a:ext cx="9" cy="3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34" name="Rectangle 42">
                <a:extLst>
                  <a:ext uri="{FF2B5EF4-FFF2-40B4-BE49-F238E27FC236}">
                    <a16:creationId xmlns:a16="http://schemas.microsoft.com/office/drawing/2014/main" id="{85A285D2-9A0E-47B1-93A6-65CE2D90B3E1}"/>
                  </a:ext>
                </a:extLst>
              </p:cNvPr>
              <p:cNvSpPr>
                <a:spLocks noChangeArrowheads="1"/>
              </p:cNvSpPr>
              <p:nvPr/>
            </p:nvSpPr>
            <p:spPr bwMode="auto">
              <a:xfrm>
                <a:off x="1234" y="2697"/>
                <a:ext cx="8" cy="3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35" name="Rectangle 43">
                <a:extLst>
                  <a:ext uri="{FF2B5EF4-FFF2-40B4-BE49-F238E27FC236}">
                    <a16:creationId xmlns:a16="http://schemas.microsoft.com/office/drawing/2014/main" id="{88EF4A9A-6932-4460-87DE-34CA08647F85}"/>
                  </a:ext>
                </a:extLst>
              </p:cNvPr>
              <p:cNvSpPr>
                <a:spLocks noChangeArrowheads="1"/>
              </p:cNvSpPr>
              <p:nvPr/>
            </p:nvSpPr>
            <p:spPr bwMode="auto">
              <a:xfrm>
                <a:off x="1242" y="2697"/>
                <a:ext cx="9" cy="3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36" name="Rectangle 44">
                <a:extLst>
                  <a:ext uri="{FF2B5EF4-FFF2-40B4-BE49-F238E27FC236}">
                    <a16:creationId xmlns:a16="http://schemas.microsoft.com/office/drawing/2014/main" id="{E30B0CFF-BF73-421A-9C6A-3E69667BCC1C}"/>
                  </a:ext>
                </a:extLst>
              </p:cNvPr>
              <p:cNvSpPr>
                <a:spLocks noChangeArrowheads="1"/>
              </p:cNvSpPr>
              <p:nvPr/>
            </p:nvSpPr>
            <p:spPr bwMode="auto">
              <a:xfrm>
                <a:off x="1251" y="2697"/>
                <a:ext cx="8" cy="3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37" name="Rectangle 45">
                <a:extLst>
                  <a:ext uri="{FF2B5EF4-FFF2-40B4-BE49-F238E27FC236}">
                    <a16:creationId xmlns:a16="http://schemas.microsoft.com/office/drawing/2014/main" id="{A6D9BB2A-482D-4E37-A6AB-17202ADE8681}"/>
                  </a:ext>
                </a:extLst>
              </p:cNvPr>
              <p:cNvSpPr>
                <a:spLocks noChangeArrowheads="1"/>
              </p:cNvSpPr>
              <p:nvPr/>
            </p:nvSpPr>
            <p:spPr bwMode="auto">
              <a:xfrm>
                <a:off x="1251" y="2697"/>
                <a:ext cx="8" cy="3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38" name="Rectangle 46">
                <a:extLst>
                  <a:ext uri="{FF2B5EF4-FFF2-40B4-BE49-F238E27FC236}">
                    <a16:creationId xmlns:a16="http://schemas.microsoft.com/office/drawing/2014/main" id="{61B3DC90-5E7D-41BE-8981-BEA06CB3B5C1}"/>
                  </a:ext>
                </a:extLst>
              </p:cNvPr>
              <p:cNvSpPr>
                <a:spLocks noChangeArrowheads="1"/>
              </p:cNvSpPr>
              <p:nvPr/>
            </p:nvSpPr>
            <p:spPr bwMode="auto">
              <a:xfrm>
                <a:off x="1259" y="2697"/>
                <a:ext cx="9" cy="3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39" name="Rectangle 47">
                <a:extLst>
                  <a:ext uri="{FF2B5EF4-FFF2-40B4-BE49-F238E27FC236}">
                    <a16:creationId xmlns:a16="http://schemas.microsoft.com/office/drawing/2014/main" id="{A4A9F045-4ECE-4640-91E9-04B1BCA08F2E}"/>
                  </a:ext>
                </a:extLst>
              </p:cNvPr>
              <p:cNvSpPr>
                <a:spLocks noChangeArrowheads="1"/>
              </p:cNvSpPr>
              <p:nvPr/>
            </p:nvSpPr>
            <p:spPr bwMode="auto">
              <a:xfrm>
                <a:off x="1268" y="2697"/>
                <a:ext cx="8" cy="3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40" name="Rectangle 48">
                <a:extLst>
                  <a:ext uri="{FF2B5EF4-FFF2-40B4-BE49-F238E27FC236}">
                    <a16:creationId xmlns:a16="http://schemas.microsoft.com/office/drawing/2014/main" id="{3310C1A4-9D8A-43B7-9F5E-737F9198AEEA}"/>
                  </a:ext>
                </a:extLst>
              </p:cNvPr>
              <p:cNvSpPr>
                <a:spLocks noChangeArrowheads="1"/>
              </p:cNvSpPr>
              <p:nvPr/>
            </p:nvSpPr>
            <p:spPr bwMode="auto">
              <a:xfrm>
                <a:off x="1276" y="2688"/>
                <a:ext cx="8" cy="45"/>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41" name="Rectangle 49">
                <a:extLst>
                  <a:ext uri="{FF2B5EF4-FFF2-40B4-BE49-F238E27FC236}">
                    <a16:creationId xmlns:a16="http://schemas.microsoft.com/office/drawing/2014/main" id="{82F9A8F4-08DD-4D3C-AA6B-429C64C81C31}"/>
                  </a:ext>
                </a:extLst>
              </p:cNvPr>
              <p:cNvSpPr>
                <a:spLocks noChangeArrowheads="1"/>
              </p:cNvSpPr>
              <p:nvPr/>
            </p:nvSpPr>
            <p:spPr bwMode="auto">
              <a:xfrm>
                <a:off x="1276" y="2688"/>
                <a:ext cx="8" cy="45"/>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42" name="Rectangle 50">
                <a:extLst>
                  <a:ext uri="{FF2B5EF4-FFF2-40B4-BE49-F238E27FC236}">
                    <a16:creationId xmlns:a16="http://schemas.microsoft.com/office/drawing/2014/main" id="{510FBDAB-1292-465C-8D72-12B942DBE789}"/>
                  </a:ext>
                </a:extLst>
              </p:cNvPr>
              <p:cNvSpPr>
                <a:spLocks noChangeArrowheads="1"/>
              </p:cNvSpPr>
              <p:nvPr/>
            </p:nvSpPr>
            <p:spPr bwMode="auto">
              <a:xfrm>
                <a:off x="1284" y="2688"/>
                <a:ext cx="8" cy="45"/>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43" name="Rectangle 51">
                <a:extLst>
                  <a:ext uri="{FF2B5EF4-FFF2-40B4-BE49-F238E27FC236}">
                    <a16:creationId xmlns:a16="http://schemas.microsoft.com/office/drawing/2014/main" id="{6C02CB3C-BBCE-4629-A9D4-797AFAE7F28F}"/>
                  </a:ext>
                </a:extLst>
              </p:cNvPr>
              <p:cNvSpPr>
                <a:spLocks noChangeArrowheads="1"/>
              </p:cNvSpPr>
              <p:nvPr/>
            </p:nvSpPr>
            <p:spPr bwMode="auto">
              <a:xfrm>
                <a:off x="1292" y="2688"/>
                <a:ext cx="9" cy="45"/>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44" name="Rectangle 52">
                <a:extLst>
                  <a:ext uri="{FF2B5EF4-FFF2-40B4-BE49-F238E27FC236}">
                    <a16:creationId xmlns:a16="http://schemas.microsoft.com/office/drawing/2014/main" id="{CA3A26D6-5A31-4D79-83C6-D13C6F8E1522}"/>
                  </a:ext>
                </a:extLst>
              </p:cNvPr>
              <p:cNvSpPr>
                <a:spLocks noChangeArrowheads="1"/>
              </p:cNvSpPr>
              <p:nvPr/>
            </p:nvSpPr>
            <p:spPr bwMode="auto">
              <a:xfrm>
                <a:off x="1301" y="2688"/>
                <a:ext cx="8" cy="45"/>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45" name="Rectangle 53">
                <a:extLst>
                  <a:ext uri="{FF2B5EF4-FFF2-40B4-BE49-F238E27FC236}">
                    <a16:creationId xmlns:a16="http://schemas.microsoft.com/office/drawing/2014/main" id="{25CEA999-4217-4426-905A-0E4FC30C4FC5}"/>
                  </a:ext>
                </a:extLst>
              </p:cNvPr>
              <p:cNvSpPr>
                <a:spLocks noChangeArrowheads="1"/>
              </p:cNvSpPr>
              <p:nvPr/>
            </p:nvSpPr>
            <p:spPr bwMode="auto">
              <a:xfrm>
                <a:off x="1309" y="2688"/>
                <a:ext cx="9" cy="45"/>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46" name="Rectangle 54">
                <a:extLst>
                  <a:ext uri="{FF2B5EF4-FFF2-40B4-BE49-F238E27FC236}">
                    <a16:creationId xmlns:a16="http://schemas.microsoft.com/office/drawing/2014/main" id="{B715B6ED-2517-4F8E-8342-B2A8BAFD2CB6}"/>
                  </a:ext>
                </a:extLst>
              </p:cNvPr>
              <p:cNvSpPr>
                <a:spLocks noChangeArrowheads="1"/>
              </p:cNvSpPr>
              <p:nvPr/>
            </p:nvSpPr>
            <p:spPr bwMode="auto">
              <a:xfrm>
                <a:off x="1309" y="2688"/>
                <a:ext cx="9" cy="45"/>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47" name="Rectangle 55">
                <a:extLst>
                  <a:ext uri="{FF2B5EF4-FFF2-40B4-BE49-F238E27FC236}">
                    <a16:creationId xmlns:a16="http://schemas.microsoft.com/office/drawing/2014/main" id="{E4158857-70D8-465A-B197-FACED93E5732}"/>
                  </a:ext>
                </a:extLst>
              </p:cNvPr>
              <p:cNvSpPr>
                <a:spLocks noChangeArrowheads="1"/>
              </p:cNvSpPr>
              <p:nvPr/>
            </p:nvSpPr>
            <p:spPr bwMode="auto">
              <a:xfrm>
                <a:off x="1318" y="2679"/>
                <a:ext cx="8" cy="54"/>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48" name="Rectangle 56">
                <a:extLst>
                  <a:ext uri="{FF2B5EF4-FFF2-40B4-BE49-F238E27FC236}">
                    <a16:creationId xmlns:a16="http://schemas.microsoft.com/office/drawing/2014/main" id="{CD270986-AB68-4BC8-AF54-FBA84300B3B6}"/>
                  </a:ext>
                </a:extLst>
              </p:cNvPr>
              <p:cNvSpPr>
                <a:spLocks noChangeArrowheads="1"/>
              </p:cNvSpPr>
              <p:nvPr/>
            </p:nvSpPr>
            <p:spPr bwMode="auto">
              <a:xfrm>
                <a:off x="1326" y="2679"/>
                <a:ext cx="9" cy="54"/>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49" name="Rectangle 57">
                <a:extLst>
                  <a:ext uri="{FF2B5EF4-FFF2-40B4-BE49-F238E27FC236}">
                    <a16:creationId xmlns:a16="http://schemas.microsoft.com/office/drawing/2014/main" id="{FABC670A-3B8B-40B0-AF26-BEF2F7013593}"/>
                  </a:ext>
                </a:extLst>
              </p:cNvPr>
              <p:cNvSpPr>
                <a:spLocks noChangeArrowheads="1"/>
              </p:cNvSpPr>
              <p:nvPr/>
            </p:nvSpPr>
            <p:spPr bwMode="auto">
              <a:xfrm>
                <a:off x="1335" y="2679"/>
                <a:ext cx="8" cy="54"/>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50" name="Rectangle 58">
                <a:extLst>
                  <a:ext uri="{FF2B5EF4-FFF2-40B4-BE49-F238E27FC236}">
                    <a16:creationId xmlns:a16="http://schemas.microsoft.com/office/drawing/2014/main" id="{3E8803DF-4AA5-4644-AE3A-94DACB430B7B}"/>
                  </a:ext>
                </a:extLst>
              </p:cNvPr>
              <p:cNvSpPr>
                <a:spLocks noChangeArrowheads="1"/>
              </p:cNvSpPr>
              <p:nvPr/>
            </p:nvSpPr>
            <p:spPr bwMode="auto">
              <a:xfrm>
                <a:off x="1335" y="2679"/>
                <a:ext cx="8" cy="54"/>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51" name="Rectangle 59">
                <a:extLst>
                  <a:ext uri="{FF2B5EF4-FFF2-40B4-BE49-F238E27FC236}">
                    <a16:creationId xmlns:a16="http://schemas.microsoft.com/office/drawing/2014/main" id="{8C42E32C-B305-44A8-BD70-295A3E48CA08}"/>
                  </a:ext>
                </a:extLst>
              </p:cNvPr>
              <p:cNvSpPr>
                <a:spLocks noChangeArrowheads="1"/>
              </p:cNvSpPr>
              <p:nvPr/>
            </p:nvSpPr>
            <p:spPr bwMode="auto">
              <a:xfrm>
                <a:off x="1343" y="2679"/>
                <a:ext cx="9" cy="54"/>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52" name="Rectangle 60">
                <a:extLst>
                  <a:ext uri="{FF2B5EF4-FFF2-40B4-BE49-F238E27FC236}">
                    <a16:creationId xmlns:a16="http://schemas.microsoft.com/office/drawing/2014/main" id="{AB37A941-C7F7-4471-9FF5-8F317DE9030E}"/>
                  </a:ext>
                </a:extLst>
              </p:cNvPr>
              <p:cNvSpPr>
                <a:spLocks noChangeArrowheads="1"/>
              </p:cNvSpPr>
              <p:nvPr/>
            </p:nvSpPr>
            <p:spPr bwMode="auto">
              <a:xfrm>
                <a:off x="1352" y="2679"/>
                <a:ext cx="8" cy="54"/>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53" name="Rectangle 61">
                <a:extLst>
                  <a:ext uri="{FF2B5EF4-FFF2-40B4-BE49-F238E27FC236}">
                    <a16:creationId xmlns:a16="http://schemas.microsoft.com/office/drawing/2014/main" id="{B2139A78-5035-4FAC-BFB8-89ACEA393426}"/>
                  </a:ext>
                </a:extLst>
              </p:cNvPr>
              <p:cNvSpPr>
                <a:spLocks noChangeArrowheads="1"/>
              </p:cNvSpPr>
              <p:nvPr/>
            </p:nvSpPr>
            <p:spPr bwMode="auto">
              <a:xfrm>
                <a:off x="1360" y="2679"/>
                <a:ext cx="9" cy="54"/>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54" name="Rectangle 62">
                <a:extLst>
                  <a:ext uri="{FF2B5EF4-FFF2-40B4-BE49-F238E27FC236}">
                    <a16:creationId xmlns:a16="http://schemas.microsoft.com/office/drawing/2014/main" id="{4DE1B803-A9AB-4613-8B17-10F56A20E070}"/>
                  </a:ext>
                </a:extLst>
              </p:cNvPr>
              <p:cNvSpPr>
                <a:spLocks noChangeArrowheads="1"/>
              </p:cNvSpPr>
              <p:nvPr/>
            </p:nvSpPr>
            <p:spPr bwMode="auto">
              <a:xfrm>
                <a:off x="1360" y="2670"/>
                <a:ext cx="9" cy="63"/>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55" name="Rectangle 63">
                <a:extLst>
                  <a:ext uri="{FF2B5EF4-FFF2-40B4-BE49-F238E27FC236}">
                    <a16:creationId xmlns:a16="http://schemas.microsoft.com/office/drawing/2014/main" id="{D3CF0926-8B10-4476-ABAB-20D55F328B95}"/>
                  </a:ext>
                </a:extLst>
              </p:cNvPr>
              <p:cNvSpPr>
                <a:spLocks noChangeArrowheads="1"/>
              </p:cNvSpPr>
              <p:nvPr/>
            </p:nvSpPr>
            <p:spPr bwMode="auto">
              <a:xfrm>
                <a:off x="1369" y="2670"/>
                <a:ext cx="8" cy="63"/>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56" name="Rectangle 64">
                <a:extLst>
                  <a:ext uri="{FF2B5EF4-FFF2-40B4-BE49-F238E27FC236}">
                    <a16:creationId xmlns:a16="http://schemas.microsoft.com/office/drawing/2014/main" id="{ED9E47D9-4206-4277-9BA8-A15D47D6CF0D}"/>
                  </a:ext>
                </a:extLst>
              </p:cNvPr>
              <p:cNvSpPr>
                <a:spLocks noChangeArrowheads="1"/>
              </p:cNvSpPr>
              <p:nvPr/>
            </p:nvSpPr>
            <p:spPr bwMode="auto">
              <a:xfrm>
                <a:off x="1377" y="2670"/>
                <a:ext cx="9" cy="63"/>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57" name="Rectangle 65">
                <a:extLst>
                  <a:ext uri="{FF2B5EF4-FFF2-40B4-BE49-F238E27FC236}">
                    <a16:creationId xmlns:a16="http://schemas.microsoft.com/office/drawing/2014/main" id="{DA3D13A7-5BC1-4AFC-8DEC-0B7EB617B3D2}"/>
                  </a:ext>
                </a:extLst>
              </p:cNvPr>
              <p:cNvSpPr>
                <a:spLocks noChangeArrowheads="1"/>
              </p:cNvSpPr>
              <p:nvPr/>
            </p:nvSpPr>
            <p:spPr bwMode="auto">
              <a:xfrm>
                <a:off x="1386" y="2670"/>
                <a:ext cx="8" cy="63"/>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58" name="Rectangle 66">
                <a:extLst>
                  <a:ext uri="{FF2B5EF4-FFF2-40B4-BE49-F238E27FC236}">
                    <a16:creationId xmlns:a16="http://schemas.microsoft.com/office/drawing/2014/main" id="{C24A4929-9E95-4B6B-8DAD-F002BCDFD1B5}"/>
                  </a:ext>
                </a:extLst>
              </p:cNvPr>
              <p:cNvSpPr>
                <a:spLocks noChangeArrowheads="1"/>
              </p:cNvSpPr>
              <p:nvPr/>
            </p:nvSpPr>
            <p:spPr bwMode="auto">
              <a:xfrm>
                <a:off x="1386" y="2670"/>
                <a:ext cx="8" cy="63"/>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59" name="Rectangle 67">
                <a:extLst>
                  <a:ext uri="{FF2B5EF4-FFF2-40B4-BE49-F238E27FC236}">
                    <a16:creationId xmlns:a16="http://schemas.microsoft.com/office/drawing/2014/main" id="{5519B165-1841-4463-B3CA-7F55DD27034D}"/>
                  </a:ext>
                </a:extLst>
              </p:cNvPr>
              <p:cNvSpPr>
                <a:spLocks noChangeArrowheads="1"/>
              </p:cNvSpPr>
              <p:nvPr/>
            </p:nvSpPr>
            <p:spPr bwMode="auto">
              <a:xfrm>
                <a:off x="1394" y="2670"/>
                <a:ext cx="9" cy="63"/>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60" name="Rectangle 68">
                <a:extLst>
                  <a:ext uri="{FF2B5EF4-FFF2-40B4-BE49-F238E27FC236}">
                    <a16:creationId xmlns:a16="http://schemas.microsoft.com/office/drawing/2014/main" id="{65E39BC5-AD4C-4B02-B6EF-75FC9E659ED8}"/>
                  </a:ext>
                </a:extLst>
              </p:cNvPr>
              <p:cNvSpPr>
                <a:spLocks noChangeArrowheads="1"/>
              </p:cNvSpPr>
              <p:nvPr/>
            </p:nvSpPr>
            <p:spPr bwMode="auto">
              <a:xfrm>
                <a:off x="1403" y="2661"/>
                <a:ext cx="8" cy="72"/>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61" name="Rectangle 69">
                <a:extLst>
                  <a:ext uri="{FF2B5EF4-FFF2-40B4-BE49-F238E27FC236}">
                    <a16:creationId xmlns:a16="http://schemas.microsoft.com/office/drawing/2014/main" id="{E3B1DE92-B906-41BE-A712-A64B00E89C7C}"/>
                  </a:ext>
                </a:extLst>
              </p:cNvPr>
              <p:cNvSpPr>
                <a:spLocks noChangeArrowheads="1"/>
              </p:cNvSpPr>
              <p:nvPr/>
            </p:nvSpPr>
            <p:spPr bwMode="auto">
              <a:xfrm>
                <a:off x="1411" y="2661"/>
                <a:ext cx="9" cy="72"/>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62" name="Rectangle 70">
                <a:extLst>
                  <a:ext uri="{FF2B5EF4-FFF2-40B4-BE49-F238E27FC236}">
                    <a16:creationId xmlns:a16="http://schemas.microsoft.com/office/drawing/2014/main" id="{C3FF06A7-175C-421B-99B4-9F3B589E4D3B}"/>
                  </a:ext>
                </a:extLst>
              </p:cNvPr>
              <p:cNvSpPr>
                <a:spLocks noChangeArrowheads="1"/>
              </p:cNvSpPr>
              <p:nvPr/>
            </p:nvSpPr>
            <p:spPr bwMode="auto">
              <a:xfrm>
                <a:off x="1420" y="2661"/>
                <a:ext cx="8" cy="72"/>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63" name="Rectangle 71">
                <a:extLst>
                  <a:ext uri="{FF2B5EF4-FFF2-40B4-BE49-F238E27FC236}">
                    <a16:creationId xmlns:a16="http://schemas.microsoft.com/office/drawing/2014/main" id="{49CDDBBD-D576-44F8-95E1-5ACC385B8CE6}"/>
                  </a:ext>
                </a:extLst>
              </p:cNvPr>
              <p:cNvSpPr>
                <a:spLocks noChangeArrowheads="1"/>
              </p:cNvSpPr>
              <p:nvPr/>
            </p:nvSpPr>
            <p:spPr bwMode="auto">
              <a:xfrm>
                <a:off x="1420" y="2661"/>
                <a:ext cx="8" cy="72"/>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64" name="Rectangle 72">
                <a:extLst>
                  <a:ext uri="{FF2B5EF4-FFF2-40B4-BE49-F238E27FC236}">
                    <a16:creationId xmlns:a16="http://schemas.microsoft.com/office/drawing/2014/main" id="{223E0994-3DD6-4EFF-80B6-340E39CFD182}"/>
                  </a:ext>
                </a:extLst>
              </p:cNvPr>
              <p:cNvSpPr>
                <a:spLocks noChangeArrowheads="1"/>
              </p:cNvSpPr>
              <p:nvPr/>
            </p:nvSpPr>
            <p:spPr bwMode="auto">
              <a:xfrm>
                <a:off x="1428" y="2661"/>
                <a:ext cx="8" cy="72"/>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65" name="Rectangle 73">
                <a:extLst>
                  <a:ext uri="{FF2B5EF4-FFF2-40B4-BE49-F238E27FC236}">
                    <a16:creationId xmlns:a16="http://schemas.microsoft.com/office/drawing/2014/main" id="{FE4E102C-B8DB-4A77-A4AD-B34F2A6C8A6B}"/>
                  </a:ext>
                </a:extLst>
              </p:cNvPr>
              <p:cNvSpPr>
                <a:spLocks noChangeArrowheads="1"/>
              </p:cNvSpPr>
              <p:nvPr/>
            </p:nvSpPr>
            <p:spPr bwMode="auto">
              <a:xfrm>
                <a:off x="1436" y="2661"/>
                <a:ext cx="8" cy="72"/>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66" name="Rectangle 74">
                <a:extLst>
                  <a:ext uri="{FF2B5EF4-FFF2-40B4-BE49-F238E27FC236}">
                    <a16:creationId xmlns:a16="http://schemas.microsoft.com/office/drawing/2014/main" id="{47048AA4-221C-404E-B4C0-1D43CCAE7037}"/>
                  </a:ext>
                </a:extLst>
              </p:cNvPr>
              <p:cNvSpPr>
                <a:spLocks noChangeArrowheads="1"/>
              </p:cNvSpPr>
              <p:nvPr/>
            </p:nvSpPr>
            <p:spPr bwMode="auto">
              <a:xfrm>
                <a:off x="1444" y="2652"/>
                <a:ext cx="9" cy="81"/>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67" name="Rectangle 75">
                <a:extLst>
                  <a:ext uri="{FF2B5EF4-FFF2-40B4-BE49-F238E27FC236}">
                    <a16:creationId xmlns:a16="http://schemas.microsoft.com/office/drawing/2014/main" id="{5739E1B1-8FE5-4B9C-954E-AD9BC85D8446}"/>
                  </a:ext>
                </a:extLst>
              </p:cNvPr>
              <p:cNvSpPr>
                <a:spLocks noChangeArrowheads="1"/>
              </p:cNvSpPr>
              <p:nvPr/>
            </p:nvSpPr>
            <p:spPr bwMode="auto">
              <a:xfrm>
                <a:off x="1444" y="2652"/>
                <a:ext cx="9" cy="81"/>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68" name="Rectangle 76">
                <a:extLst>
                  <a:ext uri="{FF2B5EF4-FFF2-40B4-BE49-F238E27FC236}">
                    <a16:creationId xmlns:a16="http://schemas.microsoft.com/office/drawing/2014/main" id="{CFFDC58E-3298-4934-A65E-AAE418C533A5}"/>
                  </a:ext>
                </a:extLst>
              </p:cNvPr>
              <p:cNvSpPr>
                <a:spLocks noChangeArrowheads="1"/>
              </p:cNvSpPr>
              <p:nvPr/>
            </p:nvSpPr>
            <p:spPr bwMode="auto">
              <a:xfrm>
                <a:off x="1453" y="2652"/>
                <a:ext cx="8" cy="81"/>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69" name="Rectangle 77">
                <a:extLst>
                  <a:ext uri="{FF2B5EF4-FFF2-40B4-BE49-F238E27FC236}">
                    <a16:creationId xmlns:a16="http://schemas.microsoft.com/office/drawing/2014/main" id="{5567CC4E-F923-4E64-8235-A88DC092E5E9}"/>
                  </a:ext>
                </a:extLst>
              </p:cNvPr>
              <p:cNvSpPr>
                <a:spLocks noChangeArrowheads="1"/>
              </p:cNvSpPr>
              <p:nvPr/>
            </p:nvSpPr>
            <p:spPr bwMode="auto">
              <a:xfrm>
                <a:off x="1461" y="2652"/>
                <a:ext cx="9" cy="81"/>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70" name="Rectangle 78">
                <a:extLst>
                  <a:ext uri="{FF2B5EF4-FFF2-40B4-BE49-F238E27FC236}">
                    <a16:creationId xmlns:a16="http://schemas.microsoft.com/office/drawing/2014/main" id="{FA94385B-B90E-4FB3-BA8A-9647D43D198D}"/>
                  </a:ext>
                </a:extLst>
              </p:cNvPr>
              <p:cNvSpPr>
                <a:spLocks noChangeArrowheads="1"/>
              </p:cNvSpPr>
              <p:nvPr/>
            </p:nvSpPr>
            <p:spPr bwMode="auto">
              <a:xfrm>
                <a:off x="1470" y="2643"/>
                <a:ext cx="8" cy="90"/>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71" name="Rectangle 79">
                <a:extLst>
                  <a:ext uri="{FF2B5EF4-FFF2-40B4-BE49-F238E27FC236}">
                    <a16:creationId xmlns:a16="http://schemas.microsoft.com/office/drawing/2014/main" id="{5075A286-A7EC-47D3-9C1B-427B41FB103A}"/>
                  </a:ext>
                </a:extLst>
              </p:cNvPr>
              <p:cNvSpPr>
                <a:spLocks noChangeArrowheads="1"/>
              </p:cNvSpPr>
              <p:nvPr/>
            </p:nvSpPr>
            <p:spPr bwMode="auto">
              <a:xfrm>
                <a:off x="1470" y="2643"/>
                <a:ext cx="8" cy="90"/>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72" name="Rectangle 80">
                <a:extLst>
                  <a:ext uri="{FF2B5EF4-FFF2-40B4-BE49-F238E27FC236}">
                    <a16:creationId xmlns:a16="http://schemas.microsoft.com/office/drawing/2014/main" id="{B8761AE8-EC3D-451A-A906-3356A1508147}"/>
                  </a:ext>
                </a:extLst>
              </p:cNvPr>
              <p:cNvSpPr>
                <a:spLocks noChangeArrowheads="1"/>
              </p:cNvSpPr>
              <p:nvPr/>
            </p:nvSpPr>
            <p:spPr bwMode="auto">
              <a:xfrm>
                <a:off x="1478" y="2643"/>
                <a:ext cx="9" cy="90"/>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73" name="Rectangle 81">
                <a:extLst>
                  <a:ext uri="{FF2B5EF4-FFF2-40B4-BE49-F238E27FC236}">
                    <a16:creationId xmlns:a16="http://schemas.microsoft.com/office/drawing/2014/main" id="{F99ED80E-AF59-4731-B255-87BF9FD8E130}"/>
                  </a:ext>
                </a:extLst>
              </p:cNvPr>
              <p:cNvSpPr>
                <a:spLocks noChangeArrowheads="1"/>
              </p:cNvSpPr>
              <p:nvPr/>
            </p:nvSpPr>
            <p:spPr bwMode="auto">
              <a:xfrm>
                <a:off x="1487" y="2643"/>
                <a:ext cx="8" cy="90"/>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74" name="Rectangle 82">
                <a:extLst>
                  <a:ext uri="{FF2B5EF4-FFF2-40B4-BE49-F238E27FC236}">
                    <a16:creationId xmlns:a16="http://schemas.microsoft.com/office/drawing/2014/main" id="{CFED554B-80BB-4C25-AF27-3F417AE3A422}"/>
                  </a:ext>
                </a:extLst>
              </p:cNvPr>
              <p:cNvSpPr>
                <a:spLocks noChangeArrowheads="1"/>
              </p:cNvSpPr>
              <p:nvPr/>
            </p:nvSpPr>
            <p:spPr bwMode="auto">
              <a:xfrm>
                <a:off x="1495" y="2643"/>
                <a:ext cx="9" cy="90"/>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75" name="Rectangle 83">
                <a:extLst>
                  <a:ext uri="{FF2B5EF4-FFF2-40B4-BE49-F238E27FC236}">
                    <a16:creationId xmlns:a16="http://schemas.microsoft.com/office/drawing/2014/main" id="{CB576E03-28EB-450C-BEA8-71B24EB30BA6}"/>
                  </a:ext>
                </a:extLst>
              </p:cNvPr>
              <p:cNvSpPr>
                <a:spLocks noChangeArrowheads="1"/>
              </p:cNvSpPr>
              <p:nvPr/>
            </p:nvSpPr>
            <p:spPr bwMode="auto">
              <a:xfrm>
                <a:off x="1495" y="2634"/>
                <a:ext cx="9" cy="99"/>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76" name="Rectangle 84">
                <a:extLst>
                  <a:ext uri="{FF2B5EF4-FFF2-40B4-BE49-F238E27FC236}">
                    <a16:creationId xmlns:a16="http://schemas.microsoft.com/office/drawing/2014/main" id="{DB2D3AE8-1172-4036-AB25-CF64CCE2F632}"/>
                  </a:ext>
                </a:extLst>
              </p:cNvPr>
              <p:cNvSpPr>
                <a:spLocks noChangeArrowheads="1"/>
              </p:cNvSpPr>
              <p:nvPr/>
            </p:nvSpPr>
            <p:spPr bwMode="auto">
              <a:xfrm>
                <a:off x="1504" y="2634"/>
                <a:ext cx="8" cy="99"/>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77" name="Rectangle 85">
                <a:extLst>
                  <a:ext uri="{FF2B5EF4-FFF2-40B4-BE49-F238E27FC236}">
                    <a16:creationId xmlns:a16="http://schemas.microsoft.com/office/drawing/2014/main" id="{43226647-5DF8-46C6-91BE-2C5C8472BCA9}"/>
                  </a:ext>
                </a:extLst>
              </p:cNvPr>
              <p:cNvSpPr>
                <a:spLocks noChangeArrowheads="1"/>
              </p:cNvSpPr>
              <p:nvPr/>
            </p:nvSpPr>
            <p:spPr bwMode="auto">
              <a:xfrm>
                <a:off x="1512" y="2634"/>
                <a:ext cx="9" cy="99"/>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78" name="Rectangle 86">
                <a:extLst>
                  <a:ext uri="{FF2B5EF4-FFF2-40B4-BE49-F238E27FC236}">
                    <a16:creationId xmlns:a16="http://schemas.microsoft.com/office/drawing/2014/main" id="{8E0739F9-F9AE-46EC-A853-3BBB34F8CAA7}"/>
                  </a:ext>
                </a:extLst>
              </p:cNvPr>
              <p:cNvSpPr>
                <a:spLocks noChangeArrowheads="1"/>
              </p:cNvSpPr>
              <p:nvPr/>
            </p:nvSpPr>
            <p:spPr bwMode="auto">
              <a:xfrm>
                <a:off x="1521" y="2634"/>
                <a:ext cx="8" cy="99"/>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79" name="Rectangle 87">
                <a:extLst>
                  <a:ext uri="{FF2B5EF4-FFF2-40B4-BE49-F238E27FC236}">
                    <a16:creationId xmlns:a16="http://schemas.microsoft.com/office/drawing/2014/main" id="{695008BB-4C75-485A-90F9-239F1FA173B3}"/>
                  </a:ext>
                </a:extLst>
              </p:cNvPr>
              <p:cNvSpPr>
                <a:spLocks noChangeArrowheads="1"/>
              </p:cNvSpPr>
              <p:nvPr/>
            </p:nvSpPr>
            <p:spPr bwMode="auto">
              <a:xfrm>
                <a:off x="1529" y="2625"/>
                <a:ext cx="9" cy="10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80" name="Rectangle 88">
                <a:extLst>
                  <a:ext uri="{FF2B5EF4-FFF2-40B4-BE49-F238E27FC236}">
                    <a16:creationId xmlns:a16="http://schemas.microsoft.com/office/drawing/2014/main" id="{39C0B8BD-EDEC-423D-97E5-4960C2438438}"/>
                  </a:ext>
                </a:extLst>
              </p:cNvPr>
              <p:cNvSpPr>
                <a:spLocks noChangeArrowheads="1"/>
              </p:cNvSpPr>
              <p:nvPr/>
            </p:nvSpPr>
            <p:spPr bwMode="auto">
              <a:xfrm>
                <a:off x="1529" y="2625"/>
                <a:ext cx="9" cy="10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81" name="Rectangle 89">
                <a:extLst>
                  <a:ext uri="{FF2B5EF4-FFF2-40B4-BE49-F238E27FC236}">
                    <a16:creationId xmlns:a16="http://schemas.microsoft.com/office/drawing/2014/main" id="{E1EEE750-A810-4312-A81E-133DE3BDC81E}"/>
                  </a:ext>
                </a:extLst>
              </p:cNvPr>
              <p:cNvSpPr>
                <a:spLocks noChangeArrowheads="1"/>
              </p:cNvSpPr>
              <p:nvPr/>
            </p:nvSpPr>
            <p:spPr bwMode="auto">
              <a:xfrm>
                <a:off x="1538" y="2625"/>
                <a:ext cx="8" cy="10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82" name="Rectangle 90">
                <a:extLst>
                  <a:ext uri="{FF2B5EF4-FFF2-40B4-BE49-F238E27FC236}">
                    <a16:creationId xmlns:a16="http://schemas.microsoft.com/office/drawing/2014/main" id="{2AEF4EAD-C51E-494A-BFE5-49FA9E6BDCE3}"/>
                  </a:ext>
                </a:extLst>
              </p:cNvPr>
              <p:cNvSpPr>
                <a:spLocks noChangeArrowheads="1"/>
              </p:cNvSpPr>
              <p:nvPr/>
            </p:nvSpPr>
            <p:spPr bwMode="auto">
              <a:xfrm>
                <a:off x="1546" y="2625"/>
                <a:ext cx="9" cy="10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83" name="Rectangle 91">
                <a:extLst>
                  <a:ext uri="{FF2B5EF4-FFF2-40B4-BE49-F238E27FC236}">
                    <a16:creationId xmlns:a16="http://schemas.microsoft.com/office/drawing/2014/main" id="{2185D29B-DEF3-4DD3-82F9-2F0F3C57CAF8}"/>
                  </a:ext>
                </a:extLst>
              </p:cNvPr>
              <p:cNvSpPr>
                <a:spLocks noChangeArrowheads="1"/>
              </p:cNvSpPr>
              <p:nvPr/>
            </p:nvSpPr>
            <p:spPr bwMode="auto">
              <a:xfrm>
                <a:off x="1555" y="2616"/>
                <a:ext cx="8" cy="11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84" name="Rectangle 92">
                <a:extLst>
                  <a:ext uri="{FF2B5EF4-FFF2-40B4-BE49-F238E27FC236}">
                    <a16:creationId xmlns:a16="http://schemas.microsoft.com/office/drawing/2014/main" id="{E583DADB-8AAB-465D-85F2-1F1D9FB920B6}"/>
                  </a:ext>
                </a:extLst>
              </p:cNvPr>
              <p:cNvSpPr>
                <a:spLocks noChangeArrowheads="1"/>
              </p:cNvSpPr>
              <p:nvPr/>
            </p:nvSpPr>
            <p:spPr bwMode="auto">
              <a:xfrm>
                <a:off x="1555" y="2616"/>
                <a:ext cx="8" cy="11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85" name="Rectangle 93">
                <a:extLst>
                  <a:ext uri="{FF2B5EF4-FFF2-40B4-BE49-F238E27FC236}">
                    <a16:creationId xmlns:a16="http://schemas.microsoft.com/office/drawing/2014/main" id="{7B806113-DEFC-474B-9008-06990D77C813}"/>
                  </a:ext>
                </a:extLst>
              </p:cNvPr>
              <p:cNvSpPr>
                <a:spLocks noChangeArrowheads="1"/>
              </p:cNvSpPr>
              <p:nvPr/>
            </p:nvSpPr>
            <p:spPr bwMode="auto">
              <a:xfrm>
                <a:off x="1563" y="2616"/>
                <a:ext cx="9" cy="11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86" name="Rectangle 94">
                <a:extLst>
                  <a:ext uri="{FF2B5EF4-FFF2-40B4-BE49-F238E27FC236}">
                    <a16:creationId xmlns:a16="http://schemas.microsoft.com/office/drawing/2014/main" id="{A8FD7465-0D19-40E4-B884-56B4500F83D2}"/>
                  </a:ext>
                </a:extLst>
              </p:cNvPr>
              <p:cNvSpPr>
                <a:spLocks noChangeArrowheads="1"/>
              </p:cNvSpPr>
              <p:nvPr/>
            </p:nvSpPr>
            <p:spPr bwMode="auto">
              <a:xfrm>
                <a:off x="1572" y="2616"/>
                <a:ext cx="8" cy="11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87" name="Rectangle 95">
                <a:extLst>
                  <a:ext uri="{FF2B5EF4-FFF2-40B4-BE49-F238E27FC236}">
                    <a16:creationId xmlns:a16="http://schemas.microsoft.com/office/drawing/2014/main" id="{76A286D1-64D5-4131-A891-242B4E3B370F}"/>
                  </a:ext>
                </a:extLst>
              </p:cNvPr>
              <p:cNvSpPr>
                <a:spLocks noChangeArrowheads="1"/>
              </p:cNvSpPr>
              <p:nvPr/>
            </p:nvSpPr>
            <p:spPr bwMode="auto">
              <a:xfrm>
                <a:off x="1580" y="2607"/>
                <a:ext cx="8" cy="12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88" name="Rectangle 96">
                <a:extLst>
                  <a:ext uri="{FF2B5EF4-FFF2-40B4-BE49-F238E27FC236}">
                    <a16:creationId xmlns:a16="http://schemas.microsoft.com/office/drawing/2014/main" id="{111D7F09-C006-4B60-9A67-398C009ED95E}"/>
                  </a:ext>
                </a:extLst>
              </p:cNvPr>
              <p:cNvSpPr>
                <a:spLocks noChangeArrowheads="1"/>
              </p:cNvSpPr>
              <p:nvPr/>
            </p:nvSpPr>
            <p:spPr bwMode="auto">
              <a:xfrm>
                <a:off x="1580" y="2607"/>
                <a:ext cx="8" cy="12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89" name="Rectangle 97">
                <a:extLst>
                  <a:ext uri="{FF2B5EF4-FFF2-40B4-BE49-F238E27FC236}">
                    <a16:creationId xmlns:a16="http://schemas.microsoft.com/office/drawing/2014/main" id="{063E5823-8E53-474A-80CF-1D2EB3F76A91}"/>
                  </a:ext>
                </a:extLst>
              </p:cNvPr>
              <p:cNvSpPr>
                <a:spLocks noChangeArrowheads="1"/>
              </p:cNvSpPr>
              <p:nvPr/>
            </p:nvSpPr>
            <p:spPr bwMode="auto">
              <a:xfrm>
                <a:off x="1588" y="2607"/>
                <a:ext cx="8" cy="12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90" name="Rectangle 98">
                <a:extLst>
                  <a:ext uri="{FF2B5EF4-FFF2-40B4-BE49-F238E27FC236}">
                    <a16:creationId xmlns:a16="http://schemas.microsoft.com/office/drawing/2014/main" id="{D359A355-1BF1-438E-8FC0-2CC989EBE4A6}"/>
                  </a:ext>
                </a:extLst>
              </p:cNvPr>
              <p:cNvSpPr>
                <a:spLocks noChangeArrowheads="1"/>
              </p:cNvSpPr>
              <p:nvPr/>
            </p:nvSpPr>
            <p:spPr bwMode="auto">
              <a:xfrm>
                <a:off x="1596" y="2599"/>
                <a:ext cx="9" cy="134"/>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91" name="Rectangle 99">
                <a:extLst>
                  <a:ext uri="{FF2B5EF4-FFF2-40B4-BE49-F238E27FC236}">
                    <a16:creationId xmlns:a16="http://schemas.microsoft.com/office/drawing/2014/main" id="{56D5F192-8456-4EAF-AD0A-5B679F893E4D}"/>
                  </a:ext>
                </a:extLst>
              </p:cNvPr>
              <p:cNvSpPr>
                <a:spLocks noChangeArrowheads="1"/>
              </p:cNvSpPr>
              <p:nvPr/>
            </p:nvSpPr>
            <p:spPr bwMode="auto">
              <a:xfrm>
                <a:off x="1605" y="2599"/>
                <a:ext cx="8" cy="134"/>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92" name="Rectangle 100">
                <a:extLst>
                  <a:ext uri="{FF2B5EF4-FFF2-40B4-BE49-F238E27FC236}">
                    <a16:creationId xmlns:a16="http://schemas.microsoft.com/office/drawing/2014/main" id="{B0CEB62D-2A8C-4977-88AA-310BB0B2E15D}"/>
                  </a:ext>
                </a:extLst>
              </p:cNvPr>
              <p:cNvSpPr>
                <a:spLocks noChangeArrowheads="1"/>
              </p:cNvSpPr>
              <p:nvPr/>
            </p:nvSpPr>
            <p:spPr bwMode="auto">
              <a:xfrm>
                <a:off x="1613" y="2599"/>
                <a:ext cx="9" cy="134"/>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93" name="Rectangle 101">
                <a:extLst>
                  <a:ext uri="{FF2B5EF4-FFF2-40B4-BE49-F238E27FC236}">
                    <a16:creationId xmlns:a16="http://schemas.microsoft.com/office/drawing/2014/main" id="{E0F42A0B-D48E-4CD4-8391-C52581F88774}"/>
                  </a:ext>
                </a:extLst>
              </p:cNvPr>
              <p:cNvSpPr>
                <a:spLocks noChangeArrowheads="1"/>
              </p:cNvSpPr>
              <p:nvPr/>
            </p:nvSpPr>
            <p:spPr bwMode="auto">
              <a:xfrm>
                <a:off x="1613" y="2589"/>
                <a:ext cx="9" cy="144"/>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94" name="Rectangle 102">
                <a:extLst>
                  <a:ext uri="{FF2B5EF4-FFF2-40B4-BE49-F238E27FC236}">
                    <a16:creationId xmlns:a16="http://schemas.microsoft.com/office/drawing/2014/main" id="{906F5D6E-85E4-467F-B10C-4BB71FE0D1D9}"/>
                  </a:ext>
                </a:extLst>
              </p:cNvPr>
              <p:cNvSpPr>
                <a:spLocks noChangeArrowheads="1"/>
              </p:cNvSpPr>
              <p:nvPr/>
            </p:nvSpPr>
            <p:spPr bwMode="auto">
              <a:xfrm>
                <a:off x="1622" y="2589"/>
                <a:ext cx="8" cy="144"/>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95" name="Rectangle 103">
                <a:extLst>
                  <a:ext uri="{FF2B5EF4-FFF2-40B4-BE49-F238E27FC236}">
                    <a16:creationId xmlns:a16="http://schemas.microsoft.com/office/drawing/2014/main" id="{F567BB3E-7505-44E9-A168-2A64AB4C66F9}"/>
                  </a:ext>
                </a:extLst>
              </p:cNvPr>
              <p:cNvSpPr>
                <a:spLocks noChangeArrowheads="1"/>
              </p:cNvSpPr>
              <p:nvPr/>
            </p:nvSpPr>
            <p:spPr bwMode="auto">
              <a:xfrm>
                <a:off x="1630" y="2589"/>
                <a:ext cx="9" cy="144"/>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96" name="Rectangle 104">
                <a:extLst>
                  <a:ext uri="{FF2B5EF4-FFF2-40B4-BE49-F238E27FC236}">
                    <a16:creationId xmlns:a16="http://schemas.microsoft.com/office/drawing/2014/main" id="{3C2A811B-47AB-44E8-A166-6CC006678C5E}"/>
                  </a:ext>
                </a:extLst>
              </p:cNvPr>
              <p:cNvSpPr>
                <a:spLocks noChangeArrowheads="1"/>
              </p:cNvSpPr>
              <p:nvPr/>
            </p:nvSpPr>
            <p:spPr bwMode="auto">
              <a:xfrm>
                <a:off x="1639" y="2581"/>
                <a:ext cx="8" cy="152"/>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97" name="Rectangle 105">
                <a:extLst>
                  <a:ext uri="{FF2B5EF4-FFF2-40B4-BE49-F238E27FC236}">
                    <a16:creationId xmlns:a16="http://schemas.microsoft.com/office/drawing/2014/main" id="{FE9CCDBD-C506-4CE1-BCA4-044B88EE1BB9}"/>
                  </a:ext>
                </a:extLst>
              </p:cNvPr>
              <p:cNvSpPr>
                <a:spLocks noChangeArrowheads="1"/>
              </p:cNvSpPr>
              <p:nvPr/>
            </p:nvSpPr>
            <p:spPr bwMode="auto">
              <a:xfrm>
                <a:off x="1639" y="2581"/>
                <a:ext cx="8" cy="152"/>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98" name="Rectangle 106">
                <a:extLst>
                  <a:ext uri="{FF2B5EF4-FFF2-40B4-BE49-F238E27FC236}">
                    <a16:creationId xmlns:a16="http://schemas.microsoft.com/office/drawing/2014/main" id="{D49B0789-8205-4EF9-8E5C-5AB07292E054}"/>
                  </a:ext>
                </a:extLst>
              </p:cNvPr>
              <p:cNvSpPr>
                <a:spLocks noChangeArrowheads="1"/>
              </p:cNvSpPr>
              <p:nvPr/>
            </p:nvSpPr>
            <p:spPr bwMode="auto">
              <a:xfrm>
                <a:off x="1647" y="2581"/>
                <a:ext cx="9" cy="152"/>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299" name="Rectangle 107">
                <a:extLst>
                  <a:ext uri="{FF2B5EF4-FFF2-40B4-BE49-F238E27FC236}">
                    <a16:creationId xmlns:a16="http://schemas.microsoft.com/office/drawing/2014/main" id="{DE865369-5C97-499A-A374-080AA9CF3A30}"/>
                  </a:ext>
                </a:extLst>
              </p:cNvPr>
              <p:cNvSpPr>
                <a:spLocks noChangeArrowheads="1"/>
              </p:cNvSpPr>
              <p:nvPr/>
            </p:nvSpPr>
            <p:spPr bwMode="auto">
              <a:xfrm>
                <a:off x="1656" y="2571"/>
                <a:ext cx="8" cy="162"/>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00" name="Rectangle 108">
                <a:extLst>
                  <a:ext uri="{FF2B5EF4-FFF2-40B4-BE49-F238E27FC236}">
                    <a16:creationId xmlns:a16="http://schemas.microsoft.com/office/drawing/2014/main" id="{81C979CB-76A3-45E5-A419-3B525199D642}"/>
                  </a:ext>
                </a:extLst>
              </p:cNvPr>
              <p:cNvSpPr>
                <a:spLocks noChangeArrowheads="1"/>
              </p:cNvSpPr>
              <p:nvPr/>
            </p:nvSpPr>
            <p:spPr bwMode="auto">
              <a:xfrm>
                <a:off x="1664" y="2571"/>
                <a:ext cx="9" cy="162"/>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01" name="Rectangle 109">
                <a:extLst>
                  <a:ext uri="{FF2B5EF4-FFF2-40B4-BE49-F238E27FC236}">
                    <a16:creationId xmlns:a16="http://schemas.microsoft.com/office/drawing/2014/main" id="{870E8ECC-2718-4D15-BD87-4A6A13555D01}"/>
                  </a:ext>
                </a:extLst>
              </p:cNvPr>
              <p:cNvSpPr>
                <a:spLocks noChangeArrowheads="1"/>
              </p:cNvSpPr>
              <p:nvPr/>
            </p:nvSpPr>
            <p:spPr bwMode="auto">
              <a:xfrm>
                <a:off x="1664" y="2571"/>
                <a:ext cx="9" cy="162"/>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02" name="Rectangle 110">
                <a:extLst>
                  <a:ext uri="{FF2B5EF4-FFF2-40B4-BE49-F238E27FC236}">
                    <a16:creationId xmlns:a16="http://schemas.microsoft.com/office/drawing/2014/main" id="{AEE1DBB1-B4EE-4F2C-9A29-B0D25FD6425D}"/>
                  </a:ext>
                </a:extLst>
              </p:cNvPr>
              <p:cNvSpPr>
                <a:spLocks noChangeArrowheads="1"/>
              </p:cNvSpPr>
              <p:nvPr/>
            </p:nvSpPr>
            <p:spPr bwMode="auto">
              <a:xfrm>
                <a:off x="1673" y="2563"/>
                <a:ext cx="8" cy="170"/>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03" name="Rectangle 111">
                <a:extLst>
                  <a:ext uri="{FF2B5EF4-FFF2-40B4-BE49-F238E27FC236}">
                    <a16:creationId xmlns:a16="http://schemas.microsoft.com/office/drawing/2014/main" id="{8B1FB588-4245-4407-B3F0-4C6A41FE4370}"/>
                  </a:ext>
                </a:extLst>
              </p:cNvPr>
              <p:cNvSpPr>
                <a:spLocks noChangeArrowheads="1"/>
              </p:cNvSpPr>
              <p:nvPr/>
            </p:nvSpPr>
            <p:spPr bwMode="auto">
              <a:xfrm>
                <a:off x="1681" y="2563"/>
                <a:ext cx="9" cy="170"/>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04" name="Rectangle 112">
                <a:extLst>
                  <a:ext uri="{FF2B5EF4-FFF2-40B4-BE49-F238E27FC236}">
                    <a16:creationId xmlns:a16="http://schemas.microsoft.com/office/drawing/2014/main" id="{944694EB-9FEE-4274-B4D5-A03FD54C8F5A}"/>
                  </a:ext>
                </a:extLst>
              </p:cNvPr>
              <p:cNvSpPr>
                <a:spLocks noChangeArrowheads="1"/>
              </p:cNvSpPr>
              <p:nvPr/>
            </p:nvSpPr>
            <p:spPr bwMode="auto">
              <a:xfrm>
                <a:off x="1690" y="2563"/>
                <a:ext cx="8" cy="170"/>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05" name="Rectangle 113">
                <a:extLst>
                  <a:ext uri="{FF2B5EF4-FFF2-40B4-BE49-F238E27FC236}">
                    <a16:creationId xmlns:a16="http://schemas.microsoft.com/office/drawing/2014/main" id="{42DB0BDF-34EF-40C9-B208-6791CC6CC751}"/>
                  </a:ext>
                </a:extLst>
              </p:cNvPr>
              <p:cNvSpPr>
                <a:spLocks noChangeArrowheads="1"/>
              </p:cNvSpPr>
              <p:nvPr/>
            </p:nvSpPr>
            <p:spPr bwMode="auto">
              <a:xfrm>
                <a:off x="1690" y="2553"/>
                <a:ext cx="8" cy="180"/>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06" name="Rectangle 114">
                <a:extLst>
                  <a:ext uri="{FF2B5EF4-FFF2-40B4-BE49-F238E27FC236}">
                    <a16:creationId xmlns:a16="http://schemas.microsoft.com/office/drawing/2014/main" id="{893A5967-20FE-4982-8A59-2EC8BB823B91}"/>
                  </a:ext>
                </a:extLst>
              </p:cNvPr>
              <p:cNvSpPr>
                <a:spLocks noChangeArrowheads="1"/>
              </p:cNvSpPr>
              <p:nvPr/>
            </p:nvSpPr>
            <p:spPr bwMode="auto">
              <a:xfrm>
                <a:off x="1698" y="2553"/>
                <a:ext cx="9" cy="180"/>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07" name="Rectangle 115">
                <a:extLst>
                  <a:ext uri="{FF2B5EF4-FFF2-40B4-BE49-F238E27FC236}">
                    <a16:creationId xmlns:a16="http://schemas.microsoft.com/office/drawing/2014/main" id="{B40D5D09-F398-4771-8304-0EAEB7A6AF9B}"/>
                  </a:ext>
                </a:extLst>
              </p:cNvPr>
              <p:cNvSpPr>
                <a:spLocks noChangeArrowheads="1"/>
              </p:cNvSpPr>
              <p:nvPr/>
            </p:nvSpPr>
            <p:spPr bwMode="auto">
              <a:xfrm>
                <a:off x="1707" y="2545"/>
                <a:ext cx="8" cy="18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08" name="Rectangle 116">
                <a:extLst>
                  <a:ext uri="{FF2B5EF4-FFF2-40B4-BE49-F238E27FC236}">
                    <a16:creationId xmlns:a16="http://schemas.microsoft.com/office/drawing/2014/main" id="{56DAE487-1169-454B-BABD-C9F284A10141}"/>
                  </a:ext>
                </a:extLst>
              </p:cNvPr>
              <p:cNvSpPr>
                <a:spLocks noChangeArrowheads="1"/>
              </p:cNvSpPr>
              <p:nvPr/>
            </p:nvSpPr>
            <p:spPr bwMode="auto">
              <a:xfrm>
                <a:off x="1715" y="2545"/>
                <a:ext cx="8" cy="18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09" name="Rectangle 117">
                <a:extLst>
                  <a:ext uri="{FF2B5EF4-FFF2-40B4-BE49-F238E27FC236}">
                    <a16:creationId xmlns:a16="http://schemas.microsoft.com/office/drawing/2014/main" id="{E2D5F510-A6E1-4802-8ECA-21FF47412B91}"/>
                  </a:ext>
                </a:extLst>
              </p:cNvPr>
              <p:cNvSpPr>
                <a:spLocks noChangeArrowheads="1"/>
              </p:cNvSpPr>
              <p:nvPr/>
            </p:nvSpPr>
            <p:spPr bwMode="auto">
              <a:xfrm>
                <a:off x="1723" y="2545"/>
                <a:ext cx="8" cy="18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10" name="Rectangle 118">
                <a:extLst>
                  <a:ext uri="{FF2B5EF4-FFF2-40B4-BE49-F238E27FC236}">
                    <a16:creationId xmlns:a16="http://schemas.microsoft.com/office/drawing/2014/main" id="{C7A53ADE-C8D6-4BB0-845B-97653E0647F8}"/>
                  </a:ext>
                </a:extLst>
              </p:cNvPr>
              <p:cNvSpPr>
                <a:spLocks noChangeArrowheads="1"/>
              </p:cNvSpPr>
              <p:nvPr/>
            </p:nvSpPr>
            <p:spPr bwMode="auto">
              <a:xfrm>
                <a:off x="1723" y="2535"/>
                <a:ext cx="8" cy="19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11" name="Rectangle 119">
                <a:extLst>
                  <a:ext uri="{FF2B5EF4-FFF2-40B4-BE49-F238E27FC236}">
                    <a16:creationId xmlns:a16="http://schemas.microsoft.com/office/drawing/2014/main" id="{41DA6047-A9C3-4233-B084-A5109F80157F}"/>
                  </a:ext>
                </a:extLst>
              </p:cNvPr>
              <p:cNvSpPr>
                <a:spLocks noChangeArrowheads="1"/>
              </p:cNvSpPr>
              <p:nvPr/>
            </p:nvSpPr>
            <p:spPr bwMode="auto">
              <a:xfrm>
                <a:off x="1731" y="2535"/>
                <a:ext cx="9" cy="19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12" name="Rectangle 120">
                <a:extLst>
                  <a:ext uri="{FF2B5EF4-FFF2-40B4-BE49-F238E27FC236}">
                    <a16:creationId xmlns:a16="http://schemas.microsoft.com/office/drawing/2014/main" id="{570D70E0-CB5B-46A4-9C53-54DE877B23E1}"/>
                  </a:ext>
                </a:extLst>
              </p:cNvPr>
              <p:cNvSpPr>
                <a:spLocks noChangeArrowheads="1"/>
              </p:cNvSpPr>
              <p:nvPr/>
            </p:nvSpPr>
            <p:spPr bwMode="auto">
              <a:xfrm>
                <a:off x="1740" y="2527"/>
                <a:ext cx="8" cy="20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13" name="Rectangle 121">
                <a:extLst>
                  <a:ext uri="{FF2B5EF4-FFF2-40B4-BE49-F238E27FC236}">
                    <a16:creationId xmlns:a16="http://schemas.microsoft.com/office/drawing/2014/main" id="{1BCA54E7-B9C4-4B44-8E97-CB02A97CA2EB}"/>
                  </a:ext>
                </a:extLst>
              </p:cNvPr>
              <p:cNvSpPr>
                <a:spLocks noChangeArrowheads="1"/>
              </p:cNvSpPr>
              <p:nvPr/>
            </p:nvSpPr>
            <p:spPr bwMode="auto">
              <a:xfrm>
                <a:off x="1748" y="2527"/>
                <a:ext cx="9" cy="20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14" name="Rectangle 122">
                <a:extLst>
                  <a:ext uri="{FF2B5EF4-FFF2-40B4-BE49-F238E27FC236}">
                    <a16:creationId xmlns:a16="http://schemas.microsoft.com/office/drawing/2014/main" id="{01EAE5F8-50E3-44DF-9827-25D6BDDC15E3}"/>
                  </a:ext>
                </a:extLst>
              </p:cNvPr>
              <p:cNvSpPr>
                <a:spLocks noChangeArrowheads="1"/>
              </p:cNvSpPr>
              <p:nvPr/>
            </p:nvSpPr>
            <p:spPr bwMode="auto">
              <a:xfrm>
                <a:off x="1748" y="2527"/>
                <a:ext cx="9" cy="20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15" name="Rectangle 123">
                <a:extLst>
                  <a:ext uri="{FF2B5EF4-FFF2-40B4-BE49-F238E27FC236}">
                    <a16:creationId xmlns:a16="http://schemas.microsoft.com/office/drawing/2014/main" id="{8348FBA6-454E-4B0B-9DF1-73D1F6F5A74E}"/>
                  </a:ext>
                </a:extLst>
              </p:cNvPr>
              <p:cNvSpPr>
                <a:spLocks noChangeArrowheads="1"/>
              </p:cNvSpPr>
              <p:nvPr/>
            </p:nvSpPr>
            <p:spPr bwMode="auto">
              <a:xfrm>
                <a:off x="1757" y="2517"/>
                <a:ext cx="8" cy="21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16" name="Rectangle 124">
                <a:extLst>
                  <a:ext uri="{FF2B5EF4-FFF2-40B4-BE49-F238E27FC236}">
                    <a16:creationId xmlns:a16="http://schemas.microsoft.com/office/drawing/2014/main" id="{24E25278-CA05-4445-A73B-508B09036D7A}"/>
                  </a:ext>
                </a:extLst>
              </p:cNvPr>
              <p:cNvSpPr>
                <a:spLocks noChangeArrowheads="1"/>
              </p:cNvSpPr>
              <p:nvPr/>
            </p:nvSpPr>
            <p:spPr bwMode="auto">
              <a:xfrm>
                <a:off x="1765" y="2517"/>
                <a:ext cx="9" cy="21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17" name="Rectangle 125">
                <a:extLst>
                  <a:ext uri="{FF2B5EF4-FFF2-40B4-BE49-F238E27FC236}">
                    <a16:creationId xmlns:a16="http://schemas.microsoft.com/office/drawing/2014/main" id="{5752F67A-D02F-4C2D-BB64-51BB2088F4A8}"/>
                  </a:ext>
                </a:extLst>
              </p:cNvPr>
              <p:cNvSpPr>
                <a:spLocks noChangeArrowheads="1"/>
              </p:cNvSpPr>
              <p:nvPr/>
            </p:nvSpPr>
            <p:spPr bwMode="auto">
              <a:xfrm>
                <a:off x="1774" y="2509"/>
                <a:ext cx="8" cy="224"/>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18" name="Rectangle 126">
                <a:extLst>
                  <a:ext uri="{FF2B5EF4-FFF2-40B4-BE49-F238E27FC236}">
                    <a16:creationId xmlns:a16="http://schemas.microsoft.com/office/drawing/2014/main" id="{370D256B-76FA-482C-ACED-2C621E1EB605}"/>
                  </a:ext>
                </a:extLst>
              </p:cNvPr>
              <p:cNvSpPr>
                <a:spLocks noChangeArrowheads="1"/>
              </p:cNvSpPr>
              <p:nvPr/>
            </p:nvSpPr>
            <p:spPr bwMode="auto">
              <a:xfrm>
                <a:off x="1774" y="2509"/>
                <a:ext cx="8" cy="224"/>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19" name="Rectangle 127">
                <a:extLst>
                  <a:ext uri="{FF2B5EF4-FFF2-40B4-BE49-F238E27FC236}">
                    <a16:creationId xmlns:a16="http://schemas.microsoft.com/office/drawing/2014/main" id="{F7171194-5C1A-4625-9E86-059E4207B3F2}"/>
                  </a:ext>
                </a:extLst>
              </p:cNvPr>
              <p:cNvSpPr>
                <a:spLocks noChangeArrowheads="1"/>
              </p:cNvSpPr>
              <p:nvPr/>
            </p:nvSpPr>
            <p:spPr bwMode="auto">
              <a:xfrm>
                <a:off x="1782" y="2499"/>
                <a:ext cx="9" cy="234"/>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20" name="Rectangle 128">
                <a:extLst>
                  <a:ext uri="{FF2B5EF4-FFF2-40B4-BE49-F238E27FC236}">
                    <a16:creationId xmlns:a16="http://schemas.microsoft.com/office/drawing/2014/main" id="{8DD09D5D-2FF4-4AFF-8CCD-C3052ED5A537}"/>
                  </a:ext>
                </a:extLst>
              </p:cNvPr>
              <p:cNvSpPr>
                <a:spLocks noChangeArrowheads="1"/>
              </p:cNvSpPr>
              <p:nvPr/>
            </p:nvSpPr>
            <p:spPr bwMode="auto">
              <a:xfrm>
                <a:off x="1791" y="2499"/>
                <a:ext cx="8" cy="234"/>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21" name="Rectangle 129">
                <a:extLst>
                  <a:ext uri="{FF2B5EF4-FFF2-40B4-BE49-F238E27FC236}">
                    <a16:creationId xmlns:a16="http://schemas.microsoft.com/office/drawing/2014/main" id="{7C4BAA7E-EEAC-447B-BA77-47DAEBA2019A}"/>
                  </a:ext>
                </a:extLst>
              </p:cNvPr>
              <p:cNvSpPr>
                <a:spLocks noChangeArrowheads="1"/>
              </p:cNvSpPr>
              <p:nvPr/>
            </p:nvSpPr>
            <p:spPr bwMode="auto">
              <a:xfrm>
                <a:off x="1799" y="2491"/>
                <a:ext cx="9" cy="242"/>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22" name="Rectangle 130">
                <a:extLst>
                  <a:ext uri="{FF2B5EF4-FFF2-40B4-BE49-F238E27FC236}">
                    <a16:creationId xmlns:a16="http://schemas.microsoft.com/office/drawing/2014/main" id="{F9E72D2D-738A-49FD-8BA9-EBC72B6485EA}"/>
                  </a:ext>
                </a:extLst>
              </p:cNvPr>
              <p:cNvSpPr>
                <a:spLocks noChangeArrowheads="1"/>
              </p:cNvSpPr>
              <p:nvPr/>
            </p:nvSpPr>
            <p:spPr bwMode="auto">
              <a:xfrm>
                <a:off x="1799" y="2491"/>
                <a:ext cx="9" cy="242"/>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23" name="Rectangle 131">
                <a:extLst>
                  <a:ext uri="{FF2B5EF4-FFF2-40B4-BE49-F238E27FC236}">
                    <a16:creationId xmlns:a16="http://schemas.microsoft.com/office/drawing/2014/main" id="{48B06F19-6E1B-41F9-ABC4-25DADCF95AE8}"/>
                  </a:ext>
                </a:extLst>
              </p:cNvPr>
              <p:cNvSpPr>
                <a:spLocks noChangeArrowheads="1"/>
              </p:cNvSpPr>
              <p:nvPr/>
            </p:nvSpPr>
            <p:spPr bwMode="auto">
              <a:xfrm>
                <a:off x="1808" y="2491"/>
                <a:ext cx="8" cy="242"/>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24" name="Rectangle 132">
                <a:extLst>
                  <a:ext uri="{FF2B5EF4-FFF2-40B4-BE49-F238E27FC236}">
                    <a16:creationId xmlns:a16="http://schemas.microsoft.com/office/drawing/2014/main" id="{301F705D-CAB4-4C9D-A536-B981AF335970}"/>
                  </a:ext>
                </a:extLst>
              </p:cNvPr>
              <p:cNvSpPr>
                <a:spLocks noChangeArrowheads="1"/>
              </p:cNvSpPr>
              <p:nvPr/>
            </p:nvSpPr>
            <p:spPr bwMode="auto">
              <a:xfrm>
                <a:off x="1816" y="2481"/>
                <a:ext cx="9" cy="252"/>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25" name="Rectangle 133">
                <a:extLst>
                  <a:ext uri="{FF2B5EF4-FFF2-40B4-BE49-F238E27FC236}">
                    <a16:creationId xmlns:a16="http://schemas.microsoft.com/office/drawing/2014/main" id="{0220489E-BE37-4EF0-897C-B5C7570BCC6D}"/>
                  </a:ext>
                </a:extLst>
              </p:cNvPr>
              <p:cNvSpPr>
                <a:spLocks noChangeArrowheads="1"/>
              </p:cNvSpPr>
              <p:nvPr/>
            </p:nvSpPr>
            <p:spPr bwMode="auto">
              <a:xfrm>
                <a:off x="1825" y="2481"/>
                <a:ext cx="8" cy="252"/>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26" name="Rectangle 134">
                <a:extLst>
                  <a:ext uri="{FF2B5EF4-FFF2-40B4-BE49-F238E27FC236}">
                    <a16:creationId xmlns:a16="http://schemas.microsoft.com/office/drawing/2014/main" id="{6E3AACCC-BCDD-495D-90F6-0A6B9E99C8B6}"/>
                  </a:ext>
                </a:extLst>
              </p:cNvPr>
              <p:cNvSpPr>
                <a:spLocks noChangeArrowheads="1"/>
              </p:cNvSpPr>
              <p:nvPr/>
            </p:nvSpPr>
            <p:spPr bwMode="auto">
              <a:xfrm>
                <a:off x="1833" y="2473"/>
                <a:ext cx="9" cy="260"/>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27" name="Rectangle 135">
                <a:extLst>
                  <a:ext uri="{FF2B5EF4-FFF2-40B4-BE49-F238E27FC236}">
                    <a16:creationId xmlns:a16="http://schemas.microsoft.com/office/drawing/2014/main" id="{5F56E892-5EC5-4514-B256-D0051D8C476A}"/>
                  </a:ext>
                </a:extLst>
              </p:cNvPr>
              <p:cNvSpPr>
                <a:spLocks noChangeArrowheads="1"/>
              </p:cNvSpPr>
              <p:nvPr/>
            </p:nvSpPr>
            <p:spPr bwMode="auto">
              <a:xfrm>
                <a:off x="1833" y="2473"/>
                <a:ext cx="9" cy="260"/>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28" name="Rectangle 136">
                <a:extLst>
                  <a:ext uri="{FF2B5EF4-FFF2-40B4-BE49-F238E27FC236}">
                    <a16:creationId xmlns:a16="http://schemas.microsoft.com/office/drawing/2014/main" id="{893B5378-41E9-4395-B406-8F1C5237EC5B}"/>
                  </a:ext>
                </a:extLst>
              </p:cNvPr>
              <p:cNvSpPr>
                <a:spLocks noChangeArrowheads="1"/>
              </p:cNvSpPr>
              <p:nvPr/>
            </p:nvSpPr>
            <p:spPr bwMode="auto">
              <a:xfrm>
                <a:off x="1842" y="2463"/>
                <a:ext cx="8" cy="270"/>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29" name="Rectangle 137">
                <a:extLst>
                  <a:ext uri="{FF2B5EF4-FFF2-40B4-BE49-F238E27FC236}">
                    <a16:creationId xmlns:a16="http://schemas.microsoft.com/office/drawing/2014/main" id="{62A056D0-ED31-48F9-9AEC-6F42AA241D77}"/>
                  </a:ext>
                </a:extLst>
              </p:cNvPr>
              <p:cNvSpPr>
                <a:spLocks noChangeArrowheads="1"/>
              </p:cNvSpPr>
              <p:nvPr/>
            </p:nvSpPr>
            <p:spPr bwMode="auto">
              <a:xfrm>
                <a:off x="1850" y="2463"/>
                <a:ext cx="9" cy="270"/>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30" name="Rectangle 138">
                <a:extLst>
                  <a:ext uri="{FF2B5EF4-FFF2-40B4-BE49-F238E27FC236}">
                    <a16:creationId xmlns:a16="http://schemas.microsoft.com/office/drawing/2014/main" id="{D3DA98C9-A042-45EB-A279-7AA16A11142A}"/>
                  </a:ext>
                </a:extLst>
              </p:cNvPr>
              <p:cNvSpPr>
                <a:spLocks noChangeArrowheads="1"/>
              </p:cNvSpPr>
              <p:nvPr/>
            </p:nvSpPr>
            <p:spPr bwMode="auto">
              <a:xfrm>
                <a:off x="1859" y="2455"/>
                <a:ext cx="8" cy="27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31" name="Rectangle 139">
                <a:extLst>
                  <a:ext uri="{FF2B5EF4-FFF2-40B4-BE49-F238E27FC236}">
                    <a16:creationId xmlns:a16="http://schemas.microsoft.com/office/drawing/2014/main" id="{0DFFC4DD-44F6-444D-9231-5FF7E860BE6B}"/>
                  </a:ext>
                </a:extLst>
              </p:cNvPr>
              <p:cNvSpPr>
                <a:spLocks noChangeArrowheads="1"/>
              </p:cNvSpPr>
              <p:nvPr/>
            </p:nvSpPr>
            <p:spPr bwMode="auto">
              <a:xfrm>
                <a:off x="1859" y="2455"/>
                <a:ext cx="8" cy="27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32" name="Rectangle 140">
                <a:extLst>
                  <a:ext uri="{FF2B5EF4-FFF2-40B4-BE49-F238E27FC236}">
                    <a16:creationId xmlns:a16="http://schemas.microsoft.com/office/drawing/2014/main" id="{A49D8508-F67F-40CC-B9EC-C0DD05BAEEA8}"/>
                  </a:ext>
                </a:extLst>
              </p:cNvPr>
              <p:cNvSpPr>
                <a:spLocks noChangeArrowheads="1"/>
              </p:cNvSpPr>
              <p:nvPr/>
            </p:nvSpPr>
            <p:spPr bwMode="auto">
              <a:xfrm>
                <a:off x="1867" y="2446"/>
                <a:ext cx="8" cy="28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33" name="Rectangle 141">
                <a:extLst>
                  <a:ext uri="{FF2B5EF4-FFF2-40B4-BE49-F238E27FC236}">
                    <a16:creationId xmlns:a16="http://schemas.microsoft.com/office/drawing/2014/main" id="{2C30482D-F07E-4EB7-9ACF-E9B94AE3952C}"/>
                  </a:ext>
                </a:extLst>
              </p:cNvPr>
              <p:cNvSpPr>
                <a:spLocks noChangeArrowheads="1"/>
              </p:cNvSpPr>
              <p:nvPr/>
            </p:nvSpPr>
            <p:spPr bwMode="auto">
              <a:xfrm>
                <a:off x="1875" y="2446"/>
                <a:ext cx="8" cy="28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34" name="Rectangle 142">
                <a:extLst>
                  <a:ext uri="{FF2B5EF4-FFF2-40B4-BE49-F238E27FC236}">
                    <a16:creationId xmlns:a16="http://schemas.microsoft.com/office/drawing/2014/main" id="{FC0BDEEF-8026-415B-98F0-565591698FF5}"/>
                  </a:ext>
                </a:extLst>
              </p:cNvPr>
              <p:cNvSpPr>
                <a:spLocks noChangeArrowheads="1"/>
              </p:cNvSpPr>
              <p:nvPr/>
            </p:nvSpPr>
            <p:spPr bwMode="auto">
              <a:xfrm>
                <a:off x="1883" y="2437"/>
                <a:ext cx="9" cy="29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35" name="Rectangle 143">
                <a:extLst>
                  <a:ext uri="{FF2B5EF4-FFF2-40B4-BE49-F238E27FC236}">
                    <a16:creationId xmlns:a16="http://schemas.microsoft.com/office/drawing/2014/main" id="{568459B7-B0D0-4653-9A90-0033DB31BE8B}"/>
                  </a:ext>
                </a:extLst>
              </p:cNvPr>
              <p:cNvSpPr>
                <a:spLocks noChangeArrowheads="1"/>
              </p:cNvSpPr>
              <p:nvPr/>
            </p:nvSpPr>
            <p:spPr bwMode="auto">
              <a:xfrm>
                <a:off x="1883" y="2428"/>
                <a:ext cx="9" cy="305"/>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36" name="Rectangle 144">
                <a:extLst>
                  <a:ext uri="{FF2B5EF4-FFF2-40B4-BE49-F238E27FC236}">
                    <a16:creationId xmlns:a16="http://schemas.microsoft.com/office/drawing/2014/main" id="{12732869-3BA7-4D6E-988F-2C1E57F1BDEA}"/>
                  </a:ext>
                </a:extLst>
              </p:cNvPr>
              <p:cNvSpPr>
                <a:spLocks noChangeArrowheads="1"/>
              </p:cNvSpPr>
              <p:nvPr/>
            </p:nvSpPr>
            <p:spPr bwMode="auto">
              <a:xfrm>
                <a:off x="1892" y="2428"/>
                <a:ext cx="8" cy="305"/>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37" name="Rectangle 145">
                <a:extLst>
                  <a:ext uri="{FF2B5EF4-FFF2-40B4-BE49-F238E27FC236}">
                    <a16:creationId xmlns:a16="http://schemas.microsoft.com/office/drawing/2014/main" id="{85AC6A33-100B-4103-8F45-889211DBDEE3}"/>
                  </a:ext>
                </a:extLst>
              </p:cNvPr>
              <p:cNvSpPr>
                <a:spLocks noChangeArrowheads="1"/>
              </p:cNvSpPr>
              <p:nvPr/>
            </p:nvSpPr>
            <p:spPr bwMode="auto">
              <a:xfrm>
                <a:off x="1900" y="2419"/>
                <a:ext cx="8" cy="314"/>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38" name="Rectangle 146">
                <a:extLst>
                  <a:ext uri="{FF2B5EF4-FFF2-40B4-BE49-F238E27FC236}">
                    <a16:creationId xmlns:a16="http://schemas.microsoft.com/office/drawing/2014/main" id="{4A33CB1E-CDB7-418C-A358-904E91B501BD}"/>
                  </a:ext>
                </a:extLst>
              </p:cNvPr>
              <p:cNvSpPr>
                <a:spLocks noChangeArrowheads="1"/>
              </p:cNvSpPr>
              <p:nvPr/>
            </p:nvSpPr>
            <p:spPr bwMode="auto">
              <a:xfrm>
                <a:off x="1908" y="2419"/>
                <a:ext cx="9" cy="314"/>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39" name="Rectangle 147">
                <a:extLst>
                  <a:ext uri="{FF2B5EF4-FFF2-40B4-BE49-F238E27FC236}">
                    <a16:creationId xmlns:a16="http://schemas.microsoft.com/office/drawing/2014/main" id="{731983C4-9163-49C4-8DC6-E363679CD96A}"/>
                  </a:ext>
                </a:extLst>
              </p:cNvPr>
              <p:cNvSpPr>
                <a:spLocks noChangeArrowheads="1"/>
              </p:cNvSpPr>
              <p:nvPr/>
            </p:nvSpPr>
            <p:spPr bwMode="auto">
              <a:xfrm>
                <a:off x="1917" y="2410"/>
                <a:ext cx="8" cy="323"/>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40" name="Rectangle 148">
                <a:extLst>
                  <a:ext uri="{FF2B5EF4-FFF2-40B4-BE49-F238E27FC236}">
                    <a16:creationId xmlns:a16="http://schemas.microsoft.com/office/drawing/2014/main" id="{0A7AEF51-5123-4FD0-AF29-CE13ED241217}"/>
                  </a:ext>
                </a:extLst>
              </p:cNvPr>
              <p:cNvSpPr>
                <a:spLocks noChangeArrowheads="1"/>
              </p:cNvSpPr>
              <p:nvPr/>
            </p:nvSpPr>
            <p:spPr bwMode="auto">
              <a:xfrm>
                <a:off x="1917" y="2410"/>
                <a:ext cx="8" cy="323"/>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41" name="Rectangle 149">
                <a:extLst>
                  <a:ext uri="{FF2B5EF4-FFF2-40B4-BE49-F238E27FC236}">
                    <a16:creationId xmlns:a16="http://schemas.microsoft.com/office/drawing/2014/main" id="{24D861EF-57AD-4460-8B70-43C9C1B4404C}"/>
                  </a:ext>
                </a:extLst>
              </p:cNvPr>
              <p:cNvSpPr>
                <a:spLocks noChangeArrowheads="1"/>
              </p:cNvSpPr>
              <p:nvPr/>
            </p:nvSpPr>
            <p:spPr bwMode="auto">
              <a:xfrm>
                <a:off x="1925" y="2401"/>
                <a:ext cx="9" cy="332"/>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42" name="Rectangle 150">
                <a:extLst>
                  <a:ext uri="{FF2B5EF4-FFF2-40B4-BE49-F238E27FC236}">
                    <a16:creationId xmlns:a16="http://schemas.microsoft.com/office/drawing/2014/main" id="{527BFEE8-9F5F-4DC8-9B25-757C2045D4C8}"/>
                  </a:ext>
                </a:extLst>
              </p:cNvPr>
              <p:cNvSpPr>
                <a:spLocks noChangeArrowheads="1"/>
              </p:cNvSpPr>
              <p:nvPr/>
            </p:nvSpPr>
            <p:spPr bwMode="auto">
              <a:xfrm>
                <a:off x="1934" y="2401"/>
                <a:ext cx="8" cy="332"/>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43" name="Rectangle 151">
                <a:extLst>
                  <a:ext uri="{FF2B5EF4-FFF2-40B4-BE49-F238E27FC236}">
                    <a16:creationId xmlns:a16="http://schemas.microsoft.com/office/drawing/2014/main" id="{6C5B8CF2-30AA-470A-8851-4934961DFAB5}"/>
                  </a:ext>
                </a:extLst>
              </p:cNvPr>
              <p:cNvSpPr>
                <a:spLocks noChangeArrowheads="1"/>
              </p:cNvSpPr>
              <p:nvPr/>
            </p:nvSpPr>
            <p:spPr bwMode="auto">
              <a:xfrm>
                <a:off x="1942" y="2392"/>
                <a:ext cx="9" cy="341"/>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44" name="Rectangle 152">
                <a:extLst>
                  <a:ext uri="{FF2B5EF4-FFF2-40B4-BE49-F238E27FC236}">
                    <a16:creationId xmlns:a16="http://schemas.microsoft.com/office/drawing/2014/main" id="{46779EA3-B8EB-46BA-B313-4792D6856E7F}"/>
                  </a:ext>
                </a:extLst>
              </p:cNvPr>
              <p:cNvSpPr>
                <a:spLocks noChangeArrowheads="1"/>
              </p:cNvSpPr>
              <p:nvPr/>
            </p:nvSpPr>
            <p:spPr bwMode="auto">
              <a:xfrm>
                <a:off x="1942" y="2383"/>
                <a:ext cx="9" cy="350"/>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45" name="Rectangle 153">
                <a:extLst>
                  <a:ext uri="{FF2B5EF4-FFF2-40B4-BE49-F238E27FC236}">
                    <a16:creationId xmlns:a16="http://schemas.microsoft.com/office/drawing/2014/main" id="{5B62FD75-7F76-4C27-AF84-72D27CA72D86}"/>
                  </a:ext>
                </a:extLst>
              </p:cNvPr>
              <p:cNvSpPr>
                <a:spLocks noChangeArrowheads="1"/>
              </p:cNvSpPr>
              <p:nvPr/>
            </p:nvSpPr>
            <p:spPr bwMode="auto">
              <a:xfrm>
                <a:off x="1951" y="2383"/>
                <a:ext cx="8" cy="350"/>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46" name="Rectangle 154">
                <a:extLst>
                  <a:ext uri="{FF2B5EF4-FFF2-40B4-BE49-F238E27FC236}">
                    <a16:creationId xmlns:a16="http://schemas.microsoft.com/office/drawing/2014/main" id="{C922AB6A-998F-4390-84D4-1DB5029BF8AF}"/>
                  </a:ext>
                </a:extLst>
              </p:cNvPr>
              <p:cNvSpPr>
                <a:spLocks noChangeArrowheads="1"/>
              </p:cNvSpPr>
              <p:nvPr/>
            </p:nvSpPr>
            <p:spPr bwMode="auto">
              <a:xfrm>
                <a:off x="1959" y="2374"/>
                <a:ext cx="9" cy="359"/>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47" name="Rectangle 155">
                <a:extLst>
                  <a:ext uri="{FF2B5EF4-FFF2-40B4-BE49-F238E27FC236}">
                    <a16:creationId xmlns:a16="http://schemas.microsoft.com/office/drawing/2014/main" id="{00BAE0C1-124D-4950-91BE-B911E3D7005F}"/>
                  </a:ext>
                </a:extLst>
              </p:cNvPr>
              <p:cNvSpPr>
                <a:spLocks noChangeArrowheads="1"/>
              </p:cNvSpPr>
              <p:nvPr/>
            </p:nvSpPr>
            <p:spPr bwMode="auto">
              <a:xfrm>
                <a:off x="1968" y="2374"/>
                <a:ext cx="8" cy="359"/>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48" name="Rectangle 156">
                <a:extLst>
                  <a:ext uri="{FF2B5EF4-FFF2-40B4-BE49-F238E27FC236}">
                    <a16:creationId xmlns:a16="http://schemas.microsoft.com/office/drawing/2014/main" id="{C7CD64F8-0B61-49DA-845B-D523F35D8945}"/>
                  </a:ext>
                </a:extLst>
              </p:cNvPr>
              <p:cNvSpPr>
                <a:spLocks noChangeArrowheads="1"/>
              </p:cNvSpPr>
              <p:nvPr/>
            </p:nvSpPr>
            <p:spPr bwMode="auto">
              <a:xfrm>
                <a:off x="1968" y="2365"/>
                <a:ext cx="8" cy="36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49" name="Rectangle 157">
                <a:extLst>
                  <a:ext uri="{FF2B5EF4-FFF2-40B4-BE49-F238E27FC236}">
                    <a16:creationId xmlns:a16="http://schemas.microsoft.com/office/drawing/2014/main" id="{77BF5F13-7398-43A9-8CA4-37CBE16CED57}"/>
                  </a:ext>
                </a:extLst>
              </p:cNvPr>
              <p:cNvSpPr>
                <a:spLocks noChangeArrowheads="1"/>
              </p:cNvSpPr>
              <p:nvPr/>
            </p:nvSpPr>
            <p:spPr bwMode="auto">
              <a:xfrm>
                <a:off x="1976" y="2356"/>
                <a:ext cx="9" cy="37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50" name="Rectangle 158">
                <a:extLst>
                  <a:ext uri="{FF2B5EF4-FFF2-40B4-BE49-F238E27FC236}">
                    <a16:creationId xmlns:a16="http://schemas.microsoft.com/office/drawing/2014/main" id="{8FE3A87C-30DA-42DA-8122-E39787F38E6E}"/>
                  </a:ext>
                </a:extLst>
              </p:cNvPr>
              <p:cNvSpPr>
                <a:spLocks noChangeArrowheads="1"/>
              </p:cNvSpPr>
              <p:nvPr/>
            </p:nvSpPr>
            <p:spPr bwMode="auto">
              <a:xfrm>
                <a:off x="1985" y="2356"/>
                <a:ext cx="8" cy="37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51" name="Rectangle 159">
                <a:extLst>
                  <a:ext uri="{FF2B5EF4-FFF2-40B4-BE49-F238E27FC236}">
                    <a16:creationId xmlns:a16="http://schemas.microsoft.com/office/drawing/2014/main" id="{A1A4CA77-40D6-4396-AA8C-64151899E0CE}"/>
                  </a:ext>
                </a:extLst>
              </p:cNvPr>
              <p:cNvSpPr>
                <a:spLocks noChangeArrowheads="1"/>
              </p:cNvSpPr>
              <p:nvPr/>
            </p:nvSpPr>
            <p:spPr bwMode="auto">
              <a:xfrm>
                <a:off x="1993" y="2347"/>
                <a:ext cx="9" cy="38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52" name="Rectangle 160">
                <a:extLst>
                  <a:ext uri="{FF2B5EF4-FFF2-40B4-BE49-F238E27FC236}">
                    <a16:creationId xmlns:a16="http://schemas.microsoft.com/office/drawing/2014/main" id="{09B32F76-D463-4AD2-B946-34A3EF796B41}"/>
                  </a:ext>
                </a:extLst>
              </p:cNvPr>
              <p:cNvSpPr>
                <a:spLocks noChangeArrowheads="1"/>
              </p:cNvSpPr>
              <p:nvPr/>
            </p:nvSpPr>
            <p:spPr bwMode="auto">
              <a:xfrm>
                <a:off x="1993" y="2338"/>
                <a:ext cx="9" cy="395"/>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53" name="Rectangle 161">
                <a:extLst>
                  <a:ext uri="{FF2B5EF4-FFF2-40B4-BE49-F238E27FC236}">
                    <a16:creationId xmlns:a16="http://schemas.microsoft.com/office/drawing/2014/main" id="{9F2F4C86-C4DE-4960-955A-0DD5781FA932}"/>
                  </a:ext>
                </a:extLst>
              </p:cNvPr>
              <p:cNvSpPr>
                <a:spLocks noChangeArrowheads="1"/>
              </p:cNvSpPr>
              <p:nvPr/>
            </p:nvSpPr>
            <p:spPr bwMode="auto">
              <a:xfrm>
                <a:off x="2002" y="2338"/>
                <a:ext cx="8" cy="395"/>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54" name="Rectangle 162">
                <a:extLst>
                  <a:ext uri="{FF2B5EF4-FFF2-40B4-BE49-F238E27FC236}">
                    <a16:creationId xmlns:a16="http://schemas.microsoft.com/office/drawing/2014/main" id="{10E55EA6-C132-4BCB-AF47-EB57E9D6B084}"/>
                  </a:ext>
                </a:extLst>
              </p:cNvPr>
              <p:cNvSpPr>
                <a:spLocks noChangeArrowheads="1"/>
              </p:cNvSpPr>
              <p:nvPr/>
            </p:nvSpPr>
            <p:spPr bwMode="auto">
              <a:xfrm>
                <a:off x="2010" y="2329"/>
                <a:ext cx="9" cy="404"/>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55" name="Rectangle 163">
                <a:extLst>
                  <a:ext uri="{FF2B5EF4-FFF2-40B4-BE49-F238E27FC236}">
                    <a16:creationId xmlns:a16="http://schemas.microsoft.com/office/drawing/2014/main" id="{23E882B9-B5F7-436F-9080-45C1E27B5419}"/>
                  </a:ext>
                </a:extLst>
              </p:cNvPr>
              <p:cNvSpPr>
                <a:spLocks noChangeArrowheads="1"/>
              </p:cNvSpPr>
              <p:nvPr/>
            </p:nvSpPr>
            <p:spPr bwMode="auto">
              <a:xfrm>
                <a:off x="2019" y="2329"/>
                <a:ext cx="8" cy="404"/>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56" name="Rectangle 164">
                <a:extLst>
                  <a:ext uri="{FF2B5EF4-FFF2-40B4-BE49-F238E27FC236}">
                    <a16:creationId xmlns:a16="http://schemas.microsoft.com/office/drawing/2014/main" id="{568EDD76-F1E6-43F3-9464-FB6B9E07C840}"/>
                  </a:ext>
                </a:extLst>
              </p:cNvPr>
              <p:cNvSpPr>
                <a:spLocks noChangeArrowheads="1"/>
              </p:cNvSpPr>
              <p:nvPr/>
            </p:nvSpPr>
            <p:spPr bwMode="auto">
              <a:xfrm>
                <a:off x="2027" y="2320"/>
                <a:ext cx="8" cy="413"/>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57" name="Rectangle 165">
                <a:extLst>
                  <a:ext uri="{FF2B5EF4-FFF2-40B4-BE49-F238E27FC236}">
                    <a16:creationId xmlns:a16="http://schemas.microsoft.com/office/drawing/2014/main" id="{59606441-2FE7-4D43-983D-07F38D8559B9}"/>
                  </a:ext>
                </a:extLst>
              </p:cNvPr>
              <p:cNvSpPr>
                <a:spLocks noChangeArrowheads="1"/>
              </p:cNvSpPr>
              <p:nvPr/>
            </p:nvSpPr>
            <p:spPr bwMode="auto">
              <a:xfrm>
                <a:off x="2027" y="2312"/>
                <a:ext cx="8" cy="421"/>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58" name="Rectangle 166">
                <a:extLst>
                  <a:ext uri="{FF2B5EF4-FFF2-40B4-BE49-F238E27FC236}">
                    <a16:creationId xmlns:a16="http://schemas.microsoft.com/office/drawing/2014/main" id="{A64E4F1C-BB5A-4127-838C-ED0CEDC9F57F}"/>
                  </a:ext>
                </a:extLst>
              </p:cNvPr>
              <p:cNvSpPr>
                <a:spLocks noChangeArrowheads="1"/>
              </p:cNvSpPr>
              <p:nvPr/>
            </p:nvSpPr>
            <p:spPr bwMode="auto">
              <a:xfrm>
                <a:off x="2035" y="2312"/>
                <a:ext cx="8" cy="421"/>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59" name="Rectangle 167">
                <a:extLst>
                  <a:ext uri="{FF2B5EF4-FFF2-40B4-BE49-F238E27FC236}">
                    <a16:creationId xmlns:a16="http://schemas.microsoft.com/office/drawing/2014/main" id="{0E6FD1C4-6EF5-49EE-AF95-912851D60727}"/>
                  </a:ext>
                </a:extLst>
              </p:cNvPr>
              <p:cNvSpPr>
                <a:spLocks noChangeArrowheads="1"/>
              </p:cNvSpPr>
              <p:nvPr/>
            </p:nvSpPr>
            <p:spPr bwMode="auto">
              <a:xfrm>
                <a:off x="2043" y="2302"/>
                <a:ext cx="9" cy="431"/>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60" name="Rectangle 168">
                <a:extLst>
                  <a:ext uri="{FF2B5EF4-FFF2-40B4-BE49-F238E27FC236}">
                    <a16:creationId xmlns:a16="http://schemas.microsoft.com/office/drawing/2014/main" id="{98FB8D1F-6E17-448E-84C8-2ED78CF0FBAF}"/>
                  </a:ext>
                </a:extLst>
              </p:cNvPr>
              <p:cNvSpPr>
                <a:spLocks noChangeArrowheads="1"/>
              </p:cNvSpPr>
              <p:nvPr/>
            </p:nvSpPr>
            <p:spPr bwMode="auto">
              <a:xfrm>
                <a:off x="2052" y="2294"/>
                <a:ext cx="8" cy="439"/>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61" name="Rectangle 169">
                <a:extLst>
                  <a:ext uri="{FF2B5EF4-FFF2-40B4-BE49-F238E27FC236}">
                    <a16:creationId xmlns:a16="http://schemas.microsoft.com/office/drawing/2014/main" id="{90312E1A-04E6-439E-86B1-6F015B2F7ADD}"/>
                  </a:ext>
                </a:extLst>
              </p:cNvPr>
              <p:cNvSpPr>
                <a:spLocks noChangeArrowheads="1"/>
              </p:cNvSpPr>
              <p:nvPr/>
            </p:nvSpPr>
            <p:spPr bwMode="auto">
              <a:xfrm>
                <a:off x="2052" y="2294"/>
                <a:ext cx="8" cy="439"/>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62" name="Rectangle 170">
                <a:extLst>
                  <a:ext uri="{FF2B5EF4-FFF2-40B4-BE49-F238E27FC236}">
                    <a16:creationId xmlns:a16="http://schemas.microsoft.com/office/drawing/2014/main" id="{D716E0A2-DE0A-4FBD-A379-64774386B55B}"/>
                  </a:ext>
                </a:extLst>
              </p:cNvPr>
              <p:cNvSpPr>
                <a:spLocks noChangeArrowheads="1"/>
              </p:cNvSpPr>
              <p:nvPr/>
            </p:nvSpPr>
            <p:spPr bwMode="auto">
              <a:xfrm>
                <a:off x="2060" y="2284"/>
                <a:ext cx="9" cy="449"/>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63" name="Rectangle 171">
                <a:extLst>
                  <a:ext uri="{FF2B5EF4-FFF2-40B4-BE49-F238E27FC236}">
                    <a16:creationId xmlns:a16="http://schemas.microsoft.com/office/drawing/2014/main" id="{B2CFB35F-AFC6-4441-B77A-B0A64604AD5B}"/>
                  </a:ext>
                </a:extLst>
              </p:cNvPr>
              <p:cNvSpPr>
                <a:spLocks noChangeArrowheads="1"/>
              </p:cNvSpPr>
              <p:nvPr/>
            </p:nvSpPr>
            <p:spPr bwMode="auto">
              <a:xfrm>
                <a:off x="2069" y="2276"/>
                <a:ext cx="8" cy="45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64" name="Rectangle 172">
                <a:extLst>
                  <a:ext uri="{FF2B5EF4-FFF2-40B4-BE49-F238E27FC236}">
                    <a16:creationId xmlns:a16="http://schemas.microsoft.com/office/drawing/2014/main" id="{FE482804-3C61-4F95-AD15-71644C6BF162}"/>
                  </a:ext>
                </a:extLst>
              </p:cNvPr>
              <p:cNvSpPr>
                <a:spLocks noChangeArrowheads="1"/>
              </p:cNvSpPr>
              <p:nvPr/>
            </p:nvSpPr>
            <p:spPr bwMode="auto">
              <a:xfrm>
                <a:off x="2077" y="2276"/>
                <a:ext cx="9" cy="45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65" name="Rectangle 173">
                <a:extLst>
                  <a:ext uri="{FF2B5EF4-FFF2-40B4-BE49-F238E27FC236}">
                    <a16:creationId xmlns:a16="http://schemas.microsoft.com/office/drawing/2014/main" id="{9F35A64E-9656-4195-B23D-41E653119903}"/>
                  </a:ext>
                </a:extLst>
              </p:cNvPr>
              <p:cNvSpPr>
                <a:spLocks noChangeArrowheads="1"/>
              </p:cNvSpPr>
              <p:nvPr/>
            </p:nvSpPr>
            <p:spPr bwMode="auto">
              <a:xfrm>
                <a:off x="2077" y="2266"/>
                <a:ext cx="9" cy="46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66" name="Rectangle 174">
                <a:extLst>
                  <a:ext uri="{FF2B5EF4-FFF2-40B4-BE49-F238E27FC236}">
                    <a16:creationId xmlns:a16="http://schemas.microsoft.com/office/drawing/2014/main" id="{15BE6F1D-20E3-4DCF-8352-71170C2FAFB8}"/>
                  </a:ext>
                </a:extLst>
              </p:cNvPr>
              <p:cNvSpPr>
                <a:spLocks noChangeArrowheads="1"/>
              </p:cNvSpPr>
              <p:nvPr/>
            </p:nvSpPr>
            <p:spPr bwMode="auto">
              <a:xfrm>
                <a:off x="2086" y="2258"/>
                <a:ext cx="8" cy="475"/>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67" name="Rectangle 175">
                <a:extLst>
                  <a:ext uri="{FF2B5EF4-FFF2-40B4-BE49-F238E27FC236}">
                    <a16:creationId xmlns:a16="http://schemas.microsoft.com/office/drawing/2014/main" id="{A515B70D-D044-48B8-AEF8-812FB5505DDE}"/>
                  </a:ext>
                </a:extLst>
              </p:cNvPr>
              <p:cNvSpPr>
                <a:spLocks noChangeArrowheads="1"/>
              </p:cNvSpPr>
              <p:nvPr/>
            </p:nvSpPr>
            <p:spPr bwMode="auto">
              <a:xfrm>
                <a:off x="2094" y="2258"/>
                <a:ext cx="9" cy="475"/>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68" name="Rectangle 176">
                <a:extLst>
                  <a:ext uri="{FF2B5EF4-FFF2-40B4-BE49-F238E27FC236}">
                    <a16:creationId xmlns:a16="http://schemas.microsoft.com/office/drawing/2014/main" id="{1FE8E1E1-D38F-4DA5-A6A3-97D3492DFB76}"/>
                  </a:ext>
                </a:extLst>
              </p:cNvPr>
              <p:cNvSpPr>
                <a:spLocks noChangeArrowheads="1"/>
              </p:cNvSpPr>
              <p:nvPr/>
            </p:nvSpPr>
            <p:spPr bwMode="auto">
              <a:xfrm>
                <a:off x="2103" y="2248"/>
                <a:ext cx="8" cy="485"/>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69" name="Rectangle 177">
                <a:extLst>
                  <a:ext uri="{FF2B5EF4-FFF2-40B4-BE49-F238E27FC236}">
                    <a16:creationId xmlns:a16="http://schemas.microsoft.com/office/drawing/2014/main" id="{6C8C5691-B2DD-412C-8F29-5772048D944C}"/>
                  </a:ext>
                </a:extLst>
              </p:cNvPr>
              <p:cNvSpPr>
                <a:spLocks noChangeArrowheads="1"/>
              </p:cNvSpPr>
              <p:nvPr/>
            </p:nvSpPr>
            <p:spPr bwMode="auto">
              <a:xfrm>
                <a:off x="2103" y="2240"/>
                <a:ext cx="8" cy="493"/>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70" name="Rectangle 178">
                <a:extLst>
                  <a:ext uri="{FF2B5EF4-FFF2-40B4-BE49-F238E27FC236}">
                    <a16:creationId xmlns:a16="http://schemas.microsoft.com/office/drawing/2014/main" id="{B6BF2B2A-60BD-45BB-9BEE-B9F2FD45E883}"/>
                  </a:ext>
                </a:extLst>
              </p:cNvPr>
              <p:cNvSpPr>
                <a:spLocks noChangeArrowheads="1"/>
              </p:cNvSpPr>
              <p:nvPr/>
            </p:nvSpPr>
            <p:spPr bwMode="auto">
              <a:xfrm>
                <a:off x="2111" y="2230"/>
                <a:ext cx="9" cy="503"/>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71" name="Rectangle 179">
                <a:extLst>
                  <a:ext uri="{FF2B5EF4-FFF2-40B4-BE49-F238E27FC236}">
                    <a16:creationId xmlns:a16="http://schemas.microsoft.com/office/drawing/2014/main" id="{058C27BD-9447-469A-8C2F-E9572F90DCF5}"/>
                  </a:ext>
                </a:extLst>
              </p:cNvPr>
              <p:cNvSpPr>
                <a:spLocks noChangeArrowheads="1"/>
              </p:cNvSpPr>
              <p:nvPr/>
            </p:nvSpPr>
            <p:spPr bwMode="auto">
              <a:xfrm>
                <a:off x="2120" y="2230"/>
                <a:ext cx="8" cy="503"/>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72" name="Rectangle 180">
                <a:extLst>
                  <a:ext uri="{FF2B5EF4-FFF2-40B4-BE49-F238E27FC236}">
                    <a16:creationId xmlns:a16="http://schemas.microsoft.com/office/drawing/2014/main" id="{1927FD51-5D61-4A40-825B-A6D81A943F09}"/>
                  </a:ext>
                </a:extLst>
              </p:cNvPr>
              <p:cNvSpPr>
                <a:spLocks noChangeArrowheads="1"/>
              </p:cNvSpPr>
              <p:nvPr/>
            </p:nvSpPr>
            <p:spPr bwMode="auto">
              <a:xfrm>
                <a:off x="2128" y="2222"/>
                <a:ext cx="9" cy="511"/>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73" name="Rectangle 181">
                <a:extLst>
                  <a:ext uri="{FF2B5EF4-FFF2-40B4-BE49-F238E27FC236}">
                    <a16:creationId xmlns:a16="http://schemas.microsoft.com/office/drawing/2014/main" id="{393ABF08-A453-4F0A-A55F-7F3BBA6EF2CB}"/>
                  </a:ext>
                </a:extLst>
              </p:cNvPr>
              <p:cNvSpPr>
                <a:spLocks noChangeArrowheads="1"/>
              </p:cNvSpPr>
              <p:nvPr/>
            </p:nvSpPr>
            <p:spPr bwMode="auto">
              <a:xfrm>
                <a:off x="2137" y="2212"/>
                <a:ext cx="8" cy="521"/>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74" name="Rectangle 182">
                <a:extLst>
                  <a:ext uri="{FF2B5EF4-FFF2-40B4-BE49-F238E27FC236}">
                    <a16:creationId xmlns:a16="http://schemas.microsoft.com/office/drawing/2014/main" id="{A62A4132-4C2E-4C53-9BDA-217998159DC4}"/>
                  </a:ext>
                </a:extLst>
              </p:cNvPr>
              <p:cNvSpPr>
                <a:spLocks noChangeArrowheads="1"/>
              </p:cNvSpPr>
              <p:nvPr/>
            </p:nvSpPr>
            <p:spPr bwMode="auto">
              <a:xfrm>
                <a:off x="2137" y="2212"/>
                <a:ext cx="8" cy="521"/>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75" name="Rectangle 183">
                <a:extLst>
                  <a:ext uri="{FF2B5EF4-FFF2-40B4-BE49-F238E27FC236}">
                    <a16:creationId xmlns:a16="http://schemas.microsoft.com/office/drawing/2014/main" id="{55CD1701-206B-4D6E-8736-E6C402BCE108}"/>
                  </a:ext>
                </a:extLst>
              </p:cNvPr>
              <p:cNvSpPr>
                <a:spLocks noChangeArrowheads="1"/>
              </p:cNvSpPr>
              <p:nvPr/>
            </p:nvSpPr>
            <p:spPr bwMode="auto">
              <a:xfrm>
                <a:off x="2145" y="2204"/>
                <a:ext cx="9" cy="529"/>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76" name="Rectangle 184">
                <a:extLst>
                  <a:ext uri="{FF2B5EF4-FFF2-40B4-BE49-F238E27FC236}">
                    <a16:creationId xmlns:a16="http://schemas.microsoft.com/office/drawing/2014/main" id="{BF26F8C9-6B0B-4B32-82F5-D74F0BDCAFBF}"/>
                  </a:ext>
                </a:extLst>
              </p:cNvPr>
              <p:cNvSpPr>
                <a:spLocks noChangeArrowheads="1"/>
              </p:cNvSpPr>
              <p:nvPr/>
            </p:nvSpPr>
            <p:spPr bwMode="auto">
              <a:xfrm>
                <a:off x="2154" y="2194"/>
                <a:ext cx="8" cy="539"/>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77" name="Rectangle 185">
                <a:extLst>
                  <a:ext uri="{FF2B5EF4-FFF2-40B4-BE49-F238E27FC236}">
                    <a16:creationId xmlns:a16="http://schemas.microsoft.com/office/drawing/2014/main" id="{88B6CC39-90D1-452C-ACB0-BFA18E1DACAA}"/>
                  </a:ext>
                </a:extLst>
              </p:cNvPr>
              <p:cNvSpPr>
                <a:spLocks noChangeArrowheads="1"/>
              </p:cNvSpPr>
              <p:nvPr/>
            </p:nvSpPr>
            <p:spPr bwMode="auto">
              <a:xfrm>
                <a:off x="2162" y="2186"/>
                <a:ext cx="9" cy="54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78" name="Rectangle 186">
                <a:extLst>
                  <a:ext uri="{FF2B5EF4-FFF2-40B4-BE49-F238E27FC236}">
                    <a16:creationId xmlns:a16="http://schemas.microsoft.com/office/drawing/2014/main" id="{8F04A11C-42D0-4EDD-80F3-A8DA331246F5}"/>
                  </a:ext>
                </a:extLst>
              </p:cNvPr>
              <p:cNvSpPr>
                <a:spLocks noChangeArrowheads="1"/>
              </p:cNvSpPr>
              <p:nvPr/>
            </p:nvSpPr>
            <p:spPr bwMode="auto">
              <a:xfrm>
                <a:off x="2162" y="2186"/>
                <a:ext cx="9" cy="54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79" name="Rectangle 187">
                <a:extLst>
                  <a:ext uri="{FF2B5EF4-FFF2-40B4-BE49-F238E27FC236}">
                    <a16:creationId xmlns:a16="http://schemas.microsoft.com/office/drawing/2014/main" id="{549E3067-E1F5-42D3-B66E-FE1BF37801C5}"/>
                  </a:ext>
                </a:extLst>
              </p:cNvPr>
              <p:cNvSpPr>
                <a:spLocks noChangeArrowheads="1"/>
              </p:cNvSpPr>
              <p:nvPr/>
            </p:nvSpPr>
            <p:spPr bwMode="auto">
              <a:xfrm>
                <a:off x="2171" y="2177"/>
                <a:ext cx="8" cy="55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80" name="Rectangle 188">
                <a:extLst>
                  <a:ext uri="{FF2B5EF4-FFF2-40B4-BE49-F238E27FC236}">
                    <a16:creationId xmlns:a16="http://schemas.microsoft.com/office/drawing/2014/main" id="{21D27158-A1D4-467B-B6E5-75B61FCD6A1F}"/>
                  </a:ext>
                </a:extLst>
              </p:cNvPr>
              <p:cNvSpPr>
                <a:spLocks noChangeArrowheads="1"/>
              </p:cNvSpPr>
              <p:nvPr/>
            </p:nvSpPr>
            <p:spPr bwMode="auto">
              <a:xfrm>
                <a:off x="2179" y="2168"/>
                <a:ext cx="8" cy="565"/>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81" name="Rectangle 189">
                <a:extLst>
                  <a:ext uri="{FF2B5EF4-FFF2-40B4-BE49-F238E27FC236}">
                    <a16:creationId xmlns:a16="http://schemas.microsoft.com/office/drawing/2014/main" id="{D001F048-84DE-492D-B4E0-EAAFA830A1AF}"/>
                  </a:ext>
                </a:extLst>
              </p:cNvPr>
              <p:cNvSpPr>
                <a:spLocks noChangeArrowheads="1"/>
              </p:cNvSpPr>
              <p:nvPr/>
            </p:nvSpPr>
            <p:spPr bwMode="auto">
              <a:xfrm>
                <a:off x="2187" y="2168"/>
                <a:ext cx="8" cy="565"/>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82" name="Rectangle 190">
                <a:extLst>
                  <a:ext uri="{FF2B5EF4-FFF2-40B4-BE49-F238E27FC236}">
                    <a16:creationId xmlns:a16="http://schemas.microsoft.com/office/drawing/2014/main" id="{BADFEF1C-A0D8-4AA7-A850-F27D71EE285A}"/>
                  </a:ext>
                </a:extLst>
              </p:cNvPr>
              <p:cNvSpPr>
                <a:spLocks noChangeArrowheads="1"/>
              </p:cNvSpPr>
              <p:nvPr/>
            </p:nvSpPr>
            <p:spPr bwMode="auto">
              <a:xfrm>
                <a:off x="2187" y="2159"/>
                <a:ext cx="8" cy="574"/>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83" name="Rectangle 191">
                <a:extLst>
                  <a:ext uri="{FF2B5EF4-FFF2-40B4-BE49-F238E27FC236}">
                    <a16:creationId xmlns:a16="http://schemas.microsoft.com/office/drawing/2014/main" id="{04BD45B8-CAAC-42AE-92C0-947230156D68}"/>
                  </a:ext>
                </a:extLst>
              </p:cNvPr>
              <p:cNvSpPr>
                <a:spLocks noChangeArrowheads="1"/>
              </p:cNvSpPr>
              <p:nvPr/>
            </p:nvSpPr>
            <p:spPr bwMode="auto">
              <a:xfrm>
                <a:off x="2195" y="2150"/>
                <a:ext cx="9" cy="583"/>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84" name="Rectangle 192">
                <a:extLst>
                  <a:ext uri="{FF2B5EF4-FFF2-40B4-BE49-F238E27FC236}">
                    <a16:creationId xmlns:a16="http://schemas.microsoft.com/office/drawing/2014/main" id="{143EB6D5-FDB4-478A-8685-E2B629C9DBBB}"/>
                  </a:ext>
                </a:extLst>
              </p:cNvPr>
              <p:cNvSpPr>
                <a:spLocks noChangeArrowheads="1"/>
              </p:cNvSpPr>
              <p:nvPr/>
            </p:nvSpPr>
            <p:spPr bwMode="auto">
              <a:xfrm>
                <a:off x="2204" y="2141"/>
                <a:ext cx="8" cy="592"/>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85" name="Rectangle 193">
                <a:extLst>
                  <a:ext uri="{FF2B5EF4-FFF2-40B4-BE49-F238E27FC236}">
                    <a16:creationId xmlns:a16="http://schemas.microsoft.com/office/drawing/2014/main" id="{EE15A18C-3A63-4A08-A9B4-93786329CA78}"/>
                  </a:ext>
                </a:extLst>
              </p:cNvPr>
              <p:cNvSpPr>
                <a:spLocks noChangeArrowheads="1"/>
              </p:cNvSpPr>
              <p:nvPr/>
            </p:nvSpPr>
            <p:spPr bwMode="auto">
              <a:xfrm>
                <a:off x="2212" y="2141"/>
                <a:ext cx="9" cy="592"/>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86" name="Rectangle 194">
                <a:extLst>
                  <a:ext uri="{FF2B5EF4-FFF2-40B4-BE49-F238E27FC236}">
                    <a16:creationId xmlns:a16="http://schemas.microsoft.com/office/drawing/2014/main" id="{C88B6997-4E50-4E3E-8F34-60D13D2AF2E0}"/>
                  </a:ext>
                </a:extLst>
              </p:cNvPr>
              <p:cNvSpPr>
                <a:spLocks noChangeArrowheads="1"/>
              </p:cNvSpPr>
              <p:nvPr/>
            </p:nvSpPr>
            <p:spPr bwMode="auto">
              <a:xfrm>
                <a:off x="2212" y="2132"/>
                <a:ext cx="9" cy="601"/>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87" name="Rectangle 195">
                <a:extLst>
                  <a:ext uri="{FF2B5EF4-FFF2-40B4-BE49-F238E27FC236}">
                    <a16:creationId xmlns:a16="http://schemas.microsoft.com/office/drawing/2014/main" id="{C4C89A18-FBF6-4B3F-9FC3-2BF3BBE149E5}"/>
                  </a:ext>
                </a:extLst>
              </p:cNvPr>
              <p:cNvSpPr>
                <a:spLocks noChangeArrowheads="1"/>
              </p:cNvSpPr>
              <p:nvPr/>
            </p:nvSpPr>
            <p:spPr bwMode="auto">
              <a:xfrm>
                <a:off x="2221" y="2123"/>
                <a:ext cx="8" cy="610"/>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88" name="Rectangle 196">
                <a:extLst>
                  <a:ext uri="{FF2B5EF4-FFF2-40B4-BE49-F238E27FC236}">
                    <a16:creationId xmlns:a16="http://schemas.microsoft.com/office/drawing/2014/main" id="{1F00C4A1-76D0-4678-8E1A-8DB219386E4F}"/>
                  </a:ext>
                </a:extLst>
              </p:cNvPr>
              <p:cNvSpPr>
                <a:spLocks noChangeArrowheads="1"/>
              </p:cNvSpPr>
              <p:nvPr/>
            </p:nvSpPr>
            <p:spPr bwMode="auto">
              <a:xfrm>
                <a:off x="2229" y="2114"/>
                <a:ext cx="9" cy="619"/>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89" name="Rectangle 197">
                <a:extLst>
                  <a:ext uri="{FF2B5EF4-FFF2-40B4-BE49-F238E27FC236}">
                    <a16:creationId xmlns:a16="http://schemas.microsoft.com/office/drawing/2014/main" id="{8B485FA9-40BB-47DC-90EA-56A60B50A3D1}"/>
                  </a:ext>
                </a:extLst>
              </p:cNvPr>
              <p:cNvSpPr>
                <a:spLocks noChangeArrowheads="1"/>
              </p:cNvSpPr>
              <p:nvPr/>
            </p:nvSpPr>
            <p:spPr bwMode="auto">
              <a:xfrm>
                <a:off x="2238" y="2114"/>
                <a:ext cx="8" cy="619"/>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90" name="Rectangle 198">
                <a:extLst>
                  <a:ext uri="{FF2B5EF4-FFF2-40B4-BE49-F238E27FC236}">
                    <a16:creationId xmlns:a16="http://schemas.microsoft.com/office/drawing/2014/main" id="{3D54A37F-8A8C-4E0E-8451-75F65DD3DB62}"/>
                  </a:ext>
                </a:extLst>
              </p:cNvPr>
              <p:cNvSpPr>
                <a:spLocks noChangeArrowheads="1"/>
              </p:cNvSpPr>
              <p:nvPr/>
            </p:nvSpPr>
            <p:spPr bwMode="auto">
              <a:xfrm>
                <a:off x="2246" y="2105"/>
                <a:ext cx="9" cy="628"/>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91" name="Rectangle 199">
                <a:extLst>
                  <a:ext uri="{FF2B5EF4-FFF2-40B4-BE49-F238E27FC236}">
                    <a16:creationId xmlns:a16="http://schemas.microsoft.com/office/drawing/2014/main" id="{120B7474-2EF6-4C82-A4E7-97D4B7CA0348}"/>
                  </a:ext>
                </a:extLst>
              </p:cNvPr>
              <p:cNvSpPr>
                <a:spLocks noChangeArrowheads="1"/>
              </p:cNvSpPr>
              <p:nvPr/>
            </p:nvSpPr>
            <p:spPr bwMode="auto">
              <a:xfrm>
                <a:off x="2246" y="2096"/>
                <a:ext cx="9" cy="637"/>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92" name="Rectangle 200">
                <a:extLst>
                  <a:ext uri="{FF2B5EF4-FFF2-40B4-BE49-F238E27FC236}">
                    <a16:creationId xmlns:a16="http://schemas.microsoft.com/office/drawing/2014/main" id="{CF0C39ED-F865-4749-8AFB-539284101B51}"/>
                  </a:ext>
                </a:extLst>
              </p:cNvPr>
              <p:cNvSpPr>
                <a:spLocks noChangeArrowheads="1"/>
              </p:cNvSpPr>
              <p:nvPr/>
            </p:nvSpPr>
            <p:spPr bwMode="auto">
              <a:xfrm>
                <a:off x="2255" y="2087"/>
                <a:ext cx="8" cy="64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93" name="Rectangle 201">
                <a:extLst>
                  <a:ext uri="{FF2B5EF4-FFF2-40B4-BE49-F238E27FC236}">
                    <a16:creationId xmlns:a16="http://schemas.microsoft.com/office/drawing/2014/main" id="{75F511FC-45B0-42FC-A91D-4881B2DEC7A4}"/>
                  </a:ext>
                </a:extLst>
              </p:cNvPr>
              <p:cNvSpPr>
                <a:spLocks noChangeArrowheads="1"/>
              </p:cNvSpPr>
              <p:nvPr/>
            </p:nvSpPr>
            <p:spPr bwMode="auto">
              <a:xfrm>
                <a:off x="2263" y="2087"/>
                <a:ext cx="9" cy="646"/>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94" name="Rectangle 202">
                <a:extLst>
                  <a:ext uri="{FF2B5EF4-FFF2-40B4-BE49-F238E27FC236}">
                    <a16:creationId xmlns:a16="http://schemas.microsoft.com/office/drawing/2014/main" id="{7A086F3E-78A1-45A9-BD29-35E5DEDB30AD}"/>
                  </a:ext>
                </a:extLst>
              </p:cNvPr>
              <p:cNvSpPr>
                <a:spLocks noChangeArrowheads="1"/>
              </p:cNvSpPr>
              <p:nvPr/>
            </p:nvSpPr>
            <p:spPr bwMode="auto">
              <a:xfrm>
                <a:off x="2272" y="2078"/>
                <a:ext cx="8" cy="655"/>
              </a:xfrm>
              <a:prstGeom prst="rect">
                <a:avLst/>
              </a:prstGeom>
              <a:solidFill>
                <a:srgbClr val="6A0A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1032395" name="Line 203">
              <a:extLst>
                <a:ext uri="{FF2B5EF4-FFF2-40B4-BE49-F238E27FC236}">
                  <a16:creationId xmlns:a16="http://schemas.microsoft.com/office/drawing/2014/main" id="{00F7F8ED-F7DF-4C82-982C-305B52CFF5C9}"/>
                </a:ext>
              </a:extLst>
            </p:cNvPr>
            <p:cNvSpPr>
              <a:spLocks noChangeShapeType="1"/>
            </p:cNvSpPr>
            <p:nvPr/>
          </p:nvSpPr>
          <p:spPr bwMode="auto">
            <a:xfrm>
              <a:off x="980" y="980"/>
              <a:ext cx="0" cy="1545"/>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32396" name="Line 204">
              <a:extLst>
                <a:ext uri="{FF2B5EF4-FFF2-40B4-BE49-F238E27FC236}">
                  <a16:creationId xmlns:a16="http://schemas.microsoft.com/office/drawing/2014/main" id="{CC1F1031-BE58-41F5-92FC-AA20E5AF8319}"/>
                </a:ext>
              </a:extLst>
            </p:cNvPr>
            <p:cNvSpPr>
              <a:spLocks noChangeShapeType="1"/>
            </p:cNvSpPr>
            <p:nvPr/>
          </p:nvSpPr>
          <p:spPr bwMode="auto">
            <a:xfrm flipH="1">
              <a:off x="918" y="2431"/>
              <a:ext cx="4049" cy="0"/>
            </a:xfrm>
            <a:prstGeom prst="line">
              <a:avLst/>
            </a:prstGeom>
            <a:noFill/>
            <a:ln w="3175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32397" name="Text Box 205">
              <a:extLst>
                <a:ext uri="{FF2B5EF4-FFF2-40B4-BE49-F238E27FC236}">
                  <a16:creationId xmlns:a16="http://schemas.microsoft.com/office/drawing/2014/main" id="{B2BBF40E-9B4D-4548-9132-87EFBC88558A}"/>
                </a:ext>
              </a:extLst>
            </p:cNvPr>
            <p:cNvSpPr txBox="1">
              <a:spLocks noChangeArrowheads="1"/>
            </p:cNvSpPr>
            <p:nvPr/>
          </p:nvSpPr>
          <p:spPr bwMode="auto">
            <a:xfrm rot="16200000">
              <a:off x="-30" y="1483"/>
              <a:ext cx="1248" cy="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6150" tIns="38076" rIns="76150" bIns="38076">
              <a:spAutoFit/>
            </a:bodyPr>
            <a:lstStyle>
              <a:lvl1pPr algn="l" defTabSz="762000">
                <a:spcBef>
                  <a:spcPct val="0"/>
                </a:spcBef>
                <a:defRPr>
                  <a:solidFill>
                    <a:schemeClr val="tx1"/>
                  </a:solidFill>
                  <a:latin typeface="Arial" panose="020B0604020202020204" pitchFamily="34" charset="0"/>
                </a:defRPr>
              </a:lvl1pPr>
              <a:lvl2pPr marL="381000" algn="l" defTabSz="762000">
                <a:spcBef>
                  <a:spcPct val="0"/>
                </a:spcBef>
                <a:defRPr>
                  <a:solidFill>
                    <a:schemeClr val="tx1"/>
                  </a:solidFill>
                  <a:latin typeface="Arial" panose="020B0604020202020204" pitchFamily="34" charset="0"/>
                </a:defRPr>
              </a:lvl2pPr>
              <a:lvl3pPr marL="762000" algn="l" defTabSz="762000">
                <a:spcBef>
                  <a:spcPct val="0"/>
                </a:spcBef>
                <a:defRPr>
                  <a:solidFill>
                    <a:schemeClr val="tx1"/>
                  </a:solidFill>
                  <a:latin typeface="Arial" panose="020B0604020202020204" pitchFamily="34" charset="0"/>
                </a:defRPr>
              </a:lvl3pPr>
              <a:lvl4pPr marL="1143000" algn="l" defTabSz="762000">
                <a:spcBef>
                  <a:spcPct val="0"/>
                </a:spcBef>
                <a:defRPr>
                  <a:solidFill>
                    <a:schemeClr val="tx1"/>
                  </a:solidFill>
                  <a:latin typeface="Arial" panose="020B0604020202020204" pitchFamily="34" charset="0"/>
                </a:defRPr>
              </a:lvl4pPr>
              <a:lvl5pPr marL="1522413" algn="l" defTabSz="762000">
                <a:spcBef>
                  <a:spcPct val="0"/>
                </a:spcBef>
                <a:defRPr>
                  <a:solidFill>
                    <a:schemeClr val="tx1"/>
                  </a:solidFill>
                  <a:latin typeface="Arial" panose="020B0604020202020204" pitchFamily="34" charset="0"/>
                </a:defRPr>
              </a:lvl5pPr>
              <a:lvl6pPr marL="1979613" defTabSz="762000" fontAlgn="base">
                <a:spcBef>
                  <a:spcPct val="0"/>
                </a:spcBef>
                <a:spcAft>
                  <a:spcPct val="0"/>
                </a:spcAft>
                <a:defRPr>
                  <a:solidFill>
                    <a:schemeClr val="tx1"/>
                  </a:solidFill>
                  <a:latin typeface="Arial" panose="020B0604020202020204" pitchFamily="34" charset="0"/>
                </a:defRPr>
              </a:lvl6pPr>
              <a:lvl7pPr marL="2436813" defTabSz="762000" fontAlgn="base">
                <a:spcBef>
                  <a:spcPct val="0"/>
                </a:spcBef>
                <a:spcAft>
                  <a:spcPct val="0"/>
                </a:spcAft>
                <a:defRPr>
                  <a:solidFill>
                    <a:schemeClr val="tx1"/>
                  </a:solidFill>
                  <a:latin typeface="Arial" panose="020B0604020202020204" pitchFamily="34" charset="0"/>
                </a:defRPr>
              </a:lvl7pPr>
              <a:lvl8pPr marL="2894013" defTabSz="762000" fontAlgn="base">
                <a:spcBef>
                  <a:spcPct val="0"/>
                </a:spcBef>
                <a:spcAft>
                  <a:spcPct val="0"/>
                </a:spcAft>
                <a:defRPr>
                  <a:solidFill>
                    <a:schemeClr val="tx1"/>
                  </a:solidFill>
                  <a:latin typeface="Arial" panose="020B0604020202020204" pitchFamily="34" charset="0"/>
                </a:defRPr>
              </a:lvl8pPr>
              <a:lvl9pPr marL="3351213" defTabSz="762000"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buFontTx/>
                <a:buNone/>
              </a:pPr>
              <a:r>
                <a:rPr lang="en-US" altLang="en-US" sz="2400">
                  <a:solidFill>
                    <a:srgbClr val="000000"/>
                  </a:solidFill>
                  <a:cs typeface="Arial" panose="020B0604020202020204" pitchFamily="34" charset="0"/>
                </a:rPr>
                <a:t>Number of stores</a:t>
              </a:r>
            </a:p>
          </p:txBody>
        </p:sp>
        <p:sp>
          <p:nvSpPr>
            <p:cNvPr id="1032398" name="Rectangle 206">
              <a:extLst>
                <a:ext uri="{FF2B5EF4-FFF2-40B4-BE49-F238E27FC236}">
                  <a16:creationId xmlns:a16="http://schemas.microsoft.com/office/drawing/2014/main" id="{4D6D86C0-0CB5-4617-B1BC-C301A13E25B3}"/>
                </a:ext>
              </a:extLst>
            </p:cNvPr>
            <p:cNvSpPr>
              <a:spLocks noChangeArrowheads="1"/>
            </p:cNvSpPr>
            <p:nvPr/>
          </p:nvSpPr>
          <p:spPr bwMode="auto">
            <a:xfrm>
              <a:off x="2272" y="1767"/>
              <a:ext cx="8" cy="66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399" name="Rectangle 207">
              <a:extLst>
                <a:ext uri="{FF2B5EF4-FFF2-40B4-BE49-F238E27FC236}">
                  <a16:creationId xmlns:a16="http://schemas.microsoft.com/office/drawing/2014/main" id="{67C59FD1-CC8B-4401-B969-032488647526}"/>
                </a:ext>
              </a:extLst>
            </p:cNvPr>
            <p:cNvSpPr>
              <a:spLocks noChangeArrowheads="1"/>
            </p:cNvSpPr>
            <p:nvPr/>
          </p:nvSpPr>
          <p:spPr bwMode="auto">
            <a:xfrm>
              <a:off x="2280" y="1758"/>
              <a:ext cx="9" cy="67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00" name="Rectangle 208">
              <a:extLst>
                <a:ext uri="{FF2B5EF4-FFF2-40B4-BE49-F238E27FC236}">
                  <a16:creationId xmlns:a16="http://schemas.microsoft.com/office/drawing/2014/main" id="{5A3ABF49-123A-4BFD-B35D-895ED69E9034}"/>
                </a:ext>
              </a:extLst>
            </p:cNvPr>
            <p:cNvSpPr>
              <a:spLocks noChangeArrowheads="1"/>
            </p:cNvSpPr>
            <p:nvPr/>
          </p:nvSpPr>
          <p:spPr bwMode="auto">
            <a:xfrm>
              <a:off x="2289" y="1758"/>
              <a:ext cx="8" cy="67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01" name="Rectangle 209">
              <a:extLst>
                <a:ext uri="{FF2B5EF4-FFF2-40B4-BE49-F238E27FC236}">
                  <a16:creationId xmlns:a16="http://schemas.microsoft.com/office/drawing/2014/main" id="{D947EC21-E306-49DB-BDD5-AC2B05694434}"/>
                </a:ext>
              </a:extLst>
            </p:cNvPr>
            <p:cNvSpPr>
              <a:spLocks noChangeArrowheads="1"/>
            </p:cNvSpPr>
            <p:nvPr/>
          </p:nvSpPr>
          <p:spPr bwMode="auto">
            <a:xfrm>
              <a:off x="2297" y="1749"/>
              <a:ext cx="9" cy="6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02" name="Rectangle 210">
              <a:extLst>
                <a:ext uri="{FF2B5EF4-FFF2-40B4-BE49-F238E27FC236}">
                  <a16:creationId xmlns:a16="http://schemas.microsoft.com/office/drawing/2014/main" id="{2A7A148E-CCF9-4E3D-AF72-C86016A11CA2}"/>
                </a:ext>
              </a:extLst>
            </p:cNvPr>
            <p:cNvSpPr>
              <a:spLocks noChangeArrowheads="1"/>
            </p:cNvSpPr>
            <p:nvPr/>
          </p:nvSpPr>
          <p:spPr bwMode="auto">
            <a:xfrm>
              <a:off x="2297" y="1740"/>
              <a:ext cx="9" cy="69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03" name="Rectangle 211">
              <a:extLst>
                <a:ext uri="{FF2B5EF4-FFF2-40B4-BE49-F238E27FC236}">
                  <a16:creationId xmlns:a16="http://schemas.microsoft.com/office/drawing/2014/main" id="{328A12F5-40B2-4EA9-8C4E-19CC2BD31856}"/>
                </a:ext>
              </a:extLst>
            </p:cNvPr>
            <p:cNvSpPr>
              <a:spLocks noChangeArrowheads="1"/>
            </p:cNvSpPr>
            <p:nvPr/>
          </p:nvSpPr>
          <p:spPr bwMode="auto">
            <a:xfrm>
              <a:off x="2306" y="1731"/>
              <a:ext cx="8" cy="7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04" name="Rectangle 212">
              <a:extLst>
                <a:ext uri="{FF2B5EF4-FFF2-40B4-BE49-F238E27FC236}">
                  <a16:creationId xmlns:a16="http://schemas.microsoft.com/office/drawing/2014/main" id="{DFF53CB6-01A6-4AD0-B3CA-556341FE5ABB}"/>
                </a:ext>
              </a:extLst>
            </p:cNvPr>
            <p:cNvSpPr>
              <a:spLocks noChangeArrowheads="1"/>
            </p:cNvSpPr>
            <p:nvPr/>
          </p:nvSpPr>
          <p:spPr bwMode="auto">
            <a:xfrm>
              <a:off x="2314" y="1731"/>
              <a:ext cx="9" cy="7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05" name="Rectangle 213">
              <a:extLst>
                <a:ext uri="{FF2B5EF4-FFF2-40B4-BE49-F238E27FC236}">
                  <a16:creationId xmlns:a16="http://schemas.microsoft.com/office/drawing/2014/main" id="{5DAE183E-3D54-4524-909E-6F94CBAACA4D}"/>
                </a:ext>
              </a:extLst>
            </p:cNvPr>
            <p:cNvSpPr>
              <a:spLocks noChangeArrowheads="1"/>
            </p:cNvSpPr>
            <p:nvPr/>
          </p:nvSpPr>
          <p:spPr bwMode="auto">
            <a:xfrm>
              <a:off x="2323" y="1723"/>
              <a:ext cx="8" cy="7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06" name="Rectangle 214">
              <a:extLst>
                <a:ext uri="{FF2B5EF4-FFF2-40B4-BE49-F238E27FC236}">
                  <a16:creationId xmlns:a16="http://schemas.microsoft.com/office/drawing/2014/main" id="{7789C19E-12EB-4D68-BA79-149290D546EC}"/>
                </a:ext>
              </a:extLst>
            </p:cNvPr>
            <p:cNvSpPr>
              <a:spLocks noChangeArrowheads="1"/>
            </p:cNvSpPr>
            <p:nvPr/>
          </p:nvSpPr>
          <p:spPr bwMode="auto">
            <a:xfrm>
              <a:off x="2331" y="1713"/>
              <a:ext cx="9" cy="71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07" name="Rectangle 215">
              <a:extLst>
                <a:ext uri="{FF2B5EF4-FFF2-40B4-BE49-F238E27FC236}">
                  <a16:creationId xmlns:a16="http://schemas.microsoft.com/office/drawing/2014/main" id="{BCF8F58D-33C9-4FF8-81FA-7A4A1C9E6096}"/>
                </a:ext>
              </a:extLst>
            </p:cNvPr>
            <p:cNvSpPr>
              <a:spLocks noChangeArrowheads="1"/>
            </p:cNvSpPr>
            <p:nvPr/>
          </p:nvSpPr>
          <p:spPr bwMode="auto">
            <a:xfrm>
              <a:off x="2331" y="1705"/>
              <a:ext cx="9" cy="7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08" name="Rectangle 216">
              <a:extLst>
                <a:ext uri="{FF2B5EF4-FFF2-40B4-BE49-F238E27FC236}">
                  <a16:creationId xmlns:a16="http://schemas.microsoft.com/office/drawing/2014/main" id="{C8BEC78F-1FD1-4695-AC7E-B5016E102E59}"/>
                </a:ext>
              </a:extLst>
            </p:cNvPr>
            <p:cNvSpPr>
              <a:spLocks noChangeArrowheads="1"/>
            </p:cNvSpPr>
            <p:nvPr/>
          </p:nvSpPr>
          <p:spPr bwMode="auto">
            <a:xfrm>
              <a:off x="2340" y="1705"/>
              <a:ext cx="8" cy="7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09" name="Rectangle 217">
              <a:extLst>
                <a:ext uri="{FF2B5EF4-FFF2-40B4-BE49-F238E27FC236}">
                  <a16:creationId xmlns:a16="http://schemas.microsoft.com/office/drawing/2014/main" id="{A7AC56AD-3AC7-4FFC-8FE7-66D5BC153E8D}"/>
                </a:ext>
              </a:extLst>
            </p:cNvPr>
            <p:cNvSpPr>
              <a:spLocks noChangeArrowheads="1"/>
            </p:cNvSpPr>
            <p:nvPr/>
          </p:nvSpPr>
          <p:spPr bwMode="auto">
            <a:xfrm>
              <a:off x="2348" y="1695"/>
              <a:ext cx="8" cy="7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10" name="Rectangle 218">
              <a:extLst>
                <a:ext uri="{FF2B5EF4-FFF2-40B4-BE49-F238E27FC236}">
                  <a16:creationId xmlns:a16="http://schemas.microsoft.com/office/drawing/2014/main" id="{F3D4E70D-531A-4A95-A249-BA5C8529AA27}"/>
                </a:ext>
              </a:extLst>
            </p:cNvPr>
            <p:cNvSpPr>
              <a:spLocks noChangeArrowheads="1"/>
            </p:cNvSpPr>
            <p:nvPr/>
          </p:nvSpPr>
          <p:spPr bwMode="auto">
            <a:xfrm>
              <a:off x="2356" y="1687"/>
              <a:ext cx="8" cy="7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11" name="Rectangle 219">
              <a:extLst>
                <a:ext uri="{FF2B5EF4-FFF2-40B4-BE49-F238E27FC236}">
                  <a16:creationId xmlns:a16="http://schemas.microsoft.com/office/drawing/2014/main" id="{1A53893F-99F1-475E-BF26-2963DA65ECBA}"/>
                </a:ext>
              </a:extLst>
            </p:cNvPr>
            <p:cNvSpPr>
              <a:spLocks noChangeArrowheads="1"/>
            </p:cNvSpPr>
            <p:nvPr/>
          </p:nvSpPr>
          <p:spPr bwMode="auto">
            <a:xfrm>
              <a:off x="2356" y="1677"/>
              <a:ext cx="8" cy="7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12" name="Rectangle 220">
              <a:extLst>
                <a:ext uri="{FF2B5EF4-FFF2-40B4-BE49-F238E27FC236}">
                  <a16:creationId xmlns:a16="http://schemas.microsoft.com/office/drawing/2014/main" id="{C2306269-7047-48AD-84EB-062605DDC33F}"/>
                </a:ext>
              </a:extLst>
            </p:cNvPr>
            <p:cNvSpPr>
              <a:spLocks noChangeArrowheads="1"/>
            </p:cNvSpPr>
            <p:nvPr/>
          </p:nvSpPr>
          <p:spPr bwMode="auto">
            <a:xfrm>
              <a:off x="2364" y="1677"/>
              <a:ext cx="9" cy="7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13" name="Rectangle 221">
              <a:extLst>
                <a:ext uri="{FF2B5EF4-FFF2-40B4-BE49-F238E27FC236}">
                  <a16:creationId xmlns:a16="http://schemas.microsoft.com/office/drawing/2014/main" id="{9CCD6A7C-F80D-4AF0-8C6C-43756E193139}"/>
                </a:ext>
              </a:extLst>
            </p:cNvPr>
            <p:cNvSpPr>
              <a:spLocks noChangeArrowheads="1"/>
            </p:cNvSpPr>
            <p:nvPr/>
          </p:nvSpPr>
          <p:spPr bwMode="auto">
            <a:xfrm>
              <a:off x="2373" y="1669"/>
              <a:ext cx="8" cy="76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14" name="Rectangle 222">
              <a:extLst>
                <a:ext uri="{FF2B5EF4-FFF2-40B4-BE49-F238E27FC236}">
                  <a16:creationId xmlns:a16="http://schemas.microsoft.com/office/drawing/2014/main" id="{3E57105D-4739-4667-8B52-135FBD67C4E0}"/>
                </a:ext>
              </a:extLst>
            </p:cNvPr>
            <p:cNvSpPr>
              <a:spLocks noChangeArrowheads="1"/>
            </p:cNvSpPr>
            <p:nvPr/>
          </p:nvSpPr>
          <p:spPr bwMode="auto">
            <a:xfrm>
              <a:off x="2381" y="1659"/>
              <a:ext cx="9" cy="77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15" name="Rectangle 223">
              <a:extLst>
                <a:ext uri="{FF2B5EF4-FFF2-40B4-BE49-F238E27FC236}">
                  <a16:creationId xmlns:a16="http://schemas.microsoft.com/office/drawing/2014/main" id="{726D87C9-2B47-49CD-A710-339298A91169}"/>
                </a:ext>
              </a:extLst>
            </p:cNvPr>
            <p:cNvSpPr>
              <a:spLocks noChangeArrowheads="1"/>
            </p:cNvSpPr>
            <p:nvPr/>
          </p:nvSpPr>
          <p:spPr bwMode="auto">
            <a:xfrm>
              <a:off x="2381" y="1651"/>
              <a:ext cx="9" cy="78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16" name="Rectangle 224">
              <a:extLst>
                <a:ext uri="{FF2B5EF4-FFF2-40B4-BE49-F238E27FC236}">
                  <a16:creationId xmlns:a16="http://schemas.microsoft.com/office/drawing/2014/main" id="{E222A664-68DA-4DF6-AFC4-0D4D78D5B7C0}"/>
                </a:ext>
              </a:extLst>
            </p:cNvPr>
            <p:cNvSpPr>
              <a:spLocks noChangeArrowheads="1"/>
            </p:cNvSpPr>
            <p:nvPr/>
          </p:nvSpPr>
          <p:spPr bwMode="auto">
            <a:xfrm>
              <a:off x="2390" y="1651"/>
              <a:ext cx="8" cy="78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17" name="Rectangle 225">
              <a:extLst>
                <a:ext uri="{FF2B5EF4-FFF2-40B4-BE49-F238E27FC236}">
                  <a16:creationId xmlns:a16="http://schemas.microsoft.com/office/drawing/2014/main" id="{FA80E962-1EA2-4078-8533-38CB57F41EA8}"/>
                </a:ext>
              </a:extLst>
            </p:cNvPr>
            <p:cNvSpPr>
              <a:spLocks noChangeArrowheads="1"/>
            </p:cNvSpPr>
            <p:nvPr/>
          </p:nvSpPr>
          <p:spPr bwMode="auto">
            <a:xfrm>
              <a:off x="2398" y="1641"/>
              <a:ext cx="9" cy="79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18" name="Rectangle 226">
              <a:extLst>
                <a:ext uri="{FF2B5EF4-FFF2-40B4-BE49-F238E27FC236}">
                  <a16:creationId xmlns:a16="http://schemas.microsoft.com/office/drawing/2014/main" id="{F2B2659D-5E1E-4024-A523-675254554508}"/>
                </a:ext>
              </a:extLst>
            </p:cNvPr>
            <p:cNvSpPr>
              <a:spLocks noChangeArrowheads="1"/>
            </p:cNvSpPr>
            <p:nvPr/>
          </p:nvSpPr>
          <p:spPr bwMode="auto">
            <a:xfrm>
              <a:off x="2407" y="1633"/>
              <a:ext cx="8" cy="79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19" name="Rectangle 227">
              <a:extLst>
                <a:ext uri="{FF2B5EF4-FFF2-40B4-BE49-F238E27FC236}">
                  <a16:creationId xmlns:a16="http://schemas.microsoft.com/office/drawing/2014/main" id="{C243D83A-6BD2-4CD7-B99E-0E55D42FB887}"/>
                </a:ext>
              </a:extLst>
            </p:cNvPr>
            <p:cNvSpPr>
              <a:spLocks noChangeArrowheads="1"/>
            </p:cNvSpPr>
            <p:nvPr/>
          </p:nvSpPr>
          <p:spPr bwMode="auto">
            <a:xfrm>
              <a:off x="2407" y="1633"/>
              <a:ext cx="8" cy="79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20" name="Rectangle 228">
              <a:extLst>
                <a:ext uri="{FF2B5EF4-FFF2-40B4-BE49-F238E27FC236}">
                  <a16:creationId xmlns:a16="http://schemas.microsoft.com/office/drawing/2014/main" id="{9EAF2B84-3A84-45B4-B830-87F4DEEF1225}"/>
                </a:ext>
              </a:extLst>
            </p:cNvPr>
            <p:cNvSpPr>
              <a:spLocks noChangeArrowheads="1"/>
            </p:cNvSpPr>
            <p:nvPr/>
          </p:nvSpPr>
          <p:spPr bwMode="auto">
            <a:xfrm>
              <a:off x="2415" y="1623"/>
              <a:ext cx="9" cy="8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21" name="Rectangle 229">
              <a:extLst>
                <a:ext uri="{FF2B5EF4-FFF2-40B4-BE49-F238E27FC236}">
                  <a16:creationId xmlns:a16="http://schemas.microsoft.com/office/drawing/2014/main" id="{252C4B17-1F0C-4E1F-A2BF-C164FD0FD194}"/>
                </a:ext>
              </a:extLst>
            </p:cNvPr>
            <p:cNvSpPr>
              <a:spLocks noChangeArrowheads="1"/>
            </p:cNvSpPr>
            <p:nvPr/>
          </p:nvSpPr>
          <p:spPr bwMode="auto">
            <a:xfrm>
              <a:off x="2424" y="1615"/>
              <a:ext cx="8" cy="81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22" name="Rectangle 230">
              <a:extLst>
                <a:ext uri="{FF2B5EF4-FFF2-40B4-BE49-F238E27FC236}">
                  <a16:creationId xmlns:a16="http://schemas.microsoft.com/office/drawing/2014/main" id="{4AC81926-9C14-48D0-8D43-2DEF55F9EB5D}"/>
                </a:ext>
              </a:extLst>
            </p:cNvPr>
            <p:cNvSpPr>
              <a:spLocks noChangeArrowheads="1"/>
            </p:cNvSpPr>
            <p:nvPr/>
          </p:nvSpPr>
          <p:spPr bwMode="auto">
            <a:xfrm>
              <a:off x="2432" y="1605"/>
              <a:ext cx="9" cy="8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23" name="Rectangle 231">
              <a:extLst>
                <a:ext uri="{FF2B5EF4-FFF2-40B4-BE49-F238E27FC236}">
                  <a16:creationId xmlns:a16="http://schemas.microsoft.com/office/drawing/2014/main" id="{5A06FB07-6531-41D1-A1A1-A51186713F17}"/>
                </a:ext>
              </a:extLst>
            </p:cNvPr>
            <p:cNvSpPr>
              <a:spLocks noChangeArrowheads="1"/>
            </p:cNvSpPr>
            <p:nvPr/>
          </p:nvSpPr>
          <p:spPr bwMode="auto">
            <a:xfrm>
              <a:off x="2441" y="1605"/>
              <a:ext cx="8" cy="8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24" name="Rectangle 232">
              <a:extLst>
                <a:ext uri="{FF2B5EF4-FFF2-40B4-BE49-F238E27FC236}">
                  <a16:creationId xmlns:a16="http://schemas.microsoft.com/office/drawing/2014/main" id="{06731A0E-6286-4314-8CDF-B13B8D011435}"/>
                </a:ext>
              </a:extLst>
            </p:cNvPr>
            <p:cNvSpPr>
              <a:spLocks noChangeArrowheads="1"/>
            </p:cNvSpPr>
            <p:nvPr/>
          </p:nvSpPr>
          <p:spPr bwMode="auto">
            <a:xfrm>
              <a:off x="2441" y="1597"/>
              <a:ext cx="8" cy="83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25" name="Rectangle 233">
              <a:extLst>
                <a:ext uri="{FF2B5EF4-FFF2-40B4-BE49-F238E27FC236}">
                  <a16:creationId xmlns:a16="http://schemas.microsoft.com/office/drawing/2014/main" id="{CC24A261-A955-49A1-99FD-0ADCBECA99FB}"/>
                </a:ext>
              </a:extLst>
            </p:cNvPr>
            <p:cNvSpPr>
              <a:spLocks noChangeArrowheads="1"/>
            </p:cNvSpPr>
            <p:nvPr/>
          </p:nvSpPr>
          <p:spPr bwMode="auto">
            <a:xfrm>
              <a:off x="2449" y="1588"/>
              <a:ext cx="9" cy="84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26" name="Rectangle 234">
              <a:extLst>
                <a:ext uri="{FF2B5EF4-FFF2-40B4-BE49-F238E27FC236}">
                  <a16:creationId xmlns:a16="http://schemas.microsoft.com/office/drawing/2014/main" id="{F0C92546-EA52-4D9F-BF2A-B4F034245D1C}"/>
                </a:ext>
              </a:extLst>
            </p:cNvPr>
            <p:cNvSpPr>
              <a:spLocks noChangeArrowheads="1"/>
            </p:cNvSpPr>
            <p:nvPr/>
          </p:nvSpPr>
          <p:spPr bwMode="auto">
            <a:xfrm>
              <a:off x="2458" y="1588"/>
              <a:ext cx="8" cy="84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27" name="Rectangle 235">
              <a:extLst>
                <a:ext uri="{FF2B5EF4-FFF2-40B4-BE49-F238E27FC236}">
                  <a16:creationId xmlns:a16="http://schemas.microsoft.com/office/drawing/2014/main" id="{CB07B7BE-9BAB-4451-8710-79FF80D3A812}"/>
                </a:ext>
              </a:extLst>
            </p:cNvPr>
            <p:cNvSpPr>
              <a:spLocks noChangeArrowheads="1"/>
            </p:cNvSpPr>
            <p:nvPr/>
          </p:nvSpPr>
          <p:spPr bwMode="auto">
            <a:xfrm>
              <a:off x="2466" y="1579"/>
              <a:ext cx="9" cy="8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28" name="Rectangle 236">
              <a:extLst>
                <a:ext uri="{FF2B5EF4-FFF2-40B4-BE49-F238E27FC236}">
                  <a16:creationId xmlns:a16="http://schemas.microsoft.com/office/drawing/2014/main" id="{E3C06ADA-962D-4EE3-882A-3546045D057A}"/>
                </a:ext>
              </a:extLst>
            </p:cNvPr>
            <p:cNvSpPr>
              <a:spLocks noChangeArrowheads="1"/>
            </p:cNvSpPr>
            <p:nvPr/>
          </p:nvSpPr>
          <p:spPr bwMode="auto">
            <a:xfrm>
              <a:off x="2466" y="1570"/>
              <a:ext cx="9" cy="86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29" name="Rectangle 237">
              <a:extLst>
                <a:ext uri="{FF2B5EF4-FFF2-40B4-BE49-F238E27FC236}">
                  <a16:creationId xmlns:a16="http://schemas.microsoft.com/office/drawing/2014/main" id="{997171D2-AAC6-488B-B435-256A97AC5863}"/>
                </a:ext>
              </a:extLst>
            </p:cNvPr>
            <p:cNvSpPr>
              <a:spLocks noChangeArrowheads="1"/>
            </p:cNvSpPr>
            <p:nvPr/>
          </p:nvSpPr>
          <p:spPr bwMode="auto">
            <a:xfrm>
              <a:off x="2475" y="1570"/>
              <a:ext cx="8" cy="86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30" name="Rectangle 238">
              <a:extLst>
                <a:ext uri="{FF2B5EF4-FFF2-40B4-BE49-F238E27FC236}">
                  <a16:creationId xmlns:a16="http://schemas.microsoft.com/office/drawing/2014/main" id="{3A61A17B-09E1-48C6-9534-C38C8F066858}"/>
                </a:ext>
              </a:extLst>
            </p:cNvPr>
            <p:cNvSpPr>
              <a:spLocks noChangeArrowheads="1"/>
            </p:cNvSpPr>
            <p:nvPr/>
          </p:nvSpPr>
          <p:spPr bwMode="auto">
            <a:xfrm>
              <a:off x="2483" y="1561"/>
              <a:ext cx="9" cy="87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31" name="Rectangle 239">
              <a:extLst>
                <a:ext uri="{FF2B5EF4-FFF2-40B4-BE49-F238E27FC236}">
                  <a16:creationId xmlns:a16="http://schemas.microsoft.com/office/drawing/2014/main" id="{502CEB12-C697-49A4-B360-DEC90C3282D4}"/>
                </a:ext>
              </a:extLst>
            </p:cNvPr>
            <p:cNvSpPr>
              <a:spLocks noChangeArrowheads="1"/>
            </p:cNvSpPr>
            <p:nvPr/>
          </p:nvSpPr>
          <p:spPr bwMode="auto">
            <a:xfrm>
              <a:off x="2492" y="1552"/>
              <a:ext cx="8" cy="87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32" name="Rectangle 240">
              <a:extLst>
                <a:ext uri="{FF2B5EF4-FFF2-40B4-BE49-F238E27FC236}">
                  <a16:creationId xmlns:a16="http://schemas.microsoft.com/office/drawing/2014/main" id="{F3320FB9-40B4-4439-9889-5E18EDE75E11}"/>
                </a:ext>
              </a:extLst>
            </p:cNvPr>
            <p:cNvSpPr>
              <a:spLocks noChangeArrowheads="1"/>
            </p:cNvSpPr>
            <p:nvPr/>
          </p:nvSpPr>
          <p:spPr bwMode="auto">
            <a:xfrm>
              <a:off x="2492" y="1552"/>
              <a:ext cx="8" cy="87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33" name="Rectangle 241">
              <a:extLst>
                <a:ext uri="{FF2B5EF4-FFF2-40B4-BE49-F238E27FC236}">
                  <a16:creationId xmlns:a16="http://schemas.microsoft.com/office/drawing/2014/main" id="{CD9D430A-1CE9-4C90-9731-664458E691B6}"/>
                </a:ext>
              </a:extLst>
            </p:cNvPr>
            <p:cNvSpPr>
              <a:spLocks noChangeArrowheads="1"/>
            </p:cNvSpPr>
            <p:nvPr/>
          </p:nvSpPr>
          <p:spPr bwMode="auto">
            <a:xfrm>
              <a:off x="2500" y="1543"/>
              <a:ext cx="8" cy="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34" name="Rectangle 242">
              <a:extLst>
                <a:ext uri="{FF2B5EF4-FFF2-40B4-BE49-F238E27FC236}">
                  <a16:creationId xmlns:a16="http://schemas.microsoft.com/office/drawing/2014/main" id="{D30990D6-38A2-48C2-B772-6BD680B4DA76}"/>
                </a:ext>
              </a:extLst>
            </p:cNvPr>
            <p:cNvSpPr>
              <a:spLocks noChangeArrowheads="1"/>
            </p:cNvSpPr>
            <p:nvPr/>
          </p:nvSpPr>
          <p:spPr bwMode="auto">
            <a:xfrm>
              <a:off x="2508" y="1534"/>
              <a:ext cx="8" cy="89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35" name="Rectangle 243">
              <a:extLst>
                <a:ext uri="{FF2B5EF4-FFF2-40B4-BE49-F238E27FC236}">
                  <a16:creationId xmlns:a16="http://schemas.microsoft.com/office/drawing/2014/main" id="{B6B9FE9C-0D59-4ED1-AF47-551EC02B16F0}"/>
                </a:ext>
              </a:extLst>
            </p:cNvPr>
            <p:cNvSpPr>
              <a:spLocks noChangeArrowheads="1"/>
            </p:cNvSpPr>
            <p:nvPr/>
          </p:nvSpPr>
          <p:spPr bwMode="auto">
            <a:xfrm>
              <a:off x="2516" y="1534"/>
              <a:ext cx="9" cy="89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36" name="Rectangle 244">
              <a:extLst>
                <a:ext uri="{FF2B5EF4-FFF2-40B4-BE49-F238E27FC236}">
                  <a16:creationId xmlns:a16="http://schemas.microsoft.com/office/drawing/2014/main" id="{B3B8C333-ECF0-416A-8734-62B60E611AC7}"/>
                </a:ext>
              </a:extLst>
            </p:cNvPr>
            <p:cNvSpPr>
              <a:spLocks noChangeArrowheads="1"/>
            </p:cNvSpPr>
            <p:nvPr/>
          </p:nvSpPr>
          <p:spPr bwMode="auto">
            <a:xfrm>
              <a:off x="2516" y="1525"/>
              <a:ext cx="9" cy="90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37" name="Rectangle 245">
              <a:extLst>
                <a:ext uri="{FF2B5EF4-FFF2-40B4-BE49-F238E27FC236}">
                  <a16:creationId xmlns:a16="http://schemas.microsoft.com/office/drawing/2014/main" id="{7B2788DF-9629-4B4E-A463-E767690E2D9C}"/>
                </a:ext>
              </a:extLst>
            </p:cNvPr>
            <p:cNvSpPr>
              <a:spLocks noChangeArrowheads="1"/>
            </p:cNvSpPr>
            <p:nvPr/>
          </p:nvSpPr>
          <p:spPr bwMode="auto">
            <a:xfrm>
              <a:off x="2525" y="1516"/>
              <a:ext cx="8" cy="91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38" name="Rectangle 246">
              <a:extLst>
                <a:ext uri="{FF2B5EF4-FFF2-40B4-BE49-F238E27FC236}">
                  <a16:creationId xmlns:a16="http://schemas.microsoft.com/office/drawing/2014/main" id="{468F5E57-97E6-4F1B-9788-4454DE69B294}"/>
                </a:ext>
              </a:extLst>
            </p:cNvPr>
            <p:cNvSpPr>
              <a:spLocks noChangeArrowheads="1"/>
            </p:cNvSpPr>
            <p:nvPr/>
          </p:nvSpPr>
          <p:spPr bwMode="auto">
            <a:xfrm>
              <a:off x="2533" y="1516"/>
              <a:ext cx="9" cy="91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39" name="Rectangle 247">
              <a:extLst>
                <a:ext uri="{FF2B5EF4-FFF2-40B4-BE49-F238E27FC236}">
                  <a16:creationId xmlns:a16="http://schemas.microsoft.com/office/drawing/2014/main" id="{B02EB6C8-B952-4C94-BEF2-747EAE0DAFC8}"/>
                </a:ext>
              </a:extLst>
            </p:cNvPr>
            <p:cNvSpPr>
              <a:spLocks noChangeArrowheads="1"/>
            </p:cNvSpPr>
            <p:nvPr/>
          </p:nvSpPr>
          <p:spPr bwMode="auto">
            <a:xfrm>
              <a:off x="2542" y="1507"/>
              <a:ext cx="8" cy="92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40" name="Rectangle 248">
              <a:extLst>
                <a:ext uri="{FF2B5EF4-FFF2-40B4-BE49-F238E27FC236}">
                  <a16:creationId xmlns:a16="http://schemas.microsoft.com/office/drawing/2014/main" id="{DD1E016E-4F65-4F84-9A08-A27F14ED70EF}"/>
                </a:ext>
              </a:extLst>
            </p:cNvPr>
            <p:cNvSpPr>
              <a:spLocks noChangeArrowheads="1"/>
            </p:cNvSpPr>
            <p:nvPr/>
          </p:nvSpPr>
          <p:spPr bwMode="auto">
            <a:xfrm>
              <a:off x="2550" y="1498"/>
              <a:ext cx="9" cy="93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41" name="Rectangle 249">
              <a:extLst>
                <a:ext uri="{FF2B5EF4-FFF2-40B4-BE49-F238E27FC236}">
                  <a16:creationId xmlns:a16="http://schemas.microsoft.com/office/drawing/2014/main" id="{817514FB-43A0-490A-B5E5-E57B2075895B}"/>
                </a:ext>
              </a:extLst>
            </p:cNvPr>
            <p:cNvSpPr>
              <a:spLocks noChangeArrowheads="1"/>
            </p:cNvSpPr>
            <p:nvPr/>
          </p:nvSpPr>
          <p:spPr bwMode="auto">
            <a:xfrm>
              <a:off x="2550" y="1498"/>
              <a:ext cx="9" cy="93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42" name="Rectangle 250">
              <a:extLst>
                <a:ext uri="{FF2B5EF4-FFF2-40B4-BE49-F238E27FC236}">
                  <a16:creationId xmlns:a16="http://schemas.microsoft.com/office/drawing/2014/main" id="{F0253949-48E5-4367-8EDC-25D1E67FC37B}"/>
                </a:ext>
              </a:extLst>
            </p:cNvPr>
            <p:cNvSpPr>
              <a:spLocks noChangeArrowheads="1"/>
            </p:cNvSpPr>
            <p:nvPr/>
          </p:nvSpPr>
          <p:spPr bwMode="auto">
            <a:xfrm>
              <a:off x="2559" y="1489"/>
              <a:ext cx="8" cy="94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43" name="Rectangle 251">
              <a:extLst>
                <a:ext uri="{FF2B5EF4-FFF2-40B4-BE49-F238E27FC236}">
                  <a16:creationId xmlns:a16="http://schemas.microsoft.com/office/drawing/2014/main" id="{41F0EBE5-F9BE-4C79-8B92-B851D175C3AD}"/>
                </a:ext>
              </a:extLst>
            </p:cNvPr>
            <p:cNvSpPr>
              <a:spLocks noChangeArrowheads="1"/>
            </p:cNvSpPr>
            <p:nvPr/>
          </p:nvSpPr>
          <p:spPr bwMode="auto">
            <a:xfrm>
              <a:off x="2567" y="1489"/>
              <a:ext cx="9" cy="94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44" name="Rectangle 252">
              <a:extLst>
                <a:ext uri="{FF2B5EF4-FFF2-40B4-BE49-F238E27FC236}">
                  <a16:creationId xmlns:a16="http://schemas.microsoft.com/office/drawing/2014/main" id="{3C428C5F-219B-4A68-B8BD-DDCBE468E9CB}"/>
                </a:ext>
              </a:extLst>
            </p:cNvPr>
            <p:cNvSpPr>
              <a:spLocks noChangeArrowheads="1"/>
            </p:cNvSpPr>
            <p:nvPr/>
          </p:nvSpPr>
          <p:spPr bwMode="auto">
            <a:xfrm>
              <a:off x="2576" y="1480"/>
              <a:ext cx="8" cy="95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45" name="Rectangle 253">
              <a:extLst>
                <a:ext uri="{FF2B5EF4-FFF2-40B4-BE49-F238E27FC236}">
                  <a16:creationId xmlns:a16="http://schemas.microsoft.com/office/drawing/2014/main" id="{315D432A-E48B-414A-A397-6737D8944ABB}"/>
                </a:ext>
              </a:extLst>
            </p:cNvPr>
            <p:cNvSpPr>
              <a:spLocks noChangeArrowheads="1"/>
            </p:cNvSpPr>
            <p:nvPr/>
          </p:nvSpPr>
          <p:spPr bwMode="auto">
            <a:xfrm>
              <a:off x="2576" y="1471"/>
              <a:ext cx="8" cy="96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46" name="Rectangle 254">
              <a:extLst>
                <a:ext uri="{FF2B5EF4-FFF2-40B4-BE49-F238E27FC236}">
                  <a16:creationId xmlns:a16="http://schemas.microsoft.com/office/drawing/2014/main" id="{4255A1F6-391E-4ABC-B601-450B5DA8AC0F}"/>
                </a:ext>
              </a:extLst>
            </p:cNvPr>
            <p:cNvSpPr>
              <a:spLocks noChangeArrowheads="1"/>
            </p:cNvSpPr>
            <p:nvPr/>
          </p:nvSpPr>
          <p:spPr bwMode="auto">
            <a:xfrm>
              <a:off x="2584" y="1471"/>
              <a:ext cx="9" cy="96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47" name="Rectangle 255">
              <a:extLst>
                <a:ext uri="{FF2B5EF4-FFF2-40B4-BE49-F238E27FC236}">
                  <a16:creationId xmlns:a16="http://schemas.microsoft.com/office/drawing/2014/main" id="{B4D14061-A6E6-4E74-957E-2A9861B9FE86}"/>
                </a:ext>
              </a:extLst>
            </p:cNvPr>
            <p:cNvSpPr>
              <a:spLocks noChangeArrowheads="1"/>
            </p:cNvSpPr>
            <p:nvPr/>
          </p:nvSpPr>
          <p:spPr bwMode="auto">
            <a:xfrm>
              <a:off x="2593" y="1462"/>
              <a:ext cx="8" cy="96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48" name="Rectangle 256">
              <a:extLst>
                <a:ext uri="{FF2B5EF4-FFF2-40B4-BE49-F238E27FC236}">
                  <a16:creationId xmlns:a16="http://schemas.microsoft.com/office/drawing/2014/main" id="{6D78FE2A-8434-4B87-9F89-6F04CFE52DF8}"/>
                </a:ext>
              </a:extLst>
            </p:cNvPr>
            <p:cNvSpPr>
              <a:spLocks noChangeArrowheads="1"/>
            </p:cNvSpPr>
            <p:nvPr/>
          </p:nvSpPr>
          <p:spPr bwMode="auto">
            <a:xfrm>
              <a:off x="2601" y="1462"/>
              <a:ext cx="9" cy="96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49" name="Rectangle 257">
              <a:extLst>
                <a:ext uri="{FF2B5EF4-FFF2-40B4-BE49-F238E27FC236}">
                  <a16:creationId xmlns:a16="http://schemas.microsoft.com/office/drawing/2014/main" id="{3076FE62-05E4-480F-AE12-51FC02A9C685}"/>
                </a:ext>
              </a:extLst>
            </p:cNvPr>
            <p:cNvSpPr>
              <a:spLocks noChangeArrowheads="1"/>
            </p:cNvSpPr>
            <p:nvPr/>
          </p:nvSpPr>
          <p:spPr bwMode="auto">
            <a:xfrm>
              <a:off x="2601" y="1454"/>
              <a:ext cx="9" cy="97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50" name="Rectangle 258">
              <a:extLst>
                <a:ext uri="{FF2B5EF4-FFF2-40B4-BE49-F238E27FC236}">
                  <a16:creationId xmlns:a16="http://schemas.microsoft.com/office/drawing/2014/main" id="{05BC0D4B-A5B0-405A-81B7-4A0E998EB29F}"/>
                </a:ext>
              </a:extLst>
            </p:cNvPr>
            <p:cNvSpPr>
              <a:spLocks noChangeArrowheads="1"/>
            </p:cNvSpPr>
            <p:nvPr/>
          </p:nvSpPr>
          <p:spPr bwMode="auto">
            <a:xfrm>
              <a:off x="2610" y="1454"/>
              <a:ext cx="8" cy="97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51" name="Rectangle 259">
              <a:extLst>
                <a:ext uri="{FF2B5EF4-FFF2-40B4-BE49-F238E27FC236}">
                  <a16:creationId xmlns:a16="http://schemas.microsoft.com/office/drawing/2014/main" id="{80D7CA61-F340-43BD-BF81-0F41C57746AC}"/>
                </a:ext>
              </a:extLst>
            </p:cNvPr>
            <p:cNvSpPr>
              <a:spLocks noChangeArrowheads="1"/>
            </p:cNvSpPr>
            <p:nvPr/>
          </p:nvSpPr>
          <p:spPr bwMode="auto">
            <a:xfrm>
              <a:off x="2618" y="1444"/>
              <a:ext cx="9" cy="9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52" name="Rectangle 260">
              <a:extLst>
                <a:ext uri="{FF2B5EF4-FFF2-40B4-BE49-F238E27FC236}">
                  <a16:creationId xmlns:a16="http://schemas.microsoft.com/office/drawing/2014/main" id="{4C348670-92AB-493B-AAE2-E863F0861E90}"/>
                </a:ext>
              </a:extLst>
            </p:cNvPr>
            <p:cNvSpPr>
              <a:spLocks noChangeArrowheads="1"/>
            </p:cNvSpPr>
            <p:nvPr/>
          </p:nvSpPr>
          <p:spPr bwMode="auto">
            <a:xfrm>
              <a:off x="2627" y="1444"/>
              <a:ext cx="8" cy="9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53" name="Rectangle 261">
              <a:extLst>
                <a:ext uri="{FF2B5EF4-FFF2-40B4-BE49-F238E27FC236}">
                  <a16:creationId xmlns:a16="http://schemas.microsoft.com/office/drawing/2014/main" id="{C6049ED9-8DAB-4E60-8BDD-24538DEEBF18}"/>
                </a:ext>
              </a:extLst>
            </p:cNvPr>
            <p:cNvSpPr>
              <a:spLocks noChangeArrowheads="1"/>
            </p:cNvSpPr>
            <p:nvPr/>
          </p:nvSpPr>
          <p:spPr bwMode="auto">
            <a:xfrm>
              <a:off x="2635" y="1436"/>
              <a:ext cx="9" cy="99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54" name="Rectangle 262">
              <a:extLst>
                <a:ext uri="{FF2B5EF4-FFF2-40B4-BE49-F238E27FC236}">
                  <a16:creationId xmlns:a16="http://schemas.microsoft.com/office/drawing/2014/main" id="{26EED21C-C5A0-4882-9B62-AF2169007608}"/>
                </a:ext>
              </a:extLst>
            </p:cNvPr>
            <p:cNvSpPr>
              <a:spLocks noChangeArrowheads="1"/>
            </p:cNvSpPr>
            <p:nvPr/>
          </p:nvSpPr>
          <p:spPr bwMode="auto">
            <a:xfrm>
              <a:off x="2635" y="1426"/>
              <a:ext cx="9" cy="10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55" name="Rectangle 263">
              <a:extLst>
                <a:ext uri="{FF2B5EF4-FFF2-40B4-BE49-F238E27FC236}">
                  <a16:creationId xmlns:a16="http://schemas.microsoft.com/office/drawing/2014/main" id="{A389543F-9417-4453-8DAF-8EBA4E2869AC}"/>
                </a:ext>
              </a:extLst>
            </p:cNvPr>
            <p:cNvSpPr>
              <a:spLocks noChangeArrowheads="1"/>
            </p:cNvSpPr>
            <p:nvPr/>
          </p:nvSpPr>
          <p:spPr bwMode="auto">
            <a:xfrm>
              <a:off x="2644" y="1426"/>
              <a:ext cx="8" cy="10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56" name="Rectangle 264">
              <a:extLst>
                <a:ext uri="{FF2B5EF4-FFF2-40B4-BE49-F238E27FC236}">
                  <a16:creationId xmlns:a16="http://schemas.microsoft.com/office/drawing/2014/main" id="{65AFD126-87D8-4384-BD2A-18AA9850C529}"/>
                </a:ext>
              </a:extLst>
            </p:cNvPr>
            <p:cNvSpPr>
              <a:spLocks noChangeArrowheads="1"/>
            </p:cNvSpPr>
            <p:nvPr/>
          </p:nvSpPr>
          <p:spPr bwMode="auto">
            <a:xfrm>
              <a:off x="2652" y="1418"/>
              <a:ext cx="8" cy="10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57" name="Rectangle 265">
              <a:extLst>
                <a:ext uri="{FF2B5EF4-FFF2-40B4-BE49-F238E27FC236}">
                  <a16:creationId xmlns:a16="http://schemas.microsoft.com/office/drawing/2014/main" id="{8414CA60-D53A-4B9C-B9A6-3DA2E888DF3B}"/>
                </a:ext>
              </a:extLst>
            </p:cNvPr>
            <p:cNvSpPr>
              <a:spLocks noChangeArrowheads="1"/>
            </p:cNvSpPr>
            <p:nvPr/>
          </p:nvSpPr>
          <p:spPr bwMode="auto">
            <a:xfrm>
              <a:off x="2660" y="1418"/>
              <a:ext cx="8" cy="10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58" name="Rectangle 266">
              <a:extLst>
                <a:ext uri="{FF2B5EF4-FFF2-40B4-BE49-F238E27FC236}">
                  <a16:creationId xmlns:a16="http://schemas.microsoft.com/office/drawing/2014/main" id="{97A446D5-5E8A-4649-935E-CF54460F65F8}"/>
                </a:ext>
              </a:extLst>
            </p:cNvPr>
            <p:cNvSpPr>
              <a:spLocks noChangeArrowheads="1"/>
            </p:cNvSpPr>
            <p:nvPr/>
          </p:nvSpPr>
          <p:spPr bwMode="auto">
            <a:xfrm>
              <a:off x="2660" y="1418"/>
              <a:ext cx="8" cy="10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59" name="Rectangle 267">
              <a:extLst>
                <a:ext uri="{FF2B5EF4-FFF2-40B4-BE49-F238E27FC236}">
                  <a16:creationId xmlns:a16="http://schemas.microsoft.com/office/drawing/2014/main" id="{3D35DF3C-CADE-4EE7-B2ED-2CFF03E115AA}"/>
                </a:ext>
              </a:extLst>
            </p:cNvPr>
            <p:cNvSpPr>
              <a:spLocks noChangeArrowheads="1"/>
            </p:cNvSpPr>
            <p:nvPr/>
          </p:nvSpPr>
          <p:spPr bwMode="auto">
            <a:xfrm>
              <a:off x="2668" y="1408"/>
              <a:ext cx="9" cy="10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60" name="Rectangle 268">
              <a:extLst>
                <a:ext uri="{FF2B5EF4-FFF2-40B4-BE49-F238E27FC236}">
                  <a16:creationId xmlns:a16="http://schemas.microsoft.com/office/drawing/2014/main" id="{11FC1D82-D724-46D3-9683-F61DA91BE533}"/>
                </a:ext>
              </a:extLst>
            </p:cNvPr>
            <p:cNvSpPr>
              <a:spLocks noChangeArrowheads="1"/>
            </p:cNvSpPr>
            <p:nvPr/>
          </p:nvSpPr>
          <p:spPr bwMode="auto">
            <a:xfrm>
              <a:off x="2677" y="1408"/>
              <a:ext cx="8" cy="10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61" name="Rectangle 269">
              <a:extLst>
                <a:ext uri="{FF2B5EF4-FFF2-40B4-BE49-F238E27FC236}">
                  <a16:creationId xmlns:a16="http://schemas.microsoft.com/office/drawing/2014/main" id="{BAFEFC04-5DB8-4218-9FDF-BB6BF5098A3F}"/>
                </a:ext>
              </a:extLst>
            </p:cNvPr>
            <p:cNvSpPr>
              <a:spLocks noChangeArrowheads="1"/>
            </p:cNvSpPr>
            <p:nvPr/>
          </p:nvSpPr>
          <p:spPr bwMode="auto">
            <a:xfrm>
              <a:off x="2685" y="1400"/>
              <a:ext cx="9" cy="103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62" name="Rectangle 270">
              <a:extLst>
                <a:ext uri="{FF2B5EF4-FFF2-40B4-BE49-F238E27FC236}">
                  <a16:creationId xmlns:a16="http://schemas.microsoft.com/office/drawing/2014/main" id="{8D439E63-672D-4B1E-8218-DD18104C4D1A}"/>
                </a:ext>
              </a:extLst>
            </p:cNvPr>
            <p:cNvSpPr>
              <a:spLocks noChangeArrowheads="1"/>
            </p:cNvSpPr>
            <p:nvPr/>
          </p:nvSpPr>
          <p:spPr bwMode="auto">
            <a:xfrm>
              <a:off x="2685" y="1400"/>
              <a:ext cx="9" cy="103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63" name="Rectangle 271">
              <a:extLst>
                <a:ext uri="{FF2B5EF4-FFF2-40B4-BE49-F238E27FC236}">
                  <a16:creationId xmlns:a16="http://schemas.microsoft.com/office/drawing/2014/main" id="{BB30BBD7-B2A1-450B-9DE9-D662AA7A141A}"/>
                </a:ext>
              </a:extLst>
            </p:cNvPr>
            <p:cNvSpPr>
              <a:spLocks noChangeArrowheads="1"/>
            </p:cNvSpPr>
            <p:nvPr/>
          </p:nvSpPr>
          <p:spPr bwMode="auto">
            <a:xfrm>
              <a:off x="2694" y="1390"/>
              <a:ext cx="8" cy="104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64" name="Rectangle 272">
              <a:extLst>
                <a:ext uri="{FF2B5EF4-FFF2-40B4-BE49-F238E27FC236}">
                  <a16:creationId xmlns:a16="http://schemas.microsoft.com/office/drawing/2014/main" id="{DDE81E5F-A1B2-48DB-A17E-868853E63771}"/>
                </a:ext>
              </a:extLst>
            </p:cNvPr>
            <p:cNvSpPr>
              <a:spLocks noChangeArrowheads="1"/>
            </p:cNvSpPr>
            <p:nvPr/>
          </p:nvSpPr>
          <p:spPr bwMode="auto">
            <a:xfrm>
              <a:off x="2702" y="1390"/>
              <a:ext cx="9" cy="104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65" name="Rectangle 273">
              <a:extLst>
                <a:ext uri="{FF2B5EF4-FFF2-40B4-BE49-F238E27FC236}">
                  <a16:creationId xmlns:a16="http://schemas.microsoft.com/office/drawing/2014/main" id="{198AE27C-7ACF-43CC-B616-77E612DB1B87}"/>
                </a:ext>
              </a:extLst>
            </p:cNvPr>
            <p:cNvSpPr>
              <a:spLocks noChangeArrowheads="1"/>
            </p:cNvSpPr>
            <p:nvPr/>
          </p:nvSpPr>
          <p:spPr bwMode="auto">
            <a:xfrm>
              <a:off x="2711" y="1382"/>
              <a:ext cx="8" cy="104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66" name="Rectangle 274">
              <a:extLst>
                <a:ext uri="{FF2B5EF4-FFF2-40B4-BE49-F238E27FC236}">
                  <a16:creationId xmlns:a16="http://schemas.microsoft.com/office/drawing/2014/main" id="{DF2A8274-07E0-4B30-928A-C5D40BD38C67}"/>
                </a:ext>
              </a:extLst>
            </p:cNvPr>
            <p:cNvSpPr>
              <a:spLocks noChangeArrowheads="1"/>
            </p:cNvSpPr>
            <p:nvPr/>
          </p:nvSpPr>
          <p:spPr bwMode="auto">
            <a:xfrm>
              <a:off x="2711" y="1382"/>
              <a:ext cx="8" cy="104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67" name="Rectangle 275">
              <a:extLst>
                <a:ext uri="{FF2B5EF4-FFF2-40B4-BE49-F238E27FC236}">
                  <a16:creationId xmlns:a16="http://schemas.microsoft.com/office/drawing/2014/main" id="{9FF956C8-2C05-4D49-B07B-08194F19F4A6}"/>
                </a:ext>
              </a:extLst>
            </p:cNvPr>
            <p:cNvSpPr>
              <a:spLocks noChangeArrowheads="1"/>
            </p:cNvSpPr>
            <p:nvPr/>
          </p:nvSpPr>
          <p:spPr bwMode="auto">
            <a:xfrm>
              <a:off x="2719" y="1382"/>
              <a:ext cx="9" cy="104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68" name="Rectangle 276">
              <a:extLst>
                <a:ext uri="{FF2B5EF4-FFF2-40B4-BE49-F238E27FC236}">
                  <a16:creationId xmlns:a16="http://schemas.microsoft.com/office/drawing/2014/main" id="{1BF6A2AA-FA20-4785-964E-F600B31605A2}"/>
                </a:ext>
              </a:extLst>
            </p:cNvPr>
            <p:cNvSpPr>
              <a:spLocks noChangeArrowheads="1"/>
            </p:cNvSpPr>
            <p:nvPr/>
          </p:nvSpPr>
          <p:spPr bwMode="auto">
            <a:xfrm>
              <a:off x="2728" y="1372"/>
              <a:ext cx="8" cy="10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69" name="Rectangle 277">
              <a:extLst>
                <a:ext uri="{FF2B5EF4-FFF2-40B4-BE49-F238E27FC236}">
                  <a16:creationId xmlns:a16="http://schemas.microsoft.com/office/drawing/2014/main" id="{37482D68-865F-4650-BE0B-B780BD32F2E9}"/>
                </a:ext>
              </a:extLst>
            </p:cNvPr>
            <p:cNvSpPr>
              <a:spLocks noChangeArrowheads="1"/>
            </p:cNvSpPr>
            <p:nvPr/>
          </p:nvSpPr>
          <p:spPr bwMode="auto">
            <a:xfrm>
              <a:off x="2736" y="1372"/>
              <a:ext cx="9" cy="10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70" name="Rectangle 278">
              <a:extLst>
                <a:ext uri="{FF2B5EF4-FFF2-40B4-BE49-F238E27FC236}">
                  <a16:creationId xmlns:a16="http://schemas.microsoft.com/office/drawing/2014/main" id="{741EEC7B-0BC9-4833-A5A8-9DE4F8755F92}"/>
                </a:ext>
              </a:extLst>
            </p:cNvPr>
            <p:cNvSpPr>
              <a:spLocks noChangeArrowheads="1"/>
            </p:cNvSpPr>
            <p:nvPr/>
          </p:nvSpPr>
          <p:spPr bwMode="auto">
            <a:xfrm>
              <a:off x="2745" y="1372"/>
              <a:ext cx="8" cy="10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71" name="Rectangle 279">
              <a:extLst>
                <a:ext uri="{FF2B5EF4-FFF2-40B4-BE49-F238E27FC236}">
                  <a16:creationId xmlns:a16="http://schemas.microsoft.com/office/drawing/2014/main" id="{833431D5-7C54-47F4-8017-D68F22858E95}"/>
                </a:ext>
              </a:extLst>
            </p:cNvPr>
            <p:cNvSpPr>
              <a:spLocks noChangeArrowheads="1"/>
            </p:cNvSpPr>
            <p:nvPr/>
          </p:nvSpPr>
          <p:spPr bwMode="auto">
            <a:xfrm>
              <a:off x="2745" y="1364"/>
              <a:ext cx="8" cy="106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72" name="Rectangle 280">
              <a:extLst>
                <a:ext uri="{FF2B5EF4-FFF2-40B4-BE49-F238E27FC236}">
                  <a16:creationId xmlns:a16="http://schemas.microsoft.com/office/drawing/2014/main" id="{1435D125-7BE9-49D0-A3CA-FDDF3F9A60FA}"/>
                </a:ext>
              </a:extLst>
            </p:cNvPr>
            <p:cNvSpPr>
              <a:spLocks noChangeArrowheads="1"/>
            </p:cNvSpPr>
            <p:nvPr/>
          </p:nvSpPr>
          <p:spPr bwMode="auto">
            <a:xfrm>
              <a:off x="2753" y="1364"/>
              <a:ext cx="9" cy="106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73" name="Rectangle 281">
              <a:extLst>
                <a:ext uri="{FF2B5EF4-FFF2-40B4-BE49-F238E27FC236}">
                  <a16:creationId xmlns:a16="http://schemas.microsoft.com/office/drawing/2014/main" id="{55D85DAE-21F3-48AB-85D1-9A939BD2812D}"/>
                </a:ext>
              </a:extLst>
            </p:cNvPr>
            <p:cNvSpPr>
              <a:spLocks noChangeArrowheads="1"/>
            </p:cNvSpPr>
            <p:nvPr/>
          </p:nvSpPr>
          <p:spPr bwMode="auto">
            <a:xfrm>
              <a:off x="2762" y="1364"/>
              <a:ext cx="8" cy="106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74" name="Rectangle 282">
              <a:extLst>
                <a:ext uri="{FF2B5EF4-FFF2-40B4-BE49-F238E27FC236}">
                  <a16:creationId xmlns:a16="http://schemas.microsoft.com/office/drawing/2014/main" id="{B628B04A-F5CE-47BD-ACBD-875B43FE3231}"/>
                </a:ext>
              </a:extLst>
            </p:cNvPr>
            <p:cNvSpPr>
              <a:spLocks noChangeArrowheads="1"/>
            </p:cNvSpPr>
            <p:nvPr/>
          </p:nvSpPr>
          <p:spPr bwMode="auto">
            <a:xfrm>
              <a:off x="2770" y="1354"/>
              <a:ext cx="9" cy="107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75" name="Rectangle 283">
              <a:extLst>
                <a:ext uri="{FF2B5EF4-FFF2-40B4-BE49-F238E27FC236}">
                  <a16:creationId xmlns:a16="http://schemas.microsoft.com/office/drawing/2014/main" id="{4CB5CF64-C996-4A1E-B9F5-DABAA75656C3}"/>
                </a:ext>
              </a:extLst>
            </p:cNvPr>
            <p:cNvSpPr>
              <a:spLocks noChangeArrowheads="1"/>
            </p:cNvSpPr>
            <p:nvPr/>
          </p:nvSpPr>
          <p:spPr bwMode="auto">
            <a:xfrm>
              <a:off x="2770" y="1354"/>
              <a:ext cx="9" cy="107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76" name="Rectangle 284">
              <a:extLst>
                <a:ext uri="{FF2B5EF4-FFF2-40B4-BE49-F238E27FC236}">
                  <a16:creationId xmlns:a16="http://schemas.microsoft.com/office/drawing/2014/main" id="{69DAF25B-ED3E-4C6A-8263-075F7D1C2CAB}"/>
                </a:ext>
              </a:extLst>
            </p:cNvPr>
            <p:cNvSpPr>
              <a:spLocks noChangeArrowheads="1"/>
            </p:cNvSpPr>
            <p:nvPr/>
          </p:nvSpPr>
          <p:spPr bwMode="auto">
            <a:xfrm>
              <a:off x="2779" y="1354"/>
              <a:ext cx="8" cy="107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77" name="Rectangle 285">
              <a:extLst>
                <a:ext uri="{FF2B5EF4-FFF2-40B4-BE49-F238E27FC236}">
                  <a16:creationId xmlns:a16="http://schemas.microsoft.com/office/drawing/2014/main" id="{9E412446-4F75-428A-AFDC-1ADC28573617}"/>
                </a:ext>
              </a:extLst>
            </p:cNvPr>
            <p:cNvSpPr>
              <a:spLocks noChangeArrowheads="1"/>
            </p:cNvSpPr>
            <p:nvPr/>
          </p:nvSpPr>
          <p:spPr bwMode="auto">
            <a:xfrm>
              <a:off x="2787" y="1346"/>
              <a:ext cx="9" cy="108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78" name="Rectangle 286">
              <a:extLst>
                <a:ext uri="{FF2B5EF4-FFF2-40B4-BE49-F238E27FC236}">
                  <a16:creationId xmlns:a16="http://schemas.microsoft.com/office/drawing/2014/main" id="{235624F9-B088-4A37-9D2F-75BDBD177ED6}"/>
                </a:ext>
              </a:extLst>
            </p:cNvPr>
            <p:cNvSpPr>
              <a:spLocks noChangeArrowheads="1"/>
            </p:cNvSpPr>
            <p:nvPr/>
          </p:nvSpPr>
          <p:spPr bwMode="auto">
            <a:xfrm>
              <a:off x="2796" y="1346"/>
              <a:ext cx="8" cy="108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79" name="Rectangle 287">
              <a:extLst>
                <a:ext uri="{FF2B5EF4-FFF2-40B4-BE49-F238E27FC236}">
                  <a16:creationId xmlns:a16="http://schemas.microsoft.com/office/drawing/2014/main" id="{FF0E6420-A36C-4B98-87D9-BE575DFDE753}"/>
                </a:ext>
              </a:extLst>
            </p:cNvPr>
            <p:cNvSpPr>
              <a:spLocks noChangeArrowheads="1"/>
            </p:cNvSpPr>
            <p:nvPr/>
          </p:nvSpPr>
          <p:spPr bwMode="auto">
            <a:xfrm>
              <a:off x="2796" y="1346"/>
              <a:ext cx="8" cy="108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80" name="Rectangle 288">
              <a:extLst>
                <a:ext uri="{FF2B5EF4-FFF2-40B4-BE49-F238E27FC236}">
                  <a16:creationId xmlns:a16="http://schemas.microsoft.com/office/drawing/2014/main" id="{A3C97B95-FD96-4D3E-90AA-66AE15F621F7}"/>
                </a:ext>
              </a:extLst>
            </p:cNvPr>
            <p:cNvSpPr>
              <a:spLocks noChangeArrowheads="1"/>
            </p:cNvSpPr>
            <p:nvPr/>
          </p:nvSpPr>
          <p:spPr bwMode="auto">
            <a:xfrm>
              <a:off x="2804" y="1346"/>
              <a:ext cx="8" cy="108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81" name="Rectangle 289">
              <a:extLst>
                <a:ext uri="{FF2B5EF4-FFF2-40B4-BE49-F238E27FC236}">
                  <a16:creationId xmlns:a16="http://schemas.microsoft.com/office/drawing/2014/main" id="{5CA29B93-441A-4DC3-9451-641926A3FD0A}"/>
                </a:ext>
              </a:extLst>
            </p:cNvPr>
            <p:cNvSpPr>
              <a:spLocks noChangeArrowheads="1"/>
            </p:cNvSpPr>
            <p:nvPr/>
          </p:nvSpPr>
          <p:spPr bwMode="auto">
            <a:xfrm>
              <a:off x="2812" y="1336"/>
              <a:ext cx="8" cy="109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82" name="Rectangle 290">
              <a:extLst>
                <a:ext uri="{FF2B5EF4-FFF2-40B4-BE49-F238E27FC236}">
                  <a16:creationId xmlns:a16="http://schemas.microsoft.com/office/drawing/2014/main" id="{CD406653-697E-4940-B283-5C85808DC88F}"/>
                </a:ext>
              </a:extLst>
            </p:cNvPr>
            <p:cNvSpPr>
              <a:spLocks noChangeArrowheads="1"/>
            </p:cNvSpPr>
            <p:nvPr/>
          </p:nvSpPr>
          <p:spPr bwMode="auto">
            <a:xfrm>
              <a:off x="2820" y="1336"/>
              <a:ext cx="9" cy="109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83" name="Rectangle 291">
              <a:extLst>
                <a:ext uri="{FF2B5EF4-FFF2-40B4-BE49-F238E27FC236}">
                  <a16:creationId xmlns:a16="http://schemas.microsoft.com/office/drawing/2014/main" id="{0A167393-D270-418B-A884-E937FD0AD656}"/>
                </a:ext>
              </a:extLst>
            </p:cNvPr>
            <p:cNvSpPr>
              <a:spLocks noChangeArrowheads="1"/>
            </p:cNvSpPr>
            <p:nvPr/>
          </p:nvSpPr>
          <p:spPr bwMode="auto">
            <a:xfrm>
              <a:off x="2820" y="1336"/>
              <a:ext cx="9" cy="109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84" name="Rectangle 292">
              <a:extLst>
                <a:ext uri="{FF2B5EF4-FFF2-40B4-BE49-F238E27FC236}">
                  <a16:creationId xmlns:a16="http://schemas.microsoft.com/office/drawing/2014/main" id="{13777B61-46D0-4D67-B6E7-ABA8E24684C9}"/>
                </a:ext>
              </a:extLst>
            </p:cNvPr>
            <p:cNvSpPr>
              <a:spLocks noChangeArrowheads="1"/>
            </p:cNvSpPr>
            <p:nvPr/>
          </p:nvSpPr>
          <p:spPr bwMode="auto">
            <a:xfrm>
              <a:off x="2829" y="1336"/>
              <a:ext cx="8" cy="109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85" name="Rectangle 293">
              <a:extLst>
                <a:ext uri="{FF2B5EF4-FFF2-40B4-BE49-F238E27FC236}">
                  <a16:creationId xmlns:a16="http://schemas.microsoft.com/office/drawing/2014/main" id="{43C959D2-C1D0-43EB-B652-F32F4762C71E}"/>
                </a:ext>
              </a:extLst>
            </p:cNvPr>
            <p:cNvSpPr>
              <a:spLocks noChangeArrowheads="1"/>
            </p:cNvSpPr>
            <p:nvPr/>
          </p:nvSpPr>
          <p:spPr bwMode="auto">
            <a:xfrm>
              <a:off x="2837" y="1336"/>
              <a:ext cx="9" cy="109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86" name="Rectangle 294">
              <a:extLst>
                <a:ext uri="{FF2B5EF4-FFF2-40B4-BE49-F238E27FC236}">
                  <a16:creationId xmlns:a16="http://schemas.microsoft.com/office/drawing/2014/main" id="{F2DB6266-EC20-41BD-A1E5-BA0B006F100B}"/>
                </a:ext>
              </a:extLst>
            </p:cNvPr>
            <p:cNvSpPr>
              <a:spLocks noChangeArrowheads="1"/>
            </p:cNvSpPr>
            <p:nvPr/>
          </p:nvSpPr>
          <p:spPr bwMode="auto">
            <a:xfrm>
              <a:off x="2846" y="1328"/>
              <a:ext cx="8" cy="11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87" name="Rectangle 295">
              <a:extLst>
                <a:ext uri="{FF2B5EF4-FFF2-40B4-BE49-F238E27FC236}">
                  <a16:creationId xmlns:a16="http://schemas.microsoft.com/office/drawing/2014/main" id="{4C8B5318-25E3-4402-8D0C-4303D2D3B295}"/>
                </a:ext>
              </a:extLst>
            </p:cNvPr>
            <p:cNvSpPr>
              <a:spLocks noChangeArrowheads="1"/>
            </p:cNvSpPr>
            <p:nvPr/>
          </p:nvSpPr>
          <p:spPr bwMode="auto">
            <a:xfrm>
              <a:off x="2854" y="1328"/>
              <a:ext cx="9" cy="11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88" name="Rectangle 296">
              <a:extLst>
                <a:ext uri="{FF2B5EF4-FFF2-40B4-BE49-F238E27FC236}">
                  <a16:creationId xmlns:a16="http://schemas.microsoft.com/office/drawing/2014/main" id="{D3EE8005-CDE9-4BCA-B6A7-FAB179DD57BD}"/>
                </a:ext>
              </a:extLst>
            </p:cNvPr>
            <p:cNvSpPr>
              <a:spLocks noChangeArrowheads="1"/>
            </p:cNvSpPr>
            <p:nvPr/>
          </p:nvSpPr>
          <p:spPr bwMode="auto">
            <a:xfrm>
              <a:off x="2854" y="1328"/>
              <a:ext cx="9" cy="11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89" name="Rectangle 297">
              <a:extLst>
                <a:ext uri="{FF2B5EF4-FFF2-40B4-BE49-F238E27FC236}">
                  <a16:creationId xmlns:a16="http://schemas.microsoft.com/office/drawing/2014/main" id="{28CDF4D2-657A-4D0A-9518-6FE1F6EE638A}"/>
                </a:ext>
              </a:extLst>
            </p:cNvPr>
            <p:cNvSpPr>
              <a:spLocks noChangeArrowheads="1"/>
            </p:cNvSpPr>
            <p:nvPr/>
          </p:nvSpPr>
          <p:spPr bwMode="auto">
            <a:xfrm>
              <a:off x="2863" y="1328"/>
              <a:ext cx="8" cy="11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90" name="Rectangle 298">
              <a:extLst>
                <a:ext uri="{FF2B5EF4-FFF2-40B4-BE49-F238E27FC236}">
                  <a16:creationId xmlns:a16="http://schemas.microsoft.com/office/drawing/2014/main" id="{7E967F6C-A1C0-4652-AACF-36EAFACFD485}"/>
                </a:ext>
              </a:extLst>
            </p:cNvPr>
            <p:cNvSpPr>
              <a:spLocks noChangeArrowheads="1"/>
            </p:cNvSpPr>
            <p:nvPr/>
          </p:nvSpPr>
          <p:spPr bwMode="auto">
            <a:xfrm>
              <a:off x="2871" y="1328"/>
              <a:ext cx="9" cy="11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91" name="Rectangle 299">
              <a:extLst>
                <a:ext uri="{FF2B5EF4-FFF2-40B4-BE49-F238E27FC236}">
                  <a16:creationId xmlns:a16="http://schemas.microsoft.com/office/drawing/2014/main" id="{4E2D4009-345E-4339-ADE1-4330C38C14D5}"/>
                </a:ext>
              </a:extLst>
            </p:cNvPr>
            <p:cNvSpPr>
              <a:spLocks noChangeArrowheads="1"/>
            </p:cNvSpPr>
            <p:nvPr/>
          </p:nvSpPr>
          <p:spPr bwMode="auto">
            <a:xfrm>
              <a:off x="2880" y="1328"/>
              <a:ext cx="8" cy="11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92" name="Rectangle 300">
              <a:extLst>
                <a:ext uri="{FF2B5EF4-FFF2-40B4-BE49-F238E27FC236}">
                  <a16:creationId xmlns:a16="http://schemas.microsoft.com/office/drawing/2014/main" id="{B304D783-AB8F-4B1C-A0DC-34315E89EA5A}"/>
                </a:ext>
              </a:extLst>
            </p:cNvPr>
            <p:cNvSpPr>
              <a:spLocks noChangeArrowheads="1"/>
            </p:cNvSpPr>
            <p:nvPr/>
          </p:nvSpPr>
          <p:spPr bwMode="auto">
            <a:xfrm>
              <a:off x="2880" y="1328"/>
              <a:ext cx="8" cy="11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93" name="Rectangle 301">
              <a:extLst>
                <a:ext uri="{FF2B5EF4-FFF2-40B4-BE49-F238E27FC236}">
                  <a16:creationId xmlns:a16="http://schemas.microsoft.com/office/drawing/2014/main" id="{1F98BA24-83D2-4FF8-9207-4CE111E070E0}"/>
                </a:ext>
              </a:extLst>
            </p:cNvPr>
            <p:cNvSpPr>
              <a:spLocks noChangeArrowheads="1"/>
            </p:cNvSpPr>
            <p:nvPr/>
          </p:nvSpPr>
          <p:spPr bwMode="auto">
            <a:xfrm>
              <a:off x="2888" y="1328"/>
              <a:ext cx="9" cy="11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94" name="Rectangle 302">
              <a:extLst>
                <a:ext uri="{FF2B5EF4-FFF2-40B4-BE49-F238E27FC236}">
                  <a16:creationId xmlns:a16="http://schemas.microsoft.com/office/drawing/2014/main" id="{42579472-2068-4672-BA17-95ECFB78C3B8}"/>
                </a:ext>
              </a:extLst>
            </p:cNvPr>
            <p:cNvSpPr>
              <a:spLocks noChangeArrowheads="1"/>
            </p:cNvSpPr>
            <p:nvPr/>
          </p:nvSpPr>
          <p:spPr bwMode="auto">
            <a:xfrm>
              <a:off x="2897" y="1328"/>
              <a:ext cx="8" cy="11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95" name="Rectangle 303">
              <a:extLst>
                <a:ext uri="{FF2B5EF4-FFF2-40B4-BE49-F238E27FC236}">
                  <a16:creationId xmlns:a16="http://schemas.microsoft.com/office/drawing/2014/main" id="{6539EC16-4551-4ED0-8E8A-64311A991498}"/>
                </a:ext>
              </a:extLst>
            </p:cNvPr>
            <p:cNvSpPr>
              <a:spLocks noChangeArrowheads="1"/>
            </p:cNvSpPr>
            <p:nvPr/>
          </p:nvSpPr>
          <p:spPr bwMode="auto">
            <a:xfrm>
              <a:off x="2905" y="1319"/>
              <a:ext cx="9" cy="11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96" name="Rectangle 304">
              <a:extLst>
                <a:ext uri="{FF2B5EF4-FFF2-40B4-BE49-F238E27FC236}">
                  <a16:creationId xmlns:a16="http://schemas.microsoft.com/office/drawing/2014/main" id="{5269E9CB-0B6E-4091-B591-5D445B0DF9E7}"/>
                </a:ext>
              </a:extLst>
            </p:cNvPr>
            <p:cNvSpPr>
              <a:spLocks noChangeArrowheads="1"/>
            </p:cNvSpPr>
            <p:nvPr/>
          </p:nvSpPr>
          <p:spPr bwMode="auto">
            <a:xfrm>
              <a:off x="2905" y="1319"/>
              <a:ext cx="9" cy="11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97" name="Rectangle 305">
              <a:extLst>
                <a:ext uri="{FF2B5EF4-FFF2-40B4-BE49-F238E27FC236}">
                  <a16:creationId xmlns:a16="http://schemas.microsoft.com/office/drawing/2014/main" id="{538E7F05-DED7-49BD-87B8-349AEC2C8C2B}"/>
                </a:ext>
              </a:extLst>
            </p:cNvPr>
            <p:cNvSpPr>
              <a:spLocks noChangeArrowheads="1"/>
            </p:cNvSpPr>
            <p:nvPr/>
          </p:nvSpPr>
          <p:spPr bwMode="auto">
            <a:xfrm>
              <a:off x="2914" y="1319"/>
              <a:ext cx="8" cy="11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98" name="Rectangle 306">
              <a:extLst>
                <a:ext uri="{FF2B5EF4-FFF2-40B4-BE49-F238E27FC236}">
                  <a16:creationId xmlns:a16="http://schemas.microsoft.com/office/drawing/2014/main" id="{C74581A0-5EF8-4C16-A4B4-23A0E78A9513}"/>
                </a:ext>
              </a:extLst>
            </p:cNvPr>
            <p:cNvSpPr>
              <a:spLocks noChangeArrowheads="1"/>
            </p:cNvSpPr>
            <p:nvPr/>
          </p:nvSpPr>
          <p:spPr bwMode="auto">
            <a:xfrm>
              <a:off x="2922" y="1319"/>
              <a:ext cx="9" cy="11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499" name="Rectangle 307">
              <a:extLst>
                <a:ext uri="{FF2B5EF4-FFF2-40B4-BE49-F238E27FC236}">
                  <a16:creationId xmlns:a16="http://schemas.microsoft.com/office/drawing/2014/main" id="{24A705A0-2904-40FF-8DF1-E5D4E76576A7}"/>
                </a:ext>
              </a:extLst>
            </p:cNvPr>
            <p:cNvSpPr>
              <a:spLocks noChangeArrowheads="1"/>
            </p:cNvSpPr>
            <p:nvPr/>
          </p:nvSpPr>
          <p:spPr bwMode="auto">
            <a:xfrm>
              <a:off x="2931" y="1319"/>
              <a:ext cx="8" cy="11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00" name="Rectangle 308">
              <a:extLst>
                <a:ext uri="{FF2B5EF4-FFF2-40B4-BE49-F238E27FC236}">
                  <a16:creationId xmlns:a16="http://schemas.microsoft.com/office/drawing/2014/main" id="{34E118A3-0D7E-4EF4-AFF3-E8FB936DF445}"/>
                </a:ext>
              </a:extLst>
            </p:cNvPr>
            <p:cNvSpPr>
              <a:spLocks noChangeArrowheads="1"/>
            </p:cNvSpPr>
            <p:nvPr/>
          </p:nvSpPr>
          <p:spPr bwMode="auto">
            <a:xfrm>
              <a:off x="2939" y="1319"/>
              <a:ext cx="8" cy="11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01" name="Rectangle 309">
              <a:extLst>
                <a:ext uri="{FF2B5EF4-FFF2-40B4-BE49-F238E27FC236}">
                  <a16:creationId xmlns:a16="http://schemas.microsoft.com/office/drawing/2014/main" id="{FAC606B6-19BD-4713-B247-2B15CE7ED4E6}"/>
                </a:ext>
              </a:extLst>
            </p:cNvPr>
            <p:cNvSpPr>
              <a:spLocks noChangeArrowheads="1"/>
            </p:cNvSpPr>
            <p:nvPr/>
          </p:nvSpPr>
          <p:spPr bwMode="auto">
            <a:xfrm>
              <a:off x="2939" y="1319"/>
              <a:ext cx="8" cy="11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02" name="Rectangle 310">
              <a:extLst>
                <a:ext uri="{FF2B5EF4-FFF2-40B4-BE49-F238E27FC236}">
                  <a16:creationId xmlns:a16="http://schemas.microsoft.com/office/drawing/2014/main" id="{A1BACE16-A961-479A-A3C9-CA333174BB95}"/>
                </a:ext>
              </a:extLst>
            </p:cNvPr>
            <p:cNvSpPr>
              <a:spLocks noChangeArrowheads="1"/>
            </p:cNvSpPr>
            <p:nvPr/>
          </p:nvSpPr>
          <p:spPr bwMode="auto">
            <a:xfrm>
              <a:off x="2947" y="1319"/>
              <a:ext cx="9" cy="11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03" name="Rectangle 311">
              <a:extLst>
                <a:ext uri="{FF2B5EF4-FFF2-40B4-BE49-F238E27FC236}">
                  <a16:creationId xmlns:a16="http://schemas.microsoft.com/office/drawing/2014/main" id="{CE276324-FF31-4C2A-A55F-4CB39EFF6C8C}"/>
                </a:ext>
              </a:extLst>
            </p:cNvPr>
            <p:cNvSpPr>
              <a:spLocks noChangeArrowheads="1"/>
            </p:cNvSpPr>
            <p:nvPr/>
          </p:nvSpPr>
          <p:spPr bwMode="auto">
            <a:xfrm>
              <a:off x="2956" y="1319"/>
              <a:ext cx="8" cy="11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04" name="Rectangle 312">
              <a:extLst>
                <a:ext uri="{FF2B5EF4-FFF2-40B4-BE49-F238E27FC236}">
                  <a16:creationId xmlns:a16="http://schemas.microsoft.com/office/drawing/2014/main" id="{E8143CCE-3EE0-4518-80BD-0F3BF825BD9B}"/>
                </a:ext>
              </a:extLst>
            </p:cNvPr>
            <p:cNvSpPr>
              <a:spLocks noChangeArrowheads="1"/>
            </p:cNvSpPr>
            <p:nvPr/>
          </p:nvSpPr>
          <p:spPr bwMode="auto">
            <a:xfrm>
              <a:off x="2964" y="1319"/>
              <a:ext cx="8" cy="11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05" name="Rectangle 313">
              <a:extLst>
                <a:ext uri="{FF2B5EF4-FFF2-40B4-BE49-F238E27FC236}">
                  <a16:creationId xmlns:a16="http://schemas.microsoft.com/office/drawing/2014/main" id="{B31E601D-ECCC-4ED7-8238-92326EF2EB05}"/>
                </a:ext>
              </a:extLst>
            </p:cNvPr>
            <p:cNvSpPr>
              <a:spLocks noChangeArrowheads="1"/>
            </p:cNvSpPr>
            <p:nvPr/>
          </p:nvSpPr>
          <p:spPr bwMode="auto">
            <a:xfrm>
              <a:off x="2964" y="1328"/>
              <a:ext cx="8" cy="11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06" name="Rectangle 314">
              <a:extLst>
                <a:ext uri="{FF2B5EF4-FFF2-40B4-BE49-F238E27FC236}">
                  <a16:creationId xmlns:a16="http://schemas.microsoft.com/office/drawing/2014/main" id="{A364A99A-56A6-41A9-8431-0C18CE8CE6DF}"/>
                </a:ext>
              </a:extLst>
            </p:cNvPr>
            <p:cNvSpPr>
              <a:spLocks noChangeArrowheads="1"/>
            </p:cNvSpPr>
            <p:nvPr/>
          </p:nvSpPr>
          <p:spPr bwMode="auto">
            <a:xfrm>
              <a:off x="2972" y="1328"/>
              <a:ext cx="8" cy="11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07" name="Rectangle 315">
              <a:extLst>
                <a:ext uri="{FF2B5EF4-FFF2-40B4-BE49-F238E27FC236}">
                  <a16:creationId xmlns:a16="http://schemas.microsoft.com/office/drawing/2014/main" id="{0BFAA9BC-CB42-4029-9FBC-EB06029FEC23}"/>
                </a:ext>
              </a:extLst>
            </p:cNvPr>
            <p:cNvSpPr>
              <a:spLocks noChangeArrowheads="1"/>
            </p:cNvSpPr>
            <p:nvPr/>
          </p:nvSpPr>
          <p:spPr bwMode="auto">
            <a:xfrm>
              <a:off x="2980" y="1328"/>
              <a:ext cx="9" cy="11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08" name="Rectangle 316">
              <a:extLst>
                <a:ext uri="{FF2B5EF4-FFF2-40B4-BE49-F238E27FC236}">
                  <a16:creationId xmlns:a16="http://schemas.microsoft.com/office/drawing/2014/main" id="{296F59F0-96E9-4EC3-A8A0-4F5AB60388FC}"/>
                </a:ext>
              </a:extLst>
            </p:cNvPr>
            <p:cNvSpPr>
              <a:spLocks noChangeArrowheads="1"/>
            </p:cNvSpPr>
            <p:nvPr/>
          </p:nvSpPr>
          <p:spPr bwMode="auto">
            <a:xfrm>
              <a:off x="2989" y="1328"/>
              <a:ext cx="8" cy="11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09" name="Rectangle 317">
              <a:extLst>
                <a:ext uri="{FF2B5EF4-FFF2-40B4-BE49-F238E27FC236}">
                  <a16:creationId xmlns:a16="http://schemas.microsoft.com/office/drawing/2014/main" id="{F0E9913A-C7AD-413D-B62E-C5386E7E8891}"/>
                </a:ext>
              </a:extLst>
            </p:cNvPr>
            <p:cNvSpPr>
              <a:spLocks noChangeArrowheads="1"/>
            </p:cNvSpPr>
            <p:nvPr/>
          </p:nvSpPr>
          <p:spPr bwMode="auto">
            <a:xfrm>
              <a:off x="2989" y="1328"/>
              <a:ext cx="8" cy="11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10" name="Rectangle 318">
              <a:extLst>
                <a:ext uri="{FF2B5EF4-FFF2-40B4-BE49-F238E27FC236}">
                  <a16:creationId xmlns:a16="http://schemas.microsoft.com/office/drawing/2014/main" id="{369030CB-7996-4734-8558-38DD09E9CD31}"/>
                </a:ext>
              </a:extLst>
            </p:cNvPr>
            <p:cNvSpPr>
              <a:spLocks noChangeArrowheads="1"/>
            </p:cNvSpPr>
            <p:nvPr/>
          </p:nvSpPr>
          <p:spPr bwMode="auto">
            <a:xfrm>
              <a:off x="2997" y="1328"/>
              <a:ext cx="9" cy="11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11" name="Rectangle 319">
              <a:extLst>
                <a:ext uri="{FF2B5EF4-FFF2-40B4-BE49-F238E27FC236}">
                  <a16:creationId xmlns:a16="http://schemas.microsoft.com/office/drawing/2014/main" id="{B9C5DA56-81A2-4EF4-BA74-FF78F99C3E9E}"/>
                </a:ext>
              </a:extLst>
            </p:cNvPr>
            <p:cNvSpPr>
              <a:spLocks noChangeArrowheads="1"/>
            </p:cNvSpPr>
            <p:nvPr/>
          </p:nvSpPr>
          <p:spPr bwMode="auto">
            <a:xfrm>
              <a:off x="3006" y="1328"/>
              <a:ext cx="8" cy="11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12" name="Rectangle 320">
              <a:extLst>
                <a:ext uri="{FF2B5EF4-FFF2-40B4-BE49-F238E27FC236}">
                  <a16:creationId xmlns:a16="http://schemas.microsoft.com/office/drawing/2014/main" id="{4E75DA7D-CEBD-49F1-AEDF-A7AE83E29890}"/>
                </a:ext>
              </a:extLst>
            </p:cNvPr>
            <p:cNvSpPr>
              <a:spLocks noChangeArrowheads="1"/>
            </p:cNvSpPr>
            <p:nvPr/>
          </p:nvSpPr>
          <p:spPr bwMode="auto">
            <a:xfrm>
              <a:off x="3014" y="1328"/>
              <a:ext cx="9" cy="11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13" name="Rectangle 321">
              <a:extLst>
                <a:ext uri="{FF2B5EF4-FFF2-40B4-BE49-F238E27FC236}">
                  <a16:creationId xmlns:a16="http://schemas.microsoft.com/office/drawing/2014/main" id="{9149EC5C-0D32-478A-95E5-B9D0526D0FDE}"/>
                </a:ext>
              </a:extLst>
            </p:cNvPr>
            <p:cNvSpPr>
              <a:spLocks noChangeArrowheads="1"/>
            </p:cNvSpPr>
            <p:nvPr/>
          </p:nvSpPr>
          <p:spPr bwMode="auto">
            <a:xfrm>
              <a:off x="3014" y="1328"/>
              <a:ext cx="9" cy="110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14" name="Rectangle 322">
              <a:extLst>
                <a:ext uri="{FF2B5EF4-FFF2-40B4-BE49-F238E27FC236}">
                  <a16:creationId xmlns:a16="http://schemas.microsoft.com/office/drawing/2014/main" id="{0D9E7415-8F58-4339-80A6-0571FE905C45}"/>
                </a:ext>
              </a:extLst>
            </p:cNvPr>
            <p:cNvSpPr>
              <a:spLocks noChangeArrowheads="1"/>
            </p:cNvSpPr>
            <p:nvPr/>
          </p:nvSpPr>
          <p:spPr bwMode="auto">
            <a:xfrm>
              <a:off x="3023" y="1336"/>
              <a:ext cx="8" cy="109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15" name="Rectangle 323">
              <a:extLst>
                <a:ext uri="{FF2B5EF4-FFF2-40B4-BE49-F238E27FC236}">
                  <a16:creationId xmlns:a16="http://schemas.microsoft.com/office/drawing/2014/main" id="{492867B8-391A-4388-95C1-F13A1C29FB3B}"/>
                </a:ext>
              </a:extLst>
            </p:cNvPr>
            <p:cNvSpPr>
              <a:spLocks noChangeArrowheads="1"/>
            </p:cNvSpPr>
            <p:nvPr/>
          </p:nvSpPr>
          <p:spPr bwMode="auto">
            <a:xfrm>
              <a:off x="3031" y="1336"/>
              <a:ext cx="9" cy="109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16" name="Rectangle 324">
              <a:extLst>
                <a:ext uri="{FF2B5EF4-FFF2-40B4-BE49-F238E27FC236}">
                  <a16:creationId xmlns:a16="http://schemas.microsoft.com/office/drawing/2014/main" id="{2011422E-7B3A-4D4B-8711-8334C846F37B}"/>
                </a:ext>
              </a:extLst>
            </p:cNvPr>
            <p:cNvSpPr>
              <a:spLocks noChangeArrowheads="1"/>
            </p:cNvSpPr>
            <p:nvPr/>
          </p:nvSpPr>
          <p:spPr bwMode="auto">
            <a:xfrm>
              <a:off x="3040" y="1336"/>
              <a:ext cx="8" cy="109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17" name="Rectangle 325">
              <a:extLst>
                <a:ext uri="{FF2B5EF4-FFF2-40B4-BE49-F238E27FC236}">
                  <a16:creationId xmlns:a16="http://schemas.microsoft.com/office/drawing/2014/main" id="{84422320-D657-415A-84BE-5FA771F5F88C}"/>
                </a:ext>
              </a:extLst>
            </p:cNvPr>
            <p:cNvSpPr>
              <a:spLocks noChangeArrowheads="1"/>
            </p:cNvSpPr>
            <p:nvPr/>
          </p:nvSpPr>
          <p:spPr bwMode="auto">
            <a:xfrm>
              <a:off x="3048" y="1336"/>
              <a:ext cx="9" cy="109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18" name="Rectangle 326">
              <a:extLst>
                <a:ext uri="{FF2B5EF4-FFF2-40B4-BE49-F238E27FC236}">
                  <a16:creationId xmlns:a16="http://schemas.microsoft.com/office/drawing/2014/main" id="{17804184-7AFC-4D9D-A0F6-03718BCC8165}"/>
                </a:ext>
              </a:extLst>
            </p:cNvPr>
            <p:cNvSpPr>
              <a:spLocks noChangeArrowheads="1"/>
            </p:cNvSpPr>
            <p:nvPr/>
          </p:nvSpPr>
          <p:spPr bwMode="auto">
            <a:xfrm>
              <a:off x="3048" y="1336"/>
              <a:ext cx="9" cy="109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19" name="Rectangle 327">
              <a:extLst>
                <a:ext uri="{FF2B5EF4-FFF2-40B4-BE49-F238E27FC236}">
                  <a16:creationId xmlns:a16="http://schemas.microsoft.com/office/drawing/2014/main" id="{A2FF1137-8B40-4E2A-852C-41507AE80683}"/>
                </a:ext>
              </a:extLst>
            </p:cNvPr>
            <p:cNvSpPr>
              <a:spLocks noChangeArrowheads="1"/>
            </p:cNvSpPr>
            <p:nvPr/>
          </p:nvSpPr>
          <p:spPr bwMode="auto">
            <a:xfrm>
              <a:off x="3057" y="1346"/>
              <a:ext cx="8" cy="108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20" name="Rectangle 328">
              <a:extLst>
                <a:ext uri="{FF2B5EF4-FFF2-40B4-BE49-F238E27FC236}">
                  <a16:creationId xmlns:a16="http://schemas.microsoft.com/office/drawing/2014/main" id="{9FB2B370-FC45-4553-BC2A-021B0E34C336}"/>
                </a:ext>
              </a:extLst>
            </p:cNvPr>
            <p:cNvSpPr>
              <a:spLocks noChangeArrowheads="1"/>
            </p:cNvSpPr>
            <p:nvPr/>
          </p:nvSpPr>
          <p:spPr bwMode="auto">
            <a:xfrm>
              <a:off x="3065" y="1346"/>
              <a:ext cx="9" cy="108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21" name="Rectangle 329">
              <a:extLst>
                <a:ext uri="{FF2B5EF4-FFF2-40B4-BE49-F238E27FC236}">
                  <a16:creationId xmlns:a16="http://schemas.microsoft.com/office/drawing/2014/main" id="{B584B3C5-E5B8-4F32-8901-4D920CE147BA}"/>
                </a:ext>
              </a:extLst>
            </p:cNvPr>
            <p:cNvSpPr>
              <a:spLocks noChangeArrowheads="1"/>
            </p:cNvSpPr>
            <p:nvPr/>
          </p:nvSpPr>
          <p:spPr bwMode="auto">
            <a:xfrm>
              <a:off x="3074" y="1346"/>
              <a:ext cx="8" cy="108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22" name="Rectangle 330">
              <a:extLst>
                <a:ext uri="{FF2B5EF4-FFF2-40B4-BE49-F238E27FC236}">
                  <a16:creationId xmlns:a16="http://schemas.microsoft.com/office/drawing/2014/main" id="{BBDA90E0-FB1A-43D7-ACAE-FED47A1B5EAC}"/>
                </a:ext>
              </a:extLst>
            </p:cNvPr>
            <p:cNvSpPr>
              <a:spLocks noChangeArrowheads="1"/>
            </p:cNvSpPr>
            <p:nvPr/>
          </p:nvSpPr>
          <p:spPr bwMode="auto">
            <a:xfrm>
              <a:off x="3074" y="1346"/>
              <a:ext cx="8" cy="108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23" name="Rectangle 331">
              <a:extLst>
                <a:ext uri="{FF2B5EF4-FFF2-40B4-BE49-F238E27FC236}">
                  <a16:creationId xmlns:a16="http://schemas.microsoft.com/office/drawing/2014/main" id="{57D76593-C226-4C95-A106-D28AB91A3E18}"/>
                </a:ext>
              </a:extLst>
            </p:cNvPr>
            <p:cNvSpPr>
              <a:spLocks noChangeArrowheads="1"/>
            </p:cNvSpPr>
            <p:nvPr/>
          </p:nvSpPr>
          <p:spPr bwMode="auto">
            <a:xfrm>
              <a:off x="3082" y="1354"/>
              <a:ext cx="9" cy="107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24" name="Rectangle 332">
              <a:extLst>
                <a:ext uri="{FF2B5EF4-FFF2-40B4-BE49-F238E27FC236}">
                  <a16:creationId xmlns:a16="http://schemas.microsoft.com/office/drawing/2014/main" id="{B0DFA28B-1050-47EA-A838-14BBFE47F52B}"/>
                </a:ext>
              </a:extLst>
            </p:cNvPr>
            <p:cNvSpPr>
              <a:spLocks noChangeArrowheads="1"/>
            </p:cNvSpPr>
            <p:nvPr/>
          </p:nvSpPr>
          <p:spPr bwMode="auto">
            <a:xfrm>
              <a:off x="3091" y="1354"/>
              <a:ext cx="8" cy="107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25" name="Rectangle 333">
              <a:extLst>
                <a:ext uri="{FF2B5EF4-FFF2-40B4-BE49-F238E27FC236}">
                  <a16:creationId xmlns:a16="http://schemas.microsoft.com/office/drawing/2014/main" id="{ECB8C99F-3AAD-4CEA-8D8B-FA7F3E61146B}"/>
                </a:ext>
              </a:extLst>
            </p:cNvPr>
            <p:cNvSpPr>
              <a:spLocks noChangeArrowheads="1"/>
            </p:cNvSpPr>
            <p:nvPr/>
          </p:nvSpPr>
          <p:spPr bwMode="auto">
            <a:xfrm>
              <a:off x="3099" y="1354"/>
              <a:ext cx="9" cy="107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26" name="Rectangle 334">
              <a:extLst>
                <a:ext uri="{FF2B5EF4-FFF2-40B4-BE49-F238E27FC236}">
                  <a16:creationId xmlns:a16="http://schemas.microsoft.com/office/drawing/2014/main" id="{477DE93A-1360-4CCC-9AFD-CE10A4400288}"/>
                </a:ext>
              </a:extLst>
            </p:cNvPr>
            <p:cNvSpPr>
              <a:spLocks noChangeArrowheads="1"/>
            </p:cNvSpPr>
            <p:nvPr/>
          </p:nvSpPr>
          <p:spPr bwMode="auto">
            <a:xfrm>
              <a:off x="3099" y="1364"/>
              <a:ext cx="9" cy="106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27" name="Rectangle 335">
              <a:extLst>
                <a:ext uri="{FF2B5EF4-FFF2-40B4-BE49-F238E27FC236}">
                  <a16:creationId xmlns:a16="http://schemas.microsoft.com/office/drawing/2014/main" id="{E3404E7D-8667-4CB4-9B9E-39C108FC13B8}"/>
                </a:ext>
              </a:extLst>
            </p:cNvPr>
            <p:cNvSpPr>
              <a:spLocks noChangeArrowheads="1"/>
            </p:cNvSpPr>
            <p:nvPr/>
          </p:nvSpPr>
          <p:spPr bwMode="auto">
            <a:xfrm>
              <a:off x="3108" y="1364"/>
              <a:ext cx="8" cy="106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28" name="Rectangle 336">
              <a:extLst>
                <a:ext uri="{FF2B5EF4-FFF2-40B4-BE49-F238E27FC236}">
                  <a16:creationId xmlns:a16="http://schemas.microsoft.com/office/drawing/2014/main" id="{FBB0FF25-B0F3-425D-871A-A77506CC959A}"/>
                </a:ext>
              </a:extLst>
            </p:cNvPr>
            <p:cNvSpPr>
              <a:spLocks noChangeArrowheads="1"/>
            </p:cNvSpPr>
            <p:nvPr/>
          </p:nvSpPr>
          <p:spPr bwMode="auto">
            <a:xfrm>
              <a:off x="3116" y="1364"/>
              <a:ext cx="8" cy="106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29" name="Rectangle 337">
              <a:extLst>
                <a:ext uri="{FF2B5EF4-FFF2-40B4-BE49-F238E27FC236}">
                  <a16:creationId xmlns:a16="http://schemas.microsoft.com/office/drawing/2014/main" id="{6FE49B1D-448D-44F3-8B56-BCB52916FD84}"/>
                </a:ext>
              </a:extLst>
            </p:cNvPr>
            <p:cNvSpPr>
              <a:spLocks noChangeArrowheads="1"/>
            </p:cNvSpPr>
            <p:nvPr/>
          </p:nvSpPr>
          <p:spPr bwMode="auto">
            <a:xfrm>
              <a:off x="3124" y="1372"/>
              <a:ext cx="8" cy="10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30" name="Rectangle 338">
              <a:extLst>
                <a:ext uri="{FF2B5EF4-FFF2-40B4-BE49-F238E27FC236}">
                  <a16:creationId xmlns:a16="http://schemas.microsoft.com/office/drawing/2014/main" id="{BDB93A28-77B1-4022-B272-4EAC0701DD04}"/>
                </a:ext>
              </a:extLst>
            </p:cNvPr>
            <p:cNvSpPr>
              <a:spLocks noChangeArrowheads="1"/>
            </p:cNvSpPr>
            <p:nvPr/>
          </p:nvSpPr>
          <p:spPr bwMode="auto">
            <a:xfrm>
              <a:off x="3124" y="1372"/>
              <a:ext cx="8" cy="10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31" name="Rectangle 339">
              <a:extLst>
                <a:ext uri="{FF2B5EF4-FFF2-40B4-BE49-F238E27FC236}">
                  <a16:creationId xmlns:a16="http://schemas.microsoft.com/office/drawing/2014/main" id="{22A709A5-1CD8-4553-AB70-420115DA94F5}"/>
                </a:ext>
              </a:extLst>
            </p:cNvPr>
            <p:cNvSpPr>
              <a:spLocks noChangeArrowheads="1"/>
            </p:cNvSpPr>
            <p:nvPr/>
          </p:nvSpPr>
          <p:spPr bwMode="auto">
            <a:xfrm>
              <a:off x="3132" y="1372"/>
              <a:ext cx="9" cy="10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32" name="Rectangle 340">
              <a:extLst>
                <a:ext uri="{FF2B5EF4-FFF2-40B4-BE49-F238E27FC236}">
                  <a16:creationId xmlns:a16="http://schemas.microsoft.com/office/drawing/2014/main" id="{D13D5B4D-DE9E-43AB-9A2D-42FBF62E831F}"/>
                </a:ext>
              </a:extLst>
            </p:cNvPr>
            <p:cNvSpPr>
              <a:spLocks noChangeArrowheads="1"/>
            </p:cNvSpPr>
            <p:nvPr/>
          </p:nvSpPr>
          <p:spPr bwMode="auto">
            <a:xfrm>
              <a:off x="3141" y="1382"/>
              <a:ext cx="8" cy="104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33" name="Rectangle 341">
              <a:extLst>
                <a:ext uri="{FF2B5EF4-FFF2-40B4-BE49-F238E27FC236}">
                  <a16:creationId xmlns:a16="http://schemas.microsoft.com/office/drawing/2014/main" id="{E5A4A562-C432-4C11-948F-2CF405607D30}"/>
                </a:ext>
              </a:extLst>
            </p:cNvPr>
            <p:cNvSpPr>
              <a:spLocks noChangeArrowheads="1"/>
            </p:cNvSpPr>
            <p:nvPr/>
          </p:nvSpPr>
          <p:spPr bwMode="auto">
            <a:xfrm>
              <a:off x="3149" y="1382"/>
              <a:ext cx="9" cy="104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34" name="Rectangle 342">
              <a:extLst>
                <a:ext uri="{FF2B5EF4-FFF2-40B4-BE49-F238E27FC236}">
                  <a16:creationId xmlns:a16="http://schemas.microsoft.com/office/drawing/2014/main" id="{5C00EA78-A64D-4E7E-A445-D68196A90219}"/>
                </a:ext>
              </a:extLst>
            </p:cNvPr>
            <p:cNvSpPr>
              <a:spLocks noChangeArrowheads="1"/>
            </p:cNvSpPr>
            <p:nvPr/>
          </p:nvSpPr>
          <p:spPr bwMode="auto">
            <a:xfrm>
              <a:off x="3158" y="1382"/>
              <a:ext cx="8" cy="104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35" name="Rectangle 343">
              <a:extLst>
                <a:ext uri="{FF2B5EF4-FFF2-40B4-BE49-F238E27FC236}">
                  <a16:creationId xmlns:a16="http://schemas.microsoft.com/office/drawing/2014/main" id="{68FAC399-6D15-48BE-92AB-476C06C1075A}"/>
                </a:ext>
              </a:extLst>
            </p:cNvPr>
            <p:cNvSpPr>
              <a:spLocks noChangeArrowheads="1"/>
            </p:cNvSpPr>
            <p:nvPr/>
          </p:nvSpPr>
          <p:spPr bwMode="auto">
            <a:xfrm>
              <a:off x="3158" y="1390"/>
              <a:ext cx="8" cy="104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36" name="Rectangle 344">
              <a:extLst>
                <a:ext uri="{FF2B5EF4-FFF2-40B4-BE49-F238E27FC236}">
                  <a16:creationId xmlns:a16="http://schemas.microsoft.com/office/drawing/2014/main" id="{AE64BB09-37B7-4D4C-B30B-370CF42D59CE}"/>
                </a:ext>
              </a:extLst>
            </p:cNvPr>
            <p:cNvSpPr>
              <a:spLocks noChangeArrowheads="1"/>
            </p:cNvSpPr>
            <p:nvPr/>
          </p:nvSpPr>
          <p:spPr bwMode="auto">
            <a:xfrm>
              <a:off x="3166" y="1390"/>
              <a:ext cx="9" cy="104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37" name="Rectangle 345">
              <a:extLst>
                <a:ext uri="{FF2B5EF4-FFF2-40B4-BE49-F238E27FC236}">
                  <a16:creationId xmlns:a16="http://schemas.microsoft.com/office/drawing/2014/main" id="{09669084-2912-4277-B5AB-692BF8C38789}"/>
                </a:ext>
              </a:extLst>
            </p:cNvPr>
            <p:cNvSpPr>
              <a:spLocks noChangeArrowheads="1"/>
            </p:cNvSpPr>
            <p:nvPr/>
          </p:nvSpPr>
          <p:spPr bwMode="auto">
            <a:xfrm>
              <a:off x="3175" y="1400"/>
              <a:ext cx="8" cy="103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38" name="Rectangle 346">
              <a:extLst>
                <a:ext uri="{FF2B5EF4-FFF2-40B4-BE49-F238E27FC236}">
                  <a16:creationId xmlns:a16="http://schemas.microsoft.com/office/drawing/2014/main" id="{2204056C-1F40-416A-A4CC-FA16FF2F2A0E}"/>
                </a:ext>
              </a:extLst>
            </p:cNvPr>
            <p:cNvSpPr>
              <a:spLocks noChangeArrowheads="1"/>
            </p:cNvSpPr>
            <p:nvPr/>
          </p:nvSpPr>
          <p:spPr bwMode="auto">
            <a:xfrm>
              <a:off x="3183" y="1400"/>
              <a:ext cx="9" cy="103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39" name="Rectangle 347">
              <a:extLst>
                <a:ext uri="{FF2B5EF4-FFF2-40B4-BE49-F238E27FC236}">
                  <a16:creationId xmlns:a16="http://schemas.microsoft.com/office/drawing/2014/main" id="{CE01B421-DCF3-4C2B-9D6A-17C005B2B6E9}"/>
                </a:ext>
              </a:extLst>
            </p:cNvPr>
            <p:cNvSpPr>
              <a:spLocks noChangeArrowheads="1"/>
            </p:cNvSpPr>
            <p:nvPr/>
          </p:nvSpPr>
          <p:spPr bwMode="auto">
            <a:xfrm>
              <a:off x="3183" y="1408"/>
              <a:ext cx="9" cy="10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40" name="Rectangle 348">
              <a:extLst>
                <a:ext uri="{FF2B5EF4-FFF2-40B4-BE49-F238E27FC236}">
                  <a16:creationId xmlns:a16="http://schemas.microsoft.com/office/drawing/2014/main" id="{F31DDDBD-7C7A-4E55-9754-5726B1FB936F}"/>
                </a:ext>
              </a:extLst>
            </p:cNvPr>
            <p:cNvSpPr>
              <a:spLocks noChangeArrowheads="1"/>
            </p:cNvSpPr>
            <p:nvPr/>
          </p:nvSpPr>
          <p:spPr bwMode="auto">
            <a:xfrm>
              <a:off x="3192" y="1408"/>
              <a:ext cx="8" cy="10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41" name="Rectangle 349">
              <a:extLst>
                <a:ext uri="{FF2B5EF4-FFF2-40B4-BE49-F238E27FC236}">
                  <a16:creationId xmlns:a16="http://schemas.microsoft.com/office/drawing/2014/main" id="{E836CFF6-1BC2-4B4E-B71F-EAD2A74B4E5C}"/>
                </a:ext>
              </a:extLst>
            </p:cNvPr>
            <p:cNvSpPr>
              <a:spLocks noChangeArrowheads="1"/>
            </p:cNvSpPr>
            <p:nvPr/>
          </p:nvSpPr>
          <p:spPr bwMode="auto">
            <a:xfrm>
              <a:off x="3200" y="1418"/>
              <a:ext cx="9" cy="10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42" name="Rectangle 350">
              <a:extLst>
                <a:ext uri="{FF2B5EF4-FFF2-40B4-BE49-F238E27FC236}">
                  <a16:creationId xmlns:a16="http://schemas.microsoft.com/office/drawing/2014/main" id="{FD6E9EE2-CB1B-40B9-8430-CF487BC83145}"/>
                </a:ext>
              </a:extLst>
            </p:cNvPr>
            <p:cNvSpPr>
              <a:spLocks noChangeArrowheads="1"/>
            </p:cNvSpPr>
            <p:nvPr/>
          </p:nvSpPr>
          <p:spPr bwMode="auto">
            <a:xfrm>
              <a:off x="3209" y="1418"/>
              <a:ext cx="8" cy="10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43" name="Rectangle 351">
              <a:extLst>
                <a:ext uri="{FF2B5EF4-FFF2-40B4-BE49-F238E27FC236}">
                  <a16:creationId xmlns:a16="http://schemas.microsoft.com/office/drawing/2014/main" id="{C295BE9F-CF78-40B5-8C31-FCB0C4F68F7A}"/>
                </a:ext>
              </a:extLst>
            </p:cNvPr>
            <p:cNvSpPr>
              <a:spLocks noChangeArrowheads="1"/>
            </p:cNvSpPr>
            <p:nvPr/>
          </p:nvSpPr>
          <p:spPr bwMode="auto">
            <a:xfrm>
              <a:off x="3209" y="1418"/>
              <a:ext cx="8" cy="10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44" name="Rectangle 352">
              <a:extLst>
                <a:ext uri="{FF2B5EF4-FFF2-40B4-BE49-F238E27FC236}">
                  <a16:creationId xmlns:a16="http://schemas.microsoft.com/office/drawing/2014/main" id="{1575D84C-F3BB-4188-9C1F-1DD2C6B09E0E}"/>
                </a:ext>
              </a:extLst>
            </p:cNvPr>
            <p:cNvSpPr>
              <a:spLocks noChangeArrowheads="1"/>
            </p:cNvSpPr>
            <p:nvPr/>
          </p:nvSpPr>
          <p:spPr bwMode="auto">
            <a:xfrm>
              <a:off x="3217" y="1426"/>
              <a:ext cx="9" cy="10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45" name="Rectangle 353">
              <a:extLst>
                <a:ext uri="{FF2B5EF4-FFF2-40B4-BE49-F238E27FC236}">
                  <a16:creationId xmlns:a16="http://schemas.microsoft.com/office/drawing/2014/main" id="{75A4FFAA-9994-4E17-B994-D2A522C64341}"/>
                </a:ext>
              </a:extLst>
            </p:cNvPr>
            <p:cNvSpPr>
              <a:spLocks noChangeArrowheads="1"/>
            </p:cNvSpPr>
            <p:nvPr/>
          </p:nvSpPr>
          <p:spPr bwMode="auto">
            <a:xfrm>
              <a:off x="3226" y="1426"/>
              <a:ext cx="8" cy="10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46" name="Rectangle 354">
              <a:extLst>
                <a:ext uri="{FF2B5EF4-FFF2-40B4-BE49-F238E27FC236}">
                  <a16:creationId xmlns:a16="http://schemas.microsoft.com/office/drawing/2014/main" id="{F3B9775E-5E09-4980-83E2-4B3F115FBFA6}"/>
                </a:ext>
              </a:extLst>
            </p:cNvPr>
            <p:cNvSpPr>
              <a:spLocks noChangeArrowheads="1"/>
            </p:cNvSpPr>
            <p:nvPr/>
          </p:nvSpPr>
          <p:spPr bwMode="auto">
            <a:xfrm>
              <a:off x="3234" y="1436"/>
              <a:ext cx="9" cy="99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47" name="Rectangle 355">
              <a:extLst>
                <a:ext uri="{FF2B5EF4-FFF2-40B4-BE49-F238E27FC236}">
                  <a16:creationId xmlns:a16="http://schemas.microsoft.com/office/drawing/2014/main" id="{A146D9B1-D40C-4F19-8217-BA957B35F48F}"/>
                </a:ext>
              </a:extLst>
            </p:cNvPr>
            <p:cNvSpPr>
              <a:spLocks noChangeArrowheads="1"/>
            </p:cNvSpPr>
            <p:nvPr/>
          </p:nvSpPr>
          <p:spPr bwMode="auto">
            <a:xfrm>
              <a:off x="3234" y="1444"/>
              <a:ext cx="9" cy="9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48" name="Rectangle 356">
              <a:extLst>
                <a:ext uri="{FF2B5EF4-FFF2-40B4-BE49-F238E27FC236}">
                  <a16:creationId xmlns:a16="http://schemas.microsoft.com/office/drawing/2014/main" id="{9FE403AD-D345-4106-83BD-A843C11FB3B0}"/>
                </a:ext>
              </a:extLst>
            </p:cNvPr>
            <p:cNvSpPr>
              <a:spLocks noChangeArrowheads="1"/>
            </p:cNvSpPr>
            <p:nvPr/>
          </p:nvSpPr>
          <p:spPr bwMode="auto">
            <a:xfrm>
              <a:off x="3243" y="1444"/>
              <a:ext cx="8" cy="9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49" name="Rectangle 357">
              <a:extLst>
                <a:ext uri="{FF2B5EF4-FFF2-40B4-BE49-F238E27FC236}">
                  <a16:creationId xmlns:a16="http://schemas.microsoft.com/office/drawing/2014/main" id="{B35EDF84-A344-45CD-A209-C49759FDD185}"/>
                </a:ext>
              </a:extLst>
            </p:cNvPr>
            <p:cNvSpPr>
              <a:spLocks noChangeArrowheads="1"/>
            </p:cNvSpPr>
            <p:nvPr/>
          </p:nvSpPr>
          <p:spPr bwMode="auto">
            <a:xfrm>
              <a:off x="3251" y="1454"/>
              <a:ext cx="9" cy="97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50" name="Rectangle 358">
              <a:extLst>
                <a:ext uri="{FF2B5EF4-FFF2-40B4-BE49-F238E27FC236}">
                  <a16:creationId xmlns:a16="http://schemas.microsoft.com/office/drawing/2014/main" id="{F948746C-B33B-42FB-A301-F6841B818EA0}"/>
                </a:ext>
              </a:extLst>
            </p:cNvPr>
            <p:cNvSpPr>
              <a:spLocks noChangeArrowheads="1"/>
            </p:cNvSpPr>
            <p:nvPr/>
          </p:nvSpPr>
          <p:spPr bwMode="auto">
            <a:xfrm>
              <a:off x="3260" y="1454"/>
              <a:ext cx="8" cy="97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51" name="Rectangle 359">
              <a:extLst>
                <a:ext uri="{FF2B5EF4-FFF2-40B4-BE49-F238E27FC236}">
                  <a16:creationId xmlns:a16="http://schemas.microsoft.com/office/drawing/2014/main" id="{4241294B-CAEB-4015-8355-7BEAF148D1E9}"/>
                </a:ext>
              </a:extLst>
            </p:cNvPr>
            <p:cNvSpPr>
              <a:spLocks noChangeArrowheads="1"/>
            </p:cNvSpPr>
            <p:nvPr/>
          </p:nvSpPr>
          <p:spPr bwMode="auto">
            <a:xfrm>
              <a:off x="3268" y="1462"/>
              <a:ext cx="8" cy="96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52" name="Rectangle 360">
              <a:extLst>
                <a:ext uri="{FF2B5EF4-FFF2-40B4-BE49-F238E27FC236}">
                  <a16:creationId xmlns:a16="http://schemas.microsoft.com/office/drawing/2014/main" id="{4C81E1C6-DDDA-48E3-B168-63EBC33DAFDA}"/>
                </a:ext>
              </a:extLst>
            </p:cNvPr>
            <p:cNvSpPr>
              <a:spLocks noChangeArrowheads="1"/>
            </p:cNvSpPr>
            <p:nvPr/>
          </p:nvSpPr>
          <p:spPr bwMode="auto">
            <a:xfrm>
              <a:off x="3276" y="1462"/>
              <a:ext cx="8" cy="96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53" name="Rectangle 361">
              <a:extLst>
                <a:ext uri="{FF2B5EF4-FFF2-40B4-BE49-F238E27FC236}">
                  <a16:creationId xmlns:a16="http://schemas.microsoft.com/office/drawing/2014/main" id="{3A110CF8-E672-447F-AA18-AF266B1F2D3F}"/>
                </a:ext>
              </a:extLst>
            </p:cNvPr>
            <p:cNvSpPr>
              <a:spLocks noChangeArrowheads="1"/>
            </p:cNvSpPr>
            <p:nvPr/>
          </p:nvSpPr>
          <p:spPr bwMode="auto">
            <a:xfrm>
              <a:off x="3284" y="1471"/>
              <a:ext cx="9" cy="96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54" name="Rectangle 362">
              <a:extLst>
                <a:ext uri="{FF2B5EF4-FFF2-40B4-BE49-F238E27FC236}">
                  <a16:creationId xmlns:a16="http://schemas.microsoft.com/office/drawing/2014/main" id="{BFAE51FB-CECD-419A-9CE6-B8034CC66FC5}"/>
                </a:ext>
              </a:extLst>
            </p:cNvPr>
            <p:cNvSpPr>
              <a:spLocks noChangeArrowheads="1"/>
            </p:cNvSpPr>
            <p:nvPr/>
          </p:nvSpPr>
          <p:spPr bwMode="auto">
            <a:xfrm>
              <a:off x="3293" y="1471"/>
              <a:ext cx="8" cy="96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55" name="Rectangle 363">
              <a:extLst>
                <a:ext uri="{FF2B5EF4-FFF2-40B4-BE49-F238E27FC236}">
                  <a16:creationId xmlns:a16="http://schemas.microsoft.com/office/drawing/2014/main" id="{090472FD-236D-4AFE-9D4E-80F3C239083F}"/>
                </a:ext>
              </a:extLst>
            </p:cNvPr>
            <p:cNvSpPr>
              <a:spLocks noChangeArrowheads="1"/>
            </p:cNvSpPr>
            <p:nvPr/>
          </p:nvSpPr>
          <p:spPr bwMode="auto">
            <a:xfrm>
              <a:off x="3293" y="1480"/>
              <a:ext cx="8" cy="95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56" name="Rectangle 364">
              <a:extLst>
                <a:ext uri="{FF2B5EF4-FFF2-40B4-BE49-F238E27FC236}">
                  <a16:creationId xmlns:a16="http://schemas.microsoft.com/office/drawing/2014/main" id="{B875A267-5EBE-43E5-AD35-B60CC3E93655}"/>
                </a:ext>
              </a:extLst>
            </p:cNvPr>
            <p:cNvSpPr>
              <a:spLocks noChangeArrowheads="1"/>
            </p:cNvSpPr>
            <p:nvPr/>
          </p:nvSpPr>
          <p:spPr bwMode="auto">
            <a:xfrm>
              <a:off x="3301" y="1489"/>
              <a:ext cx="9" cy="94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57" name="Rectangle 365">
              <a:extLst>
                <a:ext uri="{FF2B5EF4-FFF2-40B4-BE49-F238E27FC236}">
                  <a16:creationId xmlns:a16="http://schemas.microsoft.com/office/drawing/2014/main" id="{73712205-BA36-40F7-9567-094643F646C1}"/>
                </a:ext>
              </a:extLst>
            </p:cNvPr>
            <p:cNvSpPr>
              <a:spLocks noChangeArrowheads="1"/>
            </p:cNvSpPr>
            <p:nvPr/>
          </p:nvSpPr>
          <p:spPr bwMode="auto">
            <a:xfrm>
              <a:off x="3310" y="1489"/>
              <a:ext cx="8" cy="94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58" name="Rectangle 366">
              <a:extLst>
                <a:ext uri="{FF2B5EF4-FFF2-40B4-BE49-F238E27FC236}">
                  <a16:creationId xmlns:a16="http://schemas.microsoft.com/office/drawing/2014/main" id="{4418BE21-9C9E-4BCB-9E1C-09D20F52AF81}"/>
                </a:ext>
              </a:extLst>
            </p:cNvPr>
            <p:cNvSpPr>
              <a:spLocks noChangeArrowheads="1"/>
            </p:cNvSpPr>
            <p:nvPr/>
          </p:nvSpPr>
          <p:spPr bwMode="auto">
            <a:xfrm>
              <a:off x="3318" y="1498"/>
              <a:ext cx="9" cy="93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59" name="Rectangle 367">
              <a:extLst>
                <a:ext uri="{FF2B5EF4-FFF2-40B4-BE49-F238E27FC236}">
                  <a16:creationId xmlns:a16="http://schemas.microsoft.com/office/drawing/2014/main" id="{A23806BC-18FE-493C-B1E9-D5B675843BFF}"/>
                </a:ext>
              </a:extLst>
            </p:cNvPr>
            <p:cNvSpPr>
              <a:spLocks noChangeArrowheads="1"/>
            </p:cNvSpPr>
            <p:nvPr/>
          </p:nvSpPr>
          <p:spPr bwMode="auto">
            <a:xfrm>
              <a:off x="3318" y="1498"/>
              <a:ext cx="9" cy="93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60" name="Rectangle 368">
              <a:extLst>
                <a:ext uri="{FF2B5EF4-FFF2-40B4-BE49-F238E27FC236}">
                  <a16:creationId xmlns:a16="http://schemas.microsoft.com/office/drawing/2014/main" id="{0814854E-8EB4-4CB1-94A3-686BC9DD9977}"/>
                </a:ext>
              </a:extLst>
            </p:cNvPr>
            <p:cNvSpPr>
              <a:spLocks noChangeArrowheads="1"/>
            </p:cNvSpPr>
            <p:nvPr/>
          </p:nvSpPr>
          <p:spPr bwMode="auto">
            <a:xfrm>
              <a:off x="3322" y="1507"/>
              <a:ext cx="8" cy="92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61" name="Rectangle 369">
              <a:extLst>
                <a:ext uri="{FF2B5EF4-FFF2-40B4-BE49-F238E27FC236}">
                  <a16:creationId xmlns:a16="http://schemas.microsoft.com/office/drawing/2014/main" id="{E141BE8F-35CC-4AE4-B2EA-4E5B1A528D8E}"/>
                </a:ext>
              </a:extLst>
            </p:cNvPr>
            <p:cNvSpPr>
              <a:spLocks noChangeArrowheads="1"/>
            </p:cNvSpPr>
            <p:nvPr/>
          </p:nvSpPr>
          <p:spPr bwMode="auto">
            <a:xfrm>
              <a:off x="3330" y="1516"/>
              <a:ext cx="9" cy="91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62" name="Rectangle 370">
              <a:extLst>
                <a:ext uri="{FF2B5EF4-FFF2-40B4-BE49-F238E27FC236}">
                  <a16:creationId xmlns:a16="http://schemas.microsoft.com/office/drawing/2014/main" id="{90234474-3976-4062-BE83-0A4DD24E9308}"/>
                </a:ext>
              </a:extLst>
            </p:cNvPr>
            <p:cNvSpPr>
              <a:spLocks noChangeArrowheads="1"/>
            </p:cNvSpPr>
            <p:nvPr/>
          </p:nvSpPr>
          <p:spPr bwMode="auto">
            <a:xfrm>
              <a:off x="3339" y="1516"/>
              <a:ext cx="8" cy="91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63" name="Rectangle 371">
              <a:extLst>
                <a:ext uri="{FF2B5EF4-FFF2-40B4-BE49-F238E27FC236}">
                  <a16:creationId xmlns:a16="http://schemas.microsoft.com/office/drawing/2014/main" id="{A8429D0C-F6C0-4F4A-9187-BBBDB61DCCD0}"/>
                </a:ext>
              </a:extLst>
            </p:cNvPr>
            <p:cNvSpPr>
              <a:spLocks noChangeArrowheads="1"/>
            </p:cNvSpPr>
            <p:nvPr/>
          </p:nvSpPr>
          <p:spPr bwMode="auto">
            <a:xfrm>
              <a:off x="3347" y="1525"/>
              <a:ext cx="9" cy="90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64" name="Rectangle 372">
              <a:extLst>
                <a:ext uri="{FF2B5EF4-FFF2-40B4-BE49-F238E27FC236}">
                  <a16:creationId xmlns:a16="http://schemas.microsoft.com/office/drawing/2014/main" id="{68B14B7B-5FDB-4BAB-8599-4CD60509A676}"/>
                </a:ext>
              </a:extLst>
            </p:cNvPr>
            <p:cNvSpPr>
              <a:spLocks noChangeArrowheads="1"/>
            </p:cNvSpPr>
            <p:nvPr/>
          </p:nvSpPr>
          <p:spPr bwMode="auto">
            <a:xfrm>
              <a:off x="3347" y="1534"/>
              <a:ext cx="9" cy="89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65" name="Rectangle 373">
              <a:extLst>
                <a:ext uri="{FF2B5EF4-FFF2-40B4-BE49-F238E27FC236}">
                  <a16:creationId xmlns:a16="http://schemas.microsoft.com/office/drawing/2014/main" id="{88F10E51-B5CE-438F-9E05-7042D0099D41}"/>
                </a:ext>
              </a:extLst>
            </p:cNvPr>
            <p:cNvSpPr>
              <a:spLocks noChangeArrowheads="1"/>
            </p:cNvSpPr>
            <p:nvPr/>
          </p:nvSpPr>
          <p:spPr bwMode="auto">
            <a:xfrm>
              <a:off x="3356" y="1534"/>
              <a:ext cx="8" cy="89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66" name="Rectangle 374">
              <a:extLst>
                <a:ext uri="{FF2B5EF4-FFF2-40B4-BE49-F238E27FC236}">
                  <a16:creationId xmlns:a16="http://schemas.microsoft.com/office/drawing/2014/main" id="{A4BFE595-38D6-48D6-825F-6B8553D4C1E7}"/>
                </a:ext>
              </a:extLst>
            </p:cNvPr>
            <p:cNvSpPr>
              <a:spLocks noChangeArrowheads="1"/>
            </p:cNvSpPr>
            <p:nvPr/>
          </p:nvSpPr>
          <p:spPr bwMode="auto">
            <a:xfrm>
              <a:off x="3364" y="1543"/>
              <a:ext cx="8" cy="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67" name="Rectangle 375">
              <a:extLst>
                <a:ext uri="{FF2B5EF4-FFF2-40B4-BE49-F238E27FC236}">
                  <a16:creationId xmlns:a16="http://schemas.microsoft.com/office/drawing/2014/main" id="{737F8679-10DF-49B0-9E6A-E2E00A98E3E0}"/>
                </a:ext>
              </a:extLst>
            </p:cNvPr>
            <p:cNvSpPr>
              <a:spLocks noChangeArrowheads="1"/>
            </p:cNvSpPr>
            <p:nvPr/>
          </p:nvSpPr>
          <p:spPr bwMode="auto">
            <a:xfrm>
              <a:off x="3372" y="1552"/>
              <a:ext cx="8" cy="87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68" name="Rectangle 376">
              <a:extLst>
                <a:ext uri="{FF2B5EF4-FFF2-40B4-BE49-F238E27FC236}">
                  <a16:creationId xmlns:a16="http://schemas.microsoft.com/office/drawing/2014/main" id="{1475A1B4-9513-4E2C-B4F1-2DEB673712A5}"/>
                </a:ext>
              </a:extLst>
            </p:cNvPr>
            <p:cNvSpPr>
              <a:spLocks noChangeArrowheads="1"/>
            </p:cNvSpPr>
            <p:nvPr/>
          </p:nvSpPr>
          <p:spPr bwMode="auto">
            <a:xfrm>
              <a:off x="3372" y="1552"/>
              <a:ext cx="8" cy="87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69" name="Rectangle 377">
              <a:extLst>
                <a:ext uri="{FF2B5EF4-FFF2-40B4-BE49-F238E27FC236}">
                  <a16:creationId xmlns:a16="http://schemas.microsoft.com/office/drawing/2014/main" id="{191DA103-2B8A-4F09-8DEC-59F25A26CD23}"/>
                </a:ext>
              </a:extLst>
            </p:cNvPr>
            <p:cNvSpPr>
              <a:spLocks noChangeArrowheads="1"/>
            </p:cNvSpPr>
            <p:nvPr/>
          </p:nvSpPr>
          <p:spPr bwMode="auto">
            <a:xfrm>
              <a:off x="3380" y="1561"/>
              <a:ext cx="9" cy="87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70" name="Rectangle 378">
              <a:extLst>
                <a:ext uri="{FF2B5EF4-FFF2-40B4-BE49-F238E27FC236}">
                  <a16:creationId xmlns:a16="http://schemas.microsoft.com/office/drawing/2014/main" id="{3D059FD9-4CA7-4DD5-8EB3-FB3A705F4C28}"/>
                </a:ext>
              </a:extLst>
            </p:cNvPr>
            <p:cNvSpPr>
              <a:spLocks noChangeArrowheads="1"/>
            </p:cNvSpPr>
            <p:nvPr/>
          </p:nvSpPr>
          <p:spPr bwMode="auto">
            <a:xfrm>
              <a:off x="3389" y="1570"/>
              <a:ext cx="8" cy="86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71" name="Rectangle 379">
              <a:extLst>
                <a:ext uri="{FF2B5EF4-FFF2-40B4-BE49-F238E27FC236}">
                  <a16:creationId xmlns:a16="http://schemas.microsoft.com/office/drawing/2014/main" id="{48A57187-4605-4400-A8D6-289BCFD8EBD6}"/>
                </a:ext>
              </a:extLst>
            </p:cNvPr>
            <p:cNvSpPr>
              <a:spLocks noChangeArrowheads="1"/>
            </p:cNvSpPr>
            <p:nvPr/>
          </p:nvSpPr>
          <p:spPr bwMode="auto">
            <a:xfrm>
              <a:off x="3397" y="1570"/>
              <a:ext cx="9" cy="86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72" name="Rectangle 380">
              <a:extLst>
                <a:ext uri="{FF2B5EF4-FFF2-40B4-BE49-F238E27FC236}">
                  <a16:creationId xmlns:a16="http://schemas.microsoft.com/office/drawing/2014/main" id="{8E044D05-598F-4556-B343-2F93270378D8}"/>
                </a:ext>
              </a:extLst>
            </p:cNvPr>
            <p:cNvSpPr>
              <a:spLocks noChangeArrowheads="1"/>
            </p:cNvSpPr>
            <p:nvPr/>
          </p:nvSpPr>
          <p:spPr bwMode="auto">
            <a:xfrm>
              <a:off x="3397" y="1579"/>
              <a:ext cx="9" cy="8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73" name="Rectangle 381">
              <a:extLst>
                <a:ext uri="{FF2B5EF4-FFF2-40B4-BE49-F238E27FC236}">
                  <a16:creationId xmlns:a16="http://schemas.microsoft.com/office/drawing/2014/main" id="{9114B039-3345-45E0-97C7-B96C44B95E9C}"/>
                </a:ext>
              </a:extLst>
            </p:cNvPr>
            <p:cNvSpPr>
              <a:spLocks noChangeArrowheads="1"/>
            </p:cNvSpPr>
            <p:nvPr/>
          </p:nvSpPr>
          <p:spPr bwMode="auto">
            <a:xfrm>
              <a:off x="3406" y="1588"/>
              <a:ext cx="8" cy="84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74" name="Rectangle 382">
              <a:extLst>
                <a:ext uri="{FF2B5EF4-FFF2-40B4-BE49-F238E27FC236}">
                  <a16:creationId xmlns:a16="http://schemas.microsoft.com/office/drawing/2014/main" id="{9D490F8B-D34E-4094-B038-3C5082F37E07}"/>
                </a:ext>
              </a:extLst>
            </p:cNvPr>
            <p:cNvSpPr>
              <a:spLocks noChangeArrowheads="1"/>
            </p:cNvSpPr>
            <p:nvPr/>
          </p:nvSpPr>
          <p:spPr bwMode="auto">
            <a:xfrm>
              <a:off x="3414" y="1588"/>
              <a:ext cx="9" cy="84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75" name="Rectangle 383">
              <a:extLst>
                <a:ext uri="{FF2B5EF4-FFF2-40B4-BE49-F238E27FC236}">
                  <a16:creationId xmlns:a16="http://schemas.microsoft.com/office/drawing/2014/main" id="{E8AE0477-C55E-4FEC-87CC-00474831A076}"/>
                </a:ext>
              </a:extLst>
            </p:cNvPr>
            <p:cNvSpPr>
              <a:spLocks noChangeArrowheads="1"/>
            </p:cNvSpPr>
            <p:nvPr/>
          </p:nvSpPr>
          <p:spPr bwMode="auto">
            <a:xfrm>
              <a:off x="3423" y="1597"/>
              <a:ext cx="8" cy="83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76" name="Rectangle 384">
              <a:extLst>
                <a:ext uri="{FF2B5EF4-FFF2-40B4-BE49-F238E27FC236}">
                  <a16:creationId xmlns:a16="http://schemas.microsoft.com/office/drawing/2014/main" id="{71FA2243-9521-4DA6-81FE-2CB455975D2E}"/>
                </a:ext>
              </a:extLst>
            </p:cNvPr>
            <p:cNvSpPr>
              <a:spLocks noChangeArrowheads="1"/>
            </p:cNvSpPr>
            <p:nvPr/>
          </p:nvSpPr>
          <p:spPr bwMode="auto">
            <a:xfrm>
              <a:off x="3423" y="1605"/>
              <a:ext cx="8" cy="8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77" name="Rectangle 385">
              <a:extLst>
                <a:ext uri="{FF2B5EF4-FFF2-40B4-BE49-F238E27FC236}">
                  <a16:creationId xmlns:a16="http://schemas.microsoft.com/office/drawing/2014/main" id="{5D253E17-E0CE-42E6-AB4B-F3828CF23770}"/>
                </a:ext>
              </a:extLst>
            </p:cNvPr>
            <p:cNvSpPr>
              <a:spLocks noChangeArrowheads="1"/>
            </p:cNvSpPr>
            <p:nvPr/>
          </p:nvSpPr>
          <p:spPr bwMode="auto">
            <a:xfrm>
              <a:off x="3431" y="1605"/>
              <a:ext cx="9" cy="8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78" name="Rectangle 386">
              <a:extLst>
                <a:ext uri="{FF2B5EF4-FFF2-40B4-BE49-F238E27FC236}">
                  <a16:creationId xmlns:a16="http://schemas.microsoft.com/office/drawing/2014/main" id="{AF07781E-40F5-4F37-8002-3D59D1A83C70}"/>
                </a:ext>
              </a:extLst>
            </p:cNvPr>
            <p:cNvSpPr>
              <a:spLocks noChangeArrowheads="1"/>
            </p:cNvSpPr>
            <p:nvPr/>
          </p:nvSpPr>
          <p:spPr bwMode="auto">
            <a:xfrm>
              <a:off x="3440" y="1615"/>
              <a:ext cx="8" cy="81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79" name="Rectangle 387">
              <a:extLst>
                <a:ext uri="{FF2B5EF4-FFF2-40B4-BE49-F238E27FC236}">
                  <a16:creationId xmlns:a16="http://schemas.microsoft.com/office/drawing/2014/main" id="{CA327498-48B2-4646-9FB9-4793BB062CD1}"/>
                </a:ext>
              </a:extLst>
            </p:cNvPr>
            <p:cNvSpPr>
              <a:spLocks noChangeArrowheads="1"/>
            </p:cNvSpPr>
            <p:nvPr/>
          </p:nvSpPr>
          <p:spPr bwMode="auto">
            <a:xfrm>
              <a:off x="3448" y="1623"/>
              <a:ext cx="9" cy="8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80" name="Rectangle 388">
              <a:extLst>
                <a:ext uri="{FF2B5EF4-FFF2-40B4-BE49-F238E27FC236}">
                  <a16:creationId xmlns:a16="http://schemas.microsoft.com/office/drawing/2014/main" id="{15FD85DA-BBF0-4E5D-A767-5AC22CA0679F}"/>
                </a:ext>
              </a:extLst>
            </p:cNvPr>
            <p:cNvSpPr>
              <a:spLocks noChangeArrowheads="1"/>
            </p:cNvSpPr>
            <p:nvPr/>
          </p:nvSpPr>
          <p:spPr bwMode="auto">
            <a:xfrm>
              <a:off x="3457" y="1633"/>
              <a:ext cx="8" cy="79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81" name="Rectangle 389">
              <a:extLst>
                <a:ext uri="{FF2B5EF4-FFF2-40B4-BE49-F238E27FC236}">
                  <a16:creationId xmlns:a16="http://schemas.microsoft.com/office/drawing/2014/main" id="{8A6A15D9-649F-4021-9A31-B4FFD4ACA907}"/>
                </a:ext>
              </a:extLst>
            </p:cNvPr>
            <p:cNvSpPr>
              <a:spLocks noChangeArrowheads="1"/>
            </p:cNvSpPr>
            <p:nvPr/>
          </p:nvSpPr>
          <p:spPr bwMode="auto">
            <a:xfrm>
              <a:off x="3457" y="1633"/>
              <a:ext cx="8" cy="79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82" name="Rectangle 390">
              <a:extLst>
                <a:ext uri="{FF2B5EF4-FFF2-40B4-BE49-F238E27FC236}">
                  <a16:creationId xmlns:a16="http://schemas.microsoft.com/office/drawing/2014/main" id="{B1E9300C-CAE4-4CE9-BA87-ABE614FC4687}"/>
                </a:ext>
              </a:extLst>
            </p:cNvPr>
            <p:cNvSpPr>
              <a:spLocks noChangeArrowheads="1"/>
            </p:cNvSpPr>
            <p:nvPr/>
          </p:nvSpPr>
          <p:spPr bwMode="auto">
            <a:xfrm>
              <a:off x="3465" y="1641"/>
              <a:ext cx="9" cy="79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83" name="Rectangle 391">
              <a:extLst>
                <a:ext uri="{FF2B5EF4-FFF2-40B4-BE49-F238E27FC236}">
                  <a16:creationId xmlns:a16="http://schemas.microsoft.com/office/drawing/2014/main" id="{49555F26-90C5-468E-9C7B-51CBCA0801AB}"/>
                </a:ext>
              </a:extLst>
            </p:cNvPr>
            <p:cNvSpPr>
              <a:spLocks noChangeArrowheads="1"/>
            </p:cNvSpPr>
            <p:nvPr/>
          </p:nvSpPr>
          <p:spPr bwMode="auto">
            <a:xfrm>
              <a:off x="3474" y="1651"/>
              <a:ext cx="8" cy="78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84" name="Rectangle 392">
              <a:extLst>
                <a:ext uri="{FF2B5EF4-FFF2-40B4-BE49-F238E27FC236}">
                  <a16:creationId xmlns:a16="http://schemas.microsoft.com/office/drawing/2014/main" id="{67EA13BB-BF92-40C3-96A2-0582412F44F2}"/>
                </a:ext>
              </a:extLst>
            </p:cNvPr>
            <p:cNvSpPr>
              <a:spLocks noChangeArrowheads="1"/>
            </p:cNvSpPr>
            <p:nvPr/>
          </p:nvSpPr>
          <p:spPr bwMode="auto">
            <a:xfrm>
              <a:off x="3482" y="1651"/>
              <a:ext cx="9" cy="78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85" name="Rectangle 393">
              <a:extLst>
                <a:ext uri="{FF2B5EF4-FFF2-40B4-BE49-F238E27FC236}">
                  <a16:creationId xmlns:a16="http://schemas.microsoft.com/office/drawing/2014/main" id="{FA5FFF58-C9AF-4C25-8507-B39F579AD574}"/>
                </a:ext>
              </a:extLst>
            </p:cNvPr>
            <p:cNvSpPr>
              <a:spLocks noChangeArrowheads="1"/>
            </p:cNvSpPr>
            <p:nvPr/>
          </p:nvSpPr>
          <p:spPr bwMode="auto">
            <a:xfrm>
              <a:off x="3482" y="1659"/>
              <a:ext cx="9" cy="77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86" name="Rectangle 394">
              <a:extLst>
                <a:ext uri="{FF2B5EF4-FFF2-40B4-BE49-F238E27FC236}">
                  <a16:creationId xmlns:a16="http://schemas.microsoft.com/office/drawing/2014/main" id="{D894A61F-B19D-4997-B3B7-C730E286140B}"/>
                </a:ext>
              </a:extLst>
            </p:cNvPr>
            <p:cNvSpPr>
              <a:spLocks noChangeArrowheads="1"/>
            </p:cNvSpPr>
            <p:nvPr/>
          </p:nvSpPr>
          <p:spPr bwMode="auto">
            <a:xfrm>
              <a:off x="3491" y="1669"/>
              <a:ext cx="8" cy="76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87" name="Rectangle 395">
              <a:extLst>
                <a:ext uri="{FF2B5EF4-FFF2-40B4-BE49-F238E27FC236}">
                  <a16:creationId xmlns:a16="http://schemas.microsoft.com/office/drawing/2014/main" id="{48C5CF13-28C8-4BBA-90A4-4A969964C361}"/>
                </a:ext>
              </a:extLst>
            </p:cNvPr>
            <p:cNvSpPr>
              <a:spLocks noChangeArrowheads="1"/>
            </p:cNvSpPr>
            <p:nvPr/>
          </p:nvSpPr>
          <p:spPr bwMode="auto">
            <a:xfrm>
              <a:off x="3499" y="1677"/>
              <a:ext cx="9" cy="7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88" name="Rectangle 396">
              <a:extLst>
                <a:ext uri="{FF2B5EF4-FFF2-40B4-BE49-F238E27FC236}">
                  <a16:creationId xmlns:a16="http://schemas.microsoft.com/office/drawing/2014/main" id="{66D918B5-2AC7-47C6-B6AE-C3FD6799C6DF}"/>
                </a:ext>
              </a:extLst>
            </p:cNvPr>
            <p:cNvSpPr>
              <a:spLocks noChangeArrowheads="1"/>
            </p:cNvSpPr>
            <p:nvPr/>
          </p:nvSpPr>
          <p:spPr bwMode="auto">
            <a:xfrm>
              <a:off x="3508" y="1677"/>
              <a:ext cx="8" cy="7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89" name="Rectangle 397">
              <a:extLst>
                <a:ext uri="{FF2B5EF4-FFF2-40B4-BE49-F238E27FC236}">
                  <a16:creationId xmlns:a16="http://schemas.microsoft.com/office/drawing/2014/main" id="{203C88D0-03B9-4CBB-97A5-38A12B59EA40}"/>
                </a:ext>
              </a:extLst>
            </p:cNvPr>
            <p:cNvSpPr>
              <a:spLocks noChangeArrowheads="1"/>
            </p:cNvSpPr>
            <p:nvPr/>
          </p:nvSpPr>
          <p:spPr bwMode="auto">
            <a:xfrm>
              <a:off x="3508" y="1687"/>
              <a:ext cx="8" cy="7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90" name="Rectangle 398">
              <a:extLst>
                <a:ext uri="{FF2B5EF4-FFF2-40B4-BE49-F238E27FC236}">
                  <a16:creationId xmlns:a16="http://schemas.microsoft.com/office/drawing/2014/main" id="{13321084-EC30-49D1-B30B-2F309DDB9CC7}"/>
                </a:ext>
              </a:extLst>
            </p:cNvPr>
            <p:cNvSpPr>
              <a:spLocks noChangeArrowheads="1"/>
            </p:cNvSpPr>
            <p:nvPr/>
          </p:nvSpPr>
          <p:spPr bwMode="auto">
            <a:xfrm>
              <a:off x="3516" y="1695"/>
              <a:ext cx="8" cy="7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91" name="Rectangle 399">
              <a:extLst>
                <a:ext uri="{FF2B5EF4-FFF2-40B4-BE49-F238E27FC236}">
                  <a16:creationId xmlns:a16="http://schemas.microsoft.com/office/drawing/2014/main" id="{34746D72-1CC1-4B67-AF8F-F731ED93208D}"/>
                </a:ext>
              </a:extLst>
            </p:cNvPr>
            <p:cNvSpPr>
              <a:spLocks noChangeArrowheads="1"/>
            </p:cNvSpPr>
            <p:nvPr/>
          </p:nvSpPr>
          <p:spPr bwMode="auto">
            <a:xfrm>
              <a:off x="3524" y="1705"/>
              <a:ext cx="8" cy="7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92" name="Rectangle 400">
              <a:extLst>
                <a:ext uri="{FF2B5EF4-FFF2-40B4-BE49-F238E27FC236}">
                  <a16:creationId xmlns:a16="http://schemas.microsoft.com/office/drawing/2014/main" id="{97C38240-18B1-4A8C-9B49-1A163786CB37}"/>
                </a:ext>
              </a:extLst>
            </p:cNvPr>
            <p:cNvSpPr>
              <a:spLocks noChangeArrowheads="1"/>
            </p:cNvSpPr>
            <p:nvPr/>
          </p:nvSpPr>
          <p:spPr bwMode="auto">
            <a:xfrm>
              <a:off x="3532" y="1705"/>
              <a:ext cx="9" cy="72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93" name="Rectangle 401">
              <a:extLst>
                <a:ext uri="{FF2B5EF4-FFF2-40B4-BE49-F238E27FC236}">
                  <a16:creationId xmlns:a16="http://schemas.microsoft.com/office/drawing/2014/main" id="{E18449C3-B406-4D05-97A7-36E6972193EC}"/>
                </a:ext>
              </a:extLst>
            </p:cNvPr>
            <p:cNvSpPr>
              <a:spLocks noChangeArrowheads="1"/>
            </p:cNvSpPr>
            <p:nvPr/>
          </p:nvSpPr>
          <p:spPr bwMode="auto">
            <a:xfrm>
              <a:off x="3532" y="1713"/>
              <a:ext cx="9" cy="71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94" name="Rectangle 402">
              <a:extLst>
                <a:ext uri="{FF2B5EF4-FFF2-40B4-BE49-F238E27FC236}">
                  <a16:creationId xmlns:a16="http://schemas.microsoft.com/office/drawing/2014/main" id="{C6B83B9B-4B94-4B7A-87D4-8DD5273B638A}"/>
                </a:ext>
              </a:extLst>
            </p:cNvPr>
            <p:cNvSpPr>
              <a:spLocks noChangeArrowheads="1"/>
            </p:cNvSpPr>
            <p:nvPr/>
          </p:nvSpPr>
          <p:spPr bwMode="auto">
            <a:xfrm>
              <a:off x="3541" y="1723"/>
              <a:ext cx="8" cy="7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95" name="Rectangle 403">
              <a:extLst>
                <a:ext uri="{FF2B5EF4-FFF2-40B4-BE49-F238E27FC236}">
                  <a16:creationId xmlns:a16="http://schemas.microsoft.com/office/drawing/2014/main" id="{8DB2DF87-0736-4C06-8B79-92B5019351C3}"/>
                </a:ext>
              </a:extLst>
            </p:cNvPr>
            <p:cNvSpPr>
              <a:spLocks noChangeArrowheads="1"/>
            </p:cNvSpPr>
            <p:nvPr/>
          </p:nvSpPr>
          <p:spPr bwMode="auto">
            <a:xfrm>
              <a:off x="3549" y="1731"/>
              <a:ext cx="9" cy="7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96" name="Rectangle 404">
              <a:extLst>
                <a:ext uri="{FF2B5EF4-FFF2-40B4-BE49-F238E27FC236}">
                  <a16:creationId xmlns:a16="http://schemas.microsoft.com/office/drawing/2014/main" id="{38C8B0C7-78B5-4AA6-92C4-4D5D58889CA0}"/>
                </a:ext>
              </a:extLst>
            </p:cNvPr>
            <p:cNvSpPr>
              <a:spLocks noChangeArrowheads="1"/>
            </p:cNvSpPr>
            <p:nvPr/>
          </p:nvSpPr>
          <p:spPr bwMode="auto">
            <a:xfrm>
              <a:off x="3563" y="1774"/>
              <a:ext cx="48" cy="65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97" name="Rectangle 405">
              <a:extLst>
                <a:ext uri="{FF2B5EF4-FFF2-40B4-BE49-F238E27FC236}">
                  <a16:creationId xmlns:a16="http://schemas.microsoft.com/office/drawing/2014/main" id="{3DA49DF3-6C1B-475D-B92D-679D181A7066}"/>
                </a:ext>
              </a:extLst>
            </p:cNvPr>
            <p:cNvSpPr>
              <a:spLocks noChangeArrowheads="1"/>
            </p:cNvSpPr>
            <p:nvPr/>
          </p:nvSpPr>
          <p:spPr bwMode="auto">
            <a:xfrm>
              <a:off x="3566" y="1740"/>
              <a:ext cx="9" cy="69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98" name="Rectangle 406">
              <a:extLst>
                <a:ext uri="{FF2B5EF4-FFF2-40B4-BE49-F238E27FC236}">
                  <a16:creationId xmlns:a16="http://schemas.microsoft.com/office/drawing/2014/main" id="{8525EF48-D815-4B50-B3F7-07765DEB7359}"/>
                </a:ext>
              </a:extLst>
            </p:cNvPr>
            <p:cNvSpPr>
              <a:spLocks noChangeArrowheads="1"/>
            </p:cNvSpPr>
            <p:nvPr/>
          </p:nvSpPr>
          <p:spPr bwMode="auto">
            <a:xfrm>
              <a:off x="3564" y="1749"/>
              <a:ext cx="8" cy="68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599" name="Rectangle 407">
              <a:extLst>
                <a:ext uri="{FF2B5EF4-FFF2-40B4-BE49-F238E27FC236}">
                  <a16:creationId xmlns:a16="http://schemas.microsoft.com/office/drawing/2014/main" id="{B2E4AF9A-3A46-446C-BA1C-0B1EE54C09DA}"/>
                </a:ext>
              </a:extLst>
            </p:cNvPr>
            <p:cNvSpPr>
              <a:spLocks noChangeArrowheads="1"/>
            </p:cNvSpPr>
            <p:nvPr/>
          </p:nvSpPr>
          <p:spPr bwMode="auto">
            <a:xfrm>
              <a:off x="3523" y="1758"/>
              <a:ext cx="48" cy="67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00" name="Rectangle 408">
              <a:extLst>
                <a:ext uri="{FF2B5EF4-FFF2-40B4-BE49-F238E27FC236}">
                  <a16:creationId xmlns:a16="http://schemas.microsoft.com/office/drawing/2014/main" id="{6CF73F46-79C8-497F-B56F-92673830DAE7}"/>
                </a:ext>
              </a:extLst>
            </p:cNvPr>
            <p:cNvSpPr>
              <a:spLocks noChangeArrowheads="1"/>
            </p:cNvSpPr>
            <p:nvPr/>
          </p:nvSpPr>
          <p:spPr bwMode="auto">
            <a:xfrm>
              <a:off x="3595" y="1751"/>
              <a:ext cx="9" cy="66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01" name="Rectangle 409">
              <a:extLst>
                <a:ext uri="{FF2B5EF4-FFF2-40B4-BE49-F238E27FC236}">
                  <a16:creationId xmlns:a16="http://schemas.microsoft.com/office/drawing/2014/main" id="{E659F45C-DE00-479E-AD10-A259F8E8CC6F}"/>
                </a:ext>
              </a:extLst>
            </p:cNvPr>
            <p:cNvSpPr>
              <a:spLocks noChangeArrowheads="1"/>
            </p:cNvSpPr>
            <p:nvPr/>
          </p:nvSpPr>
          <p:spPr bwMode="auto">
            <a:xfrm>
              <a:off x="3602" y="1760"/>
              <a:ext cx="8" cy="66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02" name="Rectangle 410">
              <a:extLst>
                <a:ext uri="{FF2B5EF4-FFF2-40B4-BE49-F238E27FC236}">
                  <a16:creationId xmlns:a16="http://schemas.microsoft.com/office/drawing/2014/main" id="{DD71B5E9-DF34-4183-B2AB-4795C48404C7}"/>
                </a:ext>
              </a:extLst>
            </p:cNvPr>
            <p:cNvSpPr>
              <a:spLocks noChangeArrowheads="1"/>
            </p:cNvSpPr>
            <p:nvPr/>
          </p:nvSpPr>
          <p:spPr bwMode="auto">
            <a:xfrm>
              <a:off x="3602" y="1769"/>
              <a:ext cx="8" cy="65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03" name="Rectangle 411">
              <a:extLst>
                <a:ext uri="{FF2B5EF4-FFF2-40B4-BE49-F238E27FC236}">
                  <a16:creationId xmlns:a16="http://schemas.microsoft.com/office/drawing/2014/main" id="{155E5A37-35AC-48D0-A056-14171059A429}"/>
                </a:ext>
              </a:extLst>
            </p:cNvPr>
            <p:cNvSpPr>
              <a:spLocks noChangeArrowheads="1"/>
            </p:cNvSpPr>
            <p:nvPr/>
          </p:nvSpPr>
          <p:spPr bwMode="auto">
            <a:xfrm>
              <a:off x="3610" y="1778"/>
              <a:ext cx="9" cy="64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04" name="Rectangle 412">
              <a:extLst>
                <a:ext uri="{FF2B5EF4-FFF2-40B4-BE49-F238E27FC236}">
                  <a16:creationId xmlns:a16="http://schemas.microsoft.com/office/drawing/2014/main" id="{B6F7FB77-D295-4AF8-A5A8-97503BA8B19F}"/>
                </a:ext>
              </a:extLst>
            </p:cNvPr>
            <p:cNvSpPr>
              <a:spLocks noChangeArrowheads="1"/>
            </p:cNvSpPr>
            <p:nvPr/>
          </p:nvSpPr>
          <p:spPr bwMode="auto">
            <a:xfrm>
              <a:off x="3619" y="1778"/>
              <a:ext cx="8" cy="64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05" name="Rectangle 413">
              <a:extLst>
                <a:ext uri="{FF2B5EF4-FFF2-40B4-BE49-F238E27FC236}">
                  <a16:creationId xmlns:a16="http://schemas.microsoft.com/office/drawing/2014/main" id="{617B9034-B853-4C7A-860F-AF62346BE6A6}"/>
                </a:ext>
              </a:extLst>
            </p:cNvPr>
            <p:cNvSpPr>
              <a:spLocks noChangeArrowheads="1"/>
            </p:cNvSpPr>
            <p:nvPr/>
          </p:nvSpPr>
          <p:spPr bwMode="auto">
            <a:xfrm>
              <a:off x="3627" y="1787"/>
              <a:ext cx="9" cy="63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06" name="Rectangle 414">
              <a:extLst>
                <a:ext uri="{FF2B5EF4-FFF2-40B4-BE49-F238E27FC236}">
                  <a16:creationId xmlns:a16="http://schemas.microsoft.com/office/drawing/2014/main" id="{45B4AFF8-92AB-47CD-AF56-B14298DD1E49}"/>
                </a:ext>
              </a:extLst>
            </p:cNvPr>
            <p:cNvSpPr>
              <a:spLocks noChangeArrowheads="1"/>
            </p:cNvSpPr>
            <p:nvPr/>
          </p:nvSpPr>
          <p:spPr bwMode="auto">
            <a:xfrm>
              <a:off x="3627" y="1796"/>
              <a:ext cx="9" cy="62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07" name="Rectangle 415">
              <a:extLst>
                <a:ext uri="{FF2B5EF4-FFF2-40B4-BE49-F238E27FC236}">
                  <a16:creationId xmlns:a16="http://schemas.microsoft.com/office/drawing/2014/main" id="{650378EE-207D-4B54-BFBB-0F80A54D2053}"/>
                </a:ext>
              </a:extLst>
            </p:cNvPr>
            <p:cNvSpPr>
              <a:spLocks noChangeArrowheads="1"/>
            </p:cNvSpPr>
            <p:nvPr/>
          </p:nvSpPr>
          <p:spPr bwMode="auto">
            <a:xfrm>
              <a:off x="3636" y="1805"/>
              <a:ext cx="8" cy="619"/>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08" name="Rectangle 416">
              <a:extLst>
                <a:ext uri="{FF2B5EF4-FFF2-40B4-BE49-F238E27FC236}">
                  <a16:creationId xmlns:a16="http://schemas.microsoft.com/office/drawing/2014/main" id="{C6BD84BA-8026-49A1-BE13-8E1E54DBA60D}"/>
                </a:ext>
              </a:extLst>
            </p:cNvPr>
            <p:cNvSpPr>
              <a:spLocks noChangeArrowheads="1"/>
            </p:cNvSpPr>
            <p:nvPr/>
          </p:nvSpPr>
          <p:spPr bwMode="auto">
            <a:xfrm>
              <a:off x="3639" y="1805"/>
              <a:ext cx="9" cy="619"/>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09" name="Rectangle 417">
              <a:extLst>
                <a:ext uri="{FF2B5EF4-FFF2-40B4-BE49-F238E27FC236}">
                  <a16:creationId xmlns:a16="http://schemas.microsoft.com/office/drawing/2014/main" id="{7975CA12-9E50-4F72-A153-244C2BFC1D37}"/>
                </a:ext>
              </a:extLst>
            </p:cNvPr>
            <p:cNvSpPr>
              <a:spLocks noChangeArrowheads="1"/>
            </p:cNvSpPr>
            <p:nvPr/>
          </p:nvSpPr>
          <p:spPr bwMode="auto">
            <a:xfrm>
              <a:off x="3648" y="1814"/>
              <a:ext cx="8" cy="610"/>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10" name="Rectangle 418">
              <a:extLst>
                <a:ext uri="{FF2B5EF4-FFF2-40B4-BE49-F238E27FC236}">
                  <a16:creationId xmlns:a16="http://schemas.microsoft.com/office/drawing/2014/main" id="{FC6719EC-8EE1-4FBA-A3B9-0FF541CBE564}"/>
                </a:ext>
              </a:extLst>
            </p:cNvPr>
            <p:cNvSpPr>
              <a:spLocks noChangeArrowheads="1"/>
            </p:cNvSpPr>
            <p:nvPr/>
          </p:nvSpPr>
          <p:spPr bwMode="auto">
            <a:xfrm>
              <a:off x="3656" y="1823"/>
              <a:ext cx="9" cy="601"/>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11" name="Rectangle 419">
              <a:extLst>
                <a:ext uri="{FF2B5EF4-FFF2-40B4-BE49-F238E27FC236}">
                  <a16:creationId xmlns:a16="http://schemas.microsoft.com/office/drawing/2014/main" id="{3345B4DB-44B8-4F6F-B963-D60A2A4489F0}"/>
                </a:ext>
              </a:extLst>
            </p:cNvPr>
            <p:cNvSpPr>
              <a:spLocks noChangeArrowheads="1"/>
            </p:cNvSpPr>
            <p:nvPr/>
          </p:nvSpPr>
          <p:spPr bwMode="auto">
            <a:xfrm>
              <a:off x="3656" y="1832"/>
              <a:ext cx="9" cy="592"/>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12" name="Rectangle 420">
              <a:extLst>
                <a:ext uri="{FF2B5EF4-FFF2-40B4-BE49-F238E27FC236}">
                  <a16:creationId xmlns:a16="http://schemas.microsoft.com/office/drawing/2014/main" id="{C6C91FC6-2198-44CC-A640-2AB5B8F30556}"/>
                </a:ext>
              </a:extLst>
            </p:cNvPr>
            <p:cNvSpPr>
              <a:spLocks noChangeArrowheads="1"/>
            </p:cNvSpPr>
            <p:nvPr/>
          </p:nvSpPr>
          <p:spPr bwMode="auto">
            <a:xfrm>
              <a:off x="3665" y="1832"/>
              <a:ext cx="8" cy="592"/>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13" name="Rectangle 421">
              <a:extLst>
                <a:ext uri="{FF2B5EF4-FFF2-40B4-BE49-F238E27FC236}">
                  <a16:creationId xmlns:a16="http://schemas.microsoft.com/office/drawing/2014/main" id="{7EEA1551-95F1-4CF6-B425-4770F35145A6}"/>
                </a:ext>
              </a:extLst>
            </p:cNvPr>
            <p:cNvSpPr>
              <a:spLocks noChangeArrowheads="1"/>
            </p:cNvSpPr>
            <p:nvPr/>
          </p:nvSpPr>
          <p:spPr bwMode="auto">
            <a:xfrm>
              <a:off x="3673" y="1841"/>
              <a:ext cx="9" cy="583"/>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14" name="Rectangle 422">
              <a:extLst>
                <a:ext uri="{FF2B5EF4-FFF2-40B4-BE49-F238E27FC236}">
                  <a16:creationId xmlns:a16="http://schemas.microsoft.com/office/drawing/2014/main" id="{A29433EE-5894-4990-87B0-930637649FB5}"/>
                </a:ext>
              </a:extLst>
            </p:cNvPr>
            <p:cNvSpPr>
              <a:spLocks noChangeArrowheads="1"/>
            </p:cNvSpPr>
            <p:nvPr/>
          </p:nvSpPr>
          <p:spPr bwMode="auto">
            <a:xfrm>
              <a:off x="3682" y="1850"/>
              <a:ext cx="8" cy="574"/>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15" name="Rectangle 423">
              <a:extLst>
                <a:ext uri="{FF2B5EF4-FFF2-40B4-BE49-F238E27FC236}">
                  <a16:creationId xmlns:a16="http://schemas.microsoft.com/office/drawing/2014/main" id="{A4B6A3D3-5D24-4404-94CD-44971ACA016D}"/>
                </a:ext>
              </a:extLst>
            </p:cNvPr>
            <p:cNvSpPr>
              <a:spLocks noChangeArrowheads="1"/>
            </p:cNvSpPr>
            <p:nvPr/>
          </p:nvSpPr>
          <p:spPr bwMode="auto">
            <a:xfrm>
              <a:off x="3682" y="1859"/>
              <a:ext cx="8" cy="565"/>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16" name="Rectangle 424">
              <a:extLst>
                <a:ext uri="{FF2B5EF4-FFF2-40B4-BE49-F238E27FC236}">
                  <a16:creationId xmlns:a16="http://schemas.microsoft.com/office/drawing/2014/main" id="{27C0943D-5940-4FA3-933B-C9DA8F848A8A}"/>
                </a:ext>
              </a:extLst>
            </p:cNvPr>
            <p:cNvSpPr>
              <a:spLocks noChangeArrowheads="1"/>
            </p:cNvSpPr>
            <p:nvPr/>
          </p:nvSpPr>
          <p:spPr bwMode="auto">
            <a:xfrm>
              <a:off x="3690" y="1859"/>
              <a:ext cx="9" cy="565"/>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17" name="Rectangle 425">
              <a:extLst>
                <a:ext uri="{FF2B5EF4-FFF2-40B4-BE49-F238E27FC236}">
                  <a16:creationId xmlns:a16="http://schemas.microsoft.com/office/drawing/2014/main" id="{1BEA1CA1-FFDD-4A21-96D0-0F4A9E6ED19A}"/>
                </a:ext>
              </a:extLst>
            </p:cNvPr>
            <p:cNvSpPr>
              <a:spLocks noChangeArrowheads="1"/>
            </p:cNvSpPr>
            <p:nvPr/>
          </p:nvSpPr>
          <p:spPr bwMode="auto">
            <a:xfrm>
              <a:off x="3699" y="1868"/>
              <a:ext cx="8" cy="55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18" name="Rectangle 426">
              <a:extLst>
                <a:ext uri="{FF2B5EF4-FFF2-40B4-BE49-F238E27FC236}">
                  <a16:creationId xmlns:a16="http://schemas.microsoft.com/office/drawing/2014/main" id="{B45A5E3F-5669-48DB-91F3-2C8C6D7814C9}"/>
                </a:ext>
              </a:extLst>
            </p:cNvPr>
            <p:cNvSpPr>
              <a:spLocks noChangeArrowheads="1"/>
            </p:cNvSpPr>
            <p:nvPr/>
          </p:nvSpPr>
          <p:spPr bwMode="auto">
            <a:xfrm>
              <a:off x="3707" y="1877"/>
              <a:ext cx="9" cy="54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19" name="Rectangle 427">
              <a:extLst>
                <a:ext uri="{FF2B5EF4-FFF2-40B4-BE49-F238E27FC236}">
                  <a16:creationId xmlns:a16="http://schemas.microsoft.com/office/drawing/2014/main" id="{A816F32D-4897-4C10-A2FD-56311921D526}"/>
                </a:ext>
              </a:extLst>
            </p:cNvPr>
            <p:cNvSpPr>
              <a:spLocks noChangeArrowheads="1"/>
            </p:cNvSpPr>
            <p:nvPr/>
          </p:nvSpPr>
          <p:spPr bwMode="auto">
            <a:xfrm>
              <a:off x="3707" y="1877"/>
              <a:ext cx="9" cy="54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20" name="Rectangle 428">
              <a:extLst>
                <a:ext uri="{FF2B5EF4-FFF2-40B4-BE49-F238E27FC236}">
                  <a16:creationId xmlns:a16="http://schemas.microsoft.com/office/drawing/2014/main" id="{B6195B33-7910-491E-9E07-A9C3476B1ECB}"/>
                </a:ext>
              </a:extLst>
            </p:cNvPr>
            <p:cNvSpPr>
              <a:spLocks noChangeArrowheads="1"/>
            </p:cNvSpPr>
            <p:nvPr/>
          </p:nvSpPr>
          <p:spPr bwMode="auto">
            <a:xfrm>
              <a:off x="3716" y="1885"/>
              <a:ext cx="8" cy="539"/>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21" name="Rectangle 429">
              <a:extLst>
                <a:ext uri="{FF2B5EF4-FFF2-40B4-BE49-F238E27FC236}">
                  <a16:creationId xmlns:a16="http://schemas.microsoft.com/office/drawing/2014/main" id="{398D6B6C-F241-4F53-B1F1-06D1EEB93A0D}"/>
                </a:ext>
              </a:extLst>
            </p:cNvPr>
            <p:cNvSpPr>
              <a:spLocks noChangeArrowheads="1"/>
            </p:cNvSpPr>
            <p:nvPr/>
          </p:nvSpPr>
          <p:spPr bwMode="auto">
            <a:xfrm>
              <a:off x="3724" y="1902"/>
              <a:ext cx="9" cy="529"/>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22" name="Rectangle 430">
              <a:extLst>
                <a:ext uri="{FF2B5EF4-FFF2-40B4-BE49-F238E27FC236}">
                  <a16:creationId xmlns:a16="http://schemas.microsoft.com/office/drawing/2014/main" id="{AF18E370-399A-45D0-BC7C-3B6166CE02E3}"/>
                </a:ext>
              </a:extLst>
            </p:cNvPr>
            <p:cNvSpPr>
              <a:spLocks noChangeArrowheads="1"/>
            </p:cNvSpPr>
            <p:nvPr/>
          </p:nvSpPr>
          <p:spPr bwMode="auto">
            <a:xfrm>
              <a:off x="3733" y="1910"/>
              <a:ext cx="8" cy="521"/>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23" name="Rectangle 431">
              <a:extLst>
                <a:ext uri="{FF2B5EF4-FFF2-40B4-BE49-F238E27FC236}">
                  <a16:creationId xmlns:a16="http://schemas.microsoft.com/office/drawing/2014/main" id="{9F669DB6-7012-473F-A879-49A8E9BEC788}"/>
                </a:ext>
              </a:extLst>
            </p:cNvPr>
            <p:cNvSpPr>
              <a:spLocks noChangeArrowheads="1"/>
            </p:cNvSpPr>
            <p:nvPr/>
          </p:nvSpPr>
          <p:spPr bwMode="auto">
            <a:xfrm>
              <a:off x="3733" y="1910"/>
              <a:ext cx="8" cy="521"/>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24" name="Rectangle 432">
              <a:extLst>
                <a:ext uri="{FF2B5EF4-FFF2-40B4-BE49-F238E27FC236}">
                  <a16:creationId xmlns:a16="http://schemas.microsoft.com/office/drawing/2014/main" id="{C5D89892-8B23-4B67-BA70-16A512616469}"/>
                </a:ext>
              </a:extLst>
            </p:cNvPr>
            <p:cNvSpPr>
              <a:spLocks noChangeArrowheads="1"/>
            </p:cNvSpPr>
            <p:nvPr/>
          </p:nvSpPr>
          <p:spPr bwMode="auto">
            <a:xfrm>
              <a:off x="3741" y="1920"/>
              <a:ext cx="8" cy="511"/>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25" name="Rectangle 433">
              <a:extLst>
                <a:ext uri="{FF2B5EF4-FFF2-40B4-BE49-F238E27FC236}">
                  <a16:creationId xmlns:a16="http://schemas.microsoft.com/office/drawing/2014/main" id="{09D6DC34-C7CF-4D87-A4A8-72D1896DD657}"/>
                </a:ext>
              </a:extLst>
            </p:cNvPr>
            <p:cNvSpPr>
              <a:spLocks noChangeArrowheads="1"/>
            </p:cNvSpPr>
            <p:nvPr/>
          </p:nvSpPr>
          <p:spPr bwMode="auto">
            <a:xfrm>
              <a:off x="3749" y="1928"/>
              <a:ext cx="8" cy="503"/>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26" name="Rectangle 434">
              <a:extLst>
                <a:ext uri="{FF2B5EF4-FFF2-40B4-BE49-F238E27FC236}">
                  <a16:creationId xmlns:a16="http://schemas.microsoft.com/office/drawing/2014/main" id="{189523AB-4C68-4380-A787-8EAF1088BFB1}"/>
                </a:ext>
              </a:extLst>
            </p:cNvPr>
            <p:cNvSpPr>
              <a:spLocks noChangeArrowheads="1"/>
            </p:cNvSpPr>
            <p:nvPr/>
          </p:nvSpPr>
          <p:spPr bwMode="auto">
            <a:xfrm>
              <a:off x="3757" y="1928"/>
              <a:ext cx="9" cy="503"/>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27" name="Rectangle 435">
              <a:extLst>
                <a:ext uri="{FF2B5EF4-FFF2-40B4-BE49-F238E27FC236}">
                  <a16:creationId xmlns:a16="http://schemas.microsoft.com/office/drawing/2014/main" id="{DC8A57C4-9FD3-4411-A3E6-3F032D96334F}"/>
                </a:ext>
              </a:extLst>
            </p:cNvPr>
            <p:cNvSpPr>
              <a:spLocks noChangeArrowheads="1"/>
            </p:cNvSpPr>
            <p:nvPr/>
          </p:nvSpPr>
          <p:spPr bwMode="auto">
            <a:xfrm>
              <a:off x="3766" y="1920"/>
              <a:ext cx="8" cy="493"/>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28" name="Rectangle 436">
              <a:extLst>
                <a:ext uri="{FF2B5EF4-FFF2-40B4-BE49-F238E27FC236}">
                  <a16:creationId xmlns:a16="http://schemas.microsoft.com/office/drawing/2014/main" id="{0FBB9627-D6F0-42BC-BD74-345B3FB48C83}"/>
                </a:ext>
              </a:extLst>
            </p:cNvPr>
            <p:cNvSpPr>
              <a:spLocks noChangeArrowheads="1"/>
            </p:cNvSpPr>
            <p:nvPr/>
          </p:nvSpPr>
          <p:spPr bwMode="auto">
            <a:xfrm>
              <a:off x="3766" y="1928"/>
              <a:ext cx="8" cy="485"/>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29" name="Rectangle 437">
              <a:extLst>
                <a:ext uri="{FF2B5EF4-FFF2-40B4-BE49-F238E27FC236}">
                  <a16:creationId xmlns:a16="http://schemas.microsoft.com/office/drawing/2014/main" id="{2240B398-00E9-4302-A787-1ADFEAB2BCB5}"/>
                </a:ext>
              </a:extLst>
            </p:cNvPr>
            <p:cNvSpPr>
              <a:spLocks noChangeArrowheads="1"/>
            </p:cNvSpPr>
            <p:nvPr/>
          </p:nvSpPr>
          <p:spPr bwMode="auto">
            <a:xfrm>
              <a:off x="3774" y="1938"/>
              <a:ext cx="9" cy="475"/>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30" name="Rectangle 438">
              <a:extLst>
                <a:ext uri="{FF2B5EF4-FFF2-40B4-BE49-F238E27FC236}">
                  <a16:creationId xmlns:a16="http://schemas.microsoft.com/office/drawing/2014/main" id="{FB188E11-3705-4E1B-A258-B9823B37F015}"/>
                </a:ext>
              </a:extLst>
            </p:cNvPr>
            <p:cNvSpPr>
              <a:spLocks noChangeArrowheads="1"/>
            </p:cNvSpPr>
            <p:nvPr/>
          </p:nvSpPr>
          <p:spPr bwMode="auto">
            <a:xfrm>
              <a:off x="3783" y="1938"/>
              <a:ext cx="8" cy="475"/>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31" name="Rectangle 439">
              <a:extLst>
                <a:ext uri="{FF2B5EF4-FFF2-40B4-BE49-F238E27FC236}">
                  <a16:creationId xmlns:a16="http://schemas.microsoft.com/office/drawing/2014/main" id="{374ACAE5-21A0-4BCA-8195-422AF1D701A7}"/>
                </a:ext>
              </a:extLst>
            </p:cNvPr>
            <p:cNvSpPr>
              <a:spLocks noChangeArrowheads="1"/>
            </p:cNvSpPr>
            <p:nvPr/>
          </p:nvSpPr>
          <p:spPr bwMode="auto">
            <a:xfrm>
              <a:off x="3791" y="1946"/>
              <a:ext cx="9" cy="46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32" name="Rectangle 440">
              <a:extLst>
                <a:ext uri="{FF2B5EF4-FFF2-40B4-BE49-F238E27FC236}">
                  <a16:creationId xmlns:a16="http://schemas.microsoft.com/office/drawing/2014/main" id="{F0D8F3CA-2A70-4653-A4C4-51E16504345D}"/>
                </a:ext>
              </a:extLst>
            </p:cNvPr>
            <p:cNvSpPr>
              <a:spLocks noChangeArrowheads="1"/>
            </p:cNvSpPr>
            <p:nvPr/>
          </p:nvSpPr>
          <p:spPr bwMode="auto">
            <a:xfrm>
              <a:off x="3791" y="1956"/>
              <a:ext cx="9" cy="45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33" name="Rectangle 441">
              <a:extLst>
                <a:ext uri="{FF2B5EF4-FFF2-40B4-BE49-F238E27FC236}">
                  <a16:creationId xmlns:a16="http://schemas.microsoft.com/office/drawing/2014/main" id="{5C51C65E-BC11-427E-90E1-A31F23414783}"/>
                </a:ext>
              </a:extLst>
            </p:cNvPr>
            <p:cNvSpPr>
              <a:spLocks noChangeArrowheads="1"/>
            </p:cNvSpPr>
            <p:nvPr/>
          </p:nvSpPr>
          <p:spPr bwMode="auto">
            <a:xfrm>
              <a:off x="3800" y="1956"/>
              <a:ext cx="8" cy="45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34" name="Rectangle 442">
              <a:extLst>
                <a:ext uri="{FF2B5EF4-FFF2-40B4-BE49-F238E27FC236}">
                  <a16:creationId xmlns:a16="http://schemas.microsoft.com/office/drawing/2014/main" id="{ED1EDE59-8487-4369-BA4D-81C4A48A4568}"/>
                </a:ext>
              </a:extLst>
            </p:cNvPr>
            <p:cNvSpPr>
              <a:spLocks noChangeArrowheads="1"/>
            </p:cNvSpPr>
            <p:nvPr/>
          </p:nvSpPr>
          <p:spPr bwMode="auto">
            <a:xfrm>
              <a:off x="3808" y="1964"/>
              <a:ext cx="9" cy="449"/>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35" name="Rectangle 443">
              <a:extLst>
                <a:ext uri="{FF2B5EF4-FFF2-40B4-BE49-F238E27FC236}">
                  <a16:creationId xmlns:a16="http://schemas.microsoft.com/office/drawing/2014/main" id="{BD2F4595-86F7-43FC-B6DA-2A7246DA0B22}"/>
                </a:ext>
              </a:extLst>
            </p:cNvPr>
            <p:cNvSpPr>
              <a:spLocks noChangeArrowheads="1"/>
            </p:cNvSpPr>
            <p:nvPr/>
          </p:nvSpPr>
          <p:spPr bwMode="auto">
            <a:xfrm>
              <a:off x="3817" y="1974"/>
              <a:ext cx="8" cy="439"/>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36" name="Rectangle 444">
              <a:extLst>
                <a:ext uri="{FF2B5EF4-FFF2-40B4-BE49-F238E27FC236}">
                  <a16:creationId xmlns:a16="http://schemas.microsoft.com/office/drawing/2014/main" id="{233A351F-62F1-4211-AF75-36E320E55F55}"/>
                </a:ext>
              </a:extLst>
            </p:cNvPr>
            <p:cNvSpPr>
              <a:spLocks noChangeArrowheads="1"/>
            </p:cNvSpPr>
            <p:nvPr/>
          </p:nvSpPr>
          <p:spPr bwMode="auto">
            <a:xfrm>
              <a:off x="3817" y="1974"/>
              <a:ext cx="8" cy="439"/>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37" name="Rectangle 445">
              <a:extLst>
                <a:ext uri="{FF2B5EF4-FFF2-40B4-BE49-F238E27FC236}">
                  <a16:creationId xmlns:a16="http://schemas.microsoft.com/office/drawing/2014/main" id="{04C31AA0-2AC0-4921-B5E0-A33A7B99E358}"/>
                </a:ext>
              </a:extLst>
            </p:cNvPr>
            <p:cNvSpPr>
              <a:spLocks noChangeArrowheads="1"/>
            </p:cNvSpPr>
            <p:nvPr/>
          </p:nvSpPr>
          <p:spPr bwMode="auto">
            <a:xfrm>
              <a:off x="3825" y="1982"/>
              <a:ext cx="9" cy="431"/>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38" name="Rectangle 446">
              <a:extLst>
                <a:ext uri="{FF2B5EF4-FFF2-40B4-BE49-F238E27FC236}">
                  <a16:creationId xmlns:a16="http://schemas.microsoft.com/office/drawing/2014/main" id="{AEC63E96-5D71-4577-AFD0-6BB444D23851}"/>
                </a:ext>
              </a:extLst>
            </p:cNvPr>
            <p:cNvSpPr>
              <a:spLocks noChangeArrowheads="1"/>
            </p:cNvSpPr>
            <p:nvPr/>
          </p:nvSpPr>
          <p:spPr bwMode="auto">
            <a:xfrm>
              <a:off x="3834" y="1992"/>
              <a:ext cx="8" cy="421"/>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39" name="Rectangle 447">
              <a:extLst>
                <a:ext uri="{FF2B5EF4-FFF2-40B4-BE49-F238E27FC236}">
                  <a16:creationId xmlns:a16="http://schemas.microsoft.com/office/drawing/2014/main" id="{2DBDD630-810E-4585-A305-087FB26C461A}"/>
                </a:ext>
              </a:extLst>
            </p:cNvPr>
            <p:cNvSpPr>
              <a:spLocks noChangeArrowheads="1"/>
            </p:cNvSpPr>
            <p:nvPr/>
          </p:nvSpPr>
          <p:spPr bwMode="auto">
            <a:xfrm>
              <a:off x="3842" y="1992"/>
              <a:ext cx="9" cy="421"/>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40" name="Rectangle 448">
              <a:extLst>
                <a:ext uri="{FF2B5EF4-FFF2-40B4-BE49-F238E27FC236}">
                  <a16:creationId xmlns:a16="http://schemas.microsoft.com/office/drawing/2014/main" id="{92991015-C503-4A94-9D1D-76845472267F}"/>
                </a:ext>
              </a:extLst>
            </p:cNvPr>
            <p:cNvSpPr>
              <a:spLocks noChangeArrowheads="1"/>
            </p:cNvSpPr>
            <p:nvPr/>
          </p:nvSpPr>
          <p:spPr bwMode="auto">
            <a:xfrm>
              <a:off x="3842" y="2000"/>
              <a:ext cx="9" cy="413"/>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41" name="Rectangle 449">
              <a:extLst>
                <a:ext uri="{FF2B5EF4-FFF2-40B4-BE49-F238E27FC236}">
                  <a16:creationId xmlns:a16="http://schemas.microsoft.com/office/drawing/2014/main" id="{3B3BFBA5-1788-4529-9D32-1B49885A84B7}"/>
                </a:ext>
              </a:extLst>
            </p:cNvPr>
            <p:cNvSpPr>
              <a:spLocks noChangeArrowheads="1"/>
            </p:cNvSpPr>
            <p:nvPr/>
          </p:nvSpPr>
          <p:spPr bwMode="auto">
            <a:xfrm>
              <a:off x="3851" y="2009"/>
              <a:ext cx="8" cy="404"/>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42" name="Rectangle 450">
              <a:extLst>
                <a:ext uri="{FF2B5EF4-FFF2-40B4-BE49-F238E27FC236}">
                  <a16:creationId xmlns:a16="http://schemas.microsoft.com/office/drawing/2014/main" id="{6ACA1590-51DB-4311-8D93-9DDCF1505836}"/>
                </a:ext>
              </a:extLst>
            </p:cNvPr>
            <p:cNvSpPr>
              <a:spLocks noChangeArrowheads="1"/>
            </p:cNvSpPr>
            <p:nvPr/>
          </p:nvSpPr>
          <p:spPr bwMode="auto">
            <a:xfrm>
              <a:off x="3859" y="2009"/>
              <a:ext cx="9" cy="404"/>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43" name="Rectangle 451">
              <a:extLst>
                <a:ext uri="{FF2B5EF4-FFF2-40B4-BE49-F238E27FC236}">
                  <a16:creationId xmlns:a16="http://schemas.microsoft.com/office/drawing/2014/main" id="{9016A322-EF6A-415E-BE28-A89EDA2DC8E8}"/>
                </a:ext>
              </a:extLst>
            </p:cNvPr>
            <p:cNvSpPr>
              <a:spLocks noChangeArrowheads="1"/>
            </p:cNvSpPr>
            <p:nvPr/>
          </p:nvSpPr>
          <p:spPr bwMode="auto">
            <a:xfrm>
              <a:off x="3868" y="2018"/>
              <a:ext cx="8" cy="395"/>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44" name="Rectangle 452">
              <a:extLst>
                <a:ext uri="{FF2B5EF4-FFF2-40B4-BE49-F238E27FC236}">
                  <a16:creationId xmlns:a16="http://schemas.microsoft.com/office/drawing/2014/main" id="{B1D6F77F-0D51-4FA5-A6FE-F7791E3C33DE}"/>
                </a:ext>
              </a:extLst>
            </p:cNvPr>
            <p:cNvSpPr>
              <a:spLocks noChangeArrowheads="1"/>
            </p:cNvSpPr>
            <p:nvPr/>
          </p:nvSpPr>
          <p:spPr bwMode="auto">
            <a:xfrm>
              <a:off x="3876" y="2018"/>
              <a:ext cx="9" cy="395"/>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45" name="Rectangle 453">
              <a:extLst>
                <a:ext uri="{FF2B5EF4-FFF2-40B4-BE49-F238E27FC236}">
                  <a16:creationId xmlns:a16="http://schemas.microsoft.com/office/drawing/2014/main" id="{96849D4A-4614-478E-BC34-E14D7621E32F}"/>
                </a:ext>
              </a:extLst>
            </p:cNvPr>
            <p:cNvSpPr>
              <a:spLocks noChangeArrowheads="1"/>
            </p:cNvSpPr>
            <p:nvPr/>
          </p:nvSpPr>
          <p:spPr bwMode="auto">
            <a:xfrm>
              <a:off x="3876" y="2027"/>
              <a:ext cx="9" cy="38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46" name="Rectangle 454">
              <a:extLst>
                <a:ext uri="{FF2B5EF4-FFF2-40B4-BE49-F238E27FC236}">
                  <a16:creationId xmlns:a16="http://schemas.microsoft.com/office/drawing/2014/main" id="{59D7BA63-42A2-46E1-BADC-50F8A983EE93}"/>
                </a:ext>
              </a:extLst>
            </p:cNvPr>
            <p:cNvSpPr>
              <a:spLocks noChangeArrowheads="1"/>
            </p:cNvSpPr>
            <p:nvPr/>
          </p:nvSpPr>
          <p:spPr bwMode="auto">
            <a:xfrm>
              <a:off x="3885" y="2036"/>
              <a:ext cx="8" cy="37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47" name="Rectangle 455">
              <a:extLst>
                <a:ext uri="{FF2B5EF4-FFF2-40B4-BE49-F238E27FC236}">
                  <a16:creationId xmlns:a16="http://schemas.microsoft.com/office/drawing/2014/main" id="{A48CD14E-982B-43A3-815E-7D7282B05238}"/>
                </a:ext>
              </a:extLst>
            </p:cNvPr>
            <p:cNvSpPr>
              <a:spLocks noChangeArrowheads="1"/>
            </p:cNvSpPr>
            <p:nvPr/>
          </p:nvSpPr>
          <p:spPr bwMode="auto">
            <a:xfrm>
              <a:off x="3893" y="2036"/>
              <a:ext cx="8" cy="37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48" name="Rectangle 456">
              <a:extLst>
                <a:ext uri="{FF2B5EF4-FFF2-40B4-BE49-F238E27FC236}">
                  <a16:creationId xmlns:a16="http://schemas.microsoft.com/office/drawing/2014/main" id="{8ECF54CE-4C36-481B-8192-4B3814EBA43A}"/>
                </a:ext>
              </a:extLst>
            </p:cNvPr>
            <p:cNvSpPr>
              <a:spLocks noChangeArrowheads="1"/>
            </p:cNvSpPr>
            <p:nvPr/>
          </p:nvSpPr>
          <p:spPr bwMode="auto">
            <a:xfrm>
              <a:off x="3901" y="2045"/>
              <a:ext cx="8" cy="36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49" name="Rectangle 457">
              <a:extLst>
                <a:ext uri="{FF2B5EF4-FFF2-40B4-BE49-F238E27FC236}">
                  <a16:creationId xmlns:a16="http://schemas.microsoft.com/office/drawing/2014/main" id="{A53FD8BC-150D-4BEF-A193-A54FCF3599B0}"/>
                </a:ext>
              </a:extLst>
            </p:cNvPr>
            <p:cNvSpPr>
              <a:spLocks noChangeArrowheads="1"/>
            </p:cNvSpPr>
            <p:nvPr/>
          </p:nvSpPr>
          <p:spPr bwMode="auto">
            <a:xfrm>
              <a:off x="3901" y="2054"/>
              <a:ext cx="8" cy="359"/>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50" name="Rectangle 458">
              <a:extLst>
                <a:ext uri="{FF2B5EF4-FFF2-40B4-BE49-F238E27FC236}">
                  <a16:creationId xmlns:a16="http://schemas.microsoft.com/office/drawing/2014/main" id="{C5E899EE-5926-4122-97AA-EB8250944BDF}"/>
                </a:ext>
              </a:extLst>
            </p:cNvPr>
            <p:cNvSpPr>
              <a:spLocks noChangeArrowheads="1"/>
            </p:cNvSpPr>
            <p:nvPr/>
          </p:nvSpPr>
          <p:spPr bwMode="auto">
            <a:xfrm>
              <a:off x="3909" y="2054"/>
              <a:ext cx="9" cy="359"/>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51" name="Rectangle 459">
              <a:extLst>
                <a:ext uri="{FF2B5EF4-FFF2-40B4-BE49-F238E27FC236}">
                  <a16:creationId xmlns:a16="http://schemas.microsoft.com/office/drawing/2014/main" id="{04465D30-0491-4AC6-8B99-7AAA0FAE96FF}"/>
                </a:ext>
              </a:extLst>
            </p:cNvPr>
            <p:cNvSpPr>
              <a:spLocks noChangeArrowheads="1"/>
            </p:cNvSpPr>
            <p:nvPr/>
          </p:nvSpPr>
          <p:spPr bwMode="auto">
            <a:xfrm>
              <a:off x="3918" y="2063"/>
              <a:ext cx="8" cy="350"/>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52" name="Rectangle 460">
              <a:extLst>
                <a:ext uri="{FF2B5EF4-FFF2-40B4-BE49-F238E27FC236}">
                  <a16:creationId xmlns:a16="http://schemas.microsoft.com/office/drawing/2014/main" id="{DB111275-9221-4F7F-869C-2713AD0D7417}"/>
                </a:ext>
              </a:extLst>
            </p:cNvPr>
            <p:cNvSpPr>
              <a:spLocks noChangeArrowheads="1"/>
            </p:cNvSpPr>
            <p:nvPr/>
          </p:nvSpPr>
          <p:spPr bwMode="auto">
            <a:xfrm>
              <a:off x="3926" y="2063"/>
              <a:ext cx="9" cy="350"/>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53" name="Rectangle 461">
              <a:extLst>
                <a:ext uri="{FF2B5EF4-FFF2-40B4-BE49-F238E27FC236}">
                  <a16:creationId xmlns:a16="http://schemas.microsoft.com/office/drawing/2014/main" id="{1989417C-6B4D-4ABB-8C31-CDCDCE9E9291}"/>
                </a:ext>
              </a:extLst>
            </p:cNvPr>
            <p:cNvSpPr>
              <a:spLocks noChangeArrowheads="1"/>
            </p:cNvSpPr>
            <p:nvPr/>
          </p:nvSpPr>
          <p:spPr bwMode="auto">
            <a:xfrm>
              <a:off x="3926" y="2072"/>
              <a:ext cx="9" cy="341"/>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54" name="Rectangle 462">
              <a:extLst>
                <a:ext uri="{FF2B5EF4-FFF2-40B4-BE49-F238E27FC236}">
                  <a16:creationId xmlns:a16="http://schemas.microsoft.com/office/drawing/2014/main" id="{59C8BC20-D564-4D00-8FBA-0FEB9A8FA5B2}"/>
                </a:ext>
              </a:extLst>
            </p:cNvPr>
            <p:cNvSpPr>
              <a:spLocks noChangeArrowheads="1"/>
            </p:cNvSpPr>
            <p:nvPr/>
          </p:nvSpPr>
          <p:spPr bwMode="auto">
            <a:xfrm>
              <a:off x="3935" y="2081"/>
              <a:ext cx="8" cy="332"/>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55" name="Rectangle 463">
              <a:extLst>
                <a:ext uri="{FF2B5EF4-FFF2-40B4-BE49-F238E27FC236}">
                  <a16:creationId xmlns:a16="http://schemas.microsoft.com/office/drawing/2014/main" id="{64C9A316-A24C-4E29-8C4D-C6A2E9335984}"/>
                </a:ext>
              </a:extLst>
            </p:cNvPr>
            <p:cNvSpPr>
              <a:spLocks noChangeArrowheads="1"/>
            </p:cNvSpPr>
            <p:nvPr/>
          </p:nvSpPr>
          <p:spPr bwMode="auto">
            <a:xfrm>
              <a:off x="3943" y="2081"/>
              <a:ext cx="9" cy="332"/>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56" name="Rectangle 464">
              <a:extLst>
                <a:ext uri="{FF2B5EF4-FFF2-40B4-BE49-F238E27FC236}">
                  <a16:creationId xmlns:a16="http://schemas.microsoft.com/office/drawing/2014/main" id="{F05EEC28-A536-4AAD-B3CA-B4D0247106F4}"/>
                </a:ext>
              </a:extLst>
            </p:cNvPr>
            <p:cNvSpPr>
              <a:spLocks noChangeArrowheads="1"/>
            </p:cNvSpPr>
            <p:nvPr/>
          </p:nvSpPr>
          <p:spPr bwMode="auto">
            <a:xfrm>
              <a:off x="3952" y="2090"/>
              <a:ext cx="8" cy="323"/>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57" name="Rectangle 465">
              <a:extLst>
                <a:ext uri="{FF2B5EF4-FFF2-40B4-BE49-F238E27FC236}">
                  <a16:creationId xmlns:a16="http://schemas.microsoft.com/office/drawing/2014/main" id="{A8F47D0C-E362-4BCB-95C0-CE8DC68AE644}"/>
                </a:ext>
              </a:extLst>
            </p:cNvPr>
            <p:cNvSpPr>
              <a:spLocks noChangeArrowheads="1"/>
            </p:cNvSpPr>
            <p:nvPr/>
          </p:nvSpPr>
          <p:spPr bwMode="auto">
            <a:xfrm>
              <a:off x="3952" y="2090"/>
              <a:ext cx="8" cy="323"/>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58" name="Rectangle 466">
              <a:extLst>
                <a:ext uri="{FF2B5EF4-FFF2-40B4-BE49-F238E27FC236}">
                  <a16:creationId xmlns:a16="http://schemas.microsoft.com/office/drawing/2014/main" id="{E26ABC08-BF7F-4924-BA94-29A72A9F8CAA}"/>
                </a:ext>
              </a:extLst>
            </p:cNvPr>
            <p:cNvSpPr>
              <a:spLocks noChangeArrowheads="1"/>
            </p:cNvSpPr>
            <p:nvPr/>
          </p:nvSpPr>
          <p:spPr bwMode="auto">
            <a:xfrm>
              <a:off x="3960" y="2099"/>
              <a:ext cx="9" cy="314"/>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59" name="Rectangle 467">
              <a:extLst>
                <a:ext uri="{FF2B5EF4-FFF2-40B4-BE49-F238E27FC236}">
                  <a16:creationId xmlns:a16="http://schemas.microsoft.com/office/drawing/2014/main" id="{418B9065-ECDD-4A00-849B-FC802F535B6A}"/>
                </a:ext>
              </a:extLst>
            </p:cNvPr>
            <p:cNvSpPr>
              <a:spLocks noChangeArrowheads="1"/>
            </p:cNvSpPr>
            <p:nvPr/>
          </p:nvSpPr>
          <p:spPr bwMode="auto">
            <a:xfrm>
              <a:off x="3969" y="2099"/>
              <a:ext cx="8" cy="314"/>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60" name="Rectangle 468">
              <a:extLst>
                <a:ext uri="{FF2B5EF4-FFF2-40B4-BE49-F238E27FC236}">
                  <a16:creationId xmlns:a16="http://schemas.microsoft.com/office/drawing/2014/main" id="{AC5319D3-FADB-46C8-9DB1-B99207A00967}"/>
                </a:ext>
              </a:extLst>
            </p:cNvPr>
            <p:cNvSpPr>
              <a:spLocks noChangeArrowheads="1"/>
            </p:cNvSpPr>
            <p:nvPr/>
          </p:nvSpPr>
          <p:spPr bwMode="auto">
            <a:xfrm>
              <a:off x="3977" y="2108"/>
              <a:ext cx="8" cy="305"/>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61" name="Rectangle 469">
              <a:extLst>
                <a:ext uri="{FF2B5EF4-FFF2-40B4-BE49-F238E27FC236}">
                  <a16:creationId xmlns:a16="http://schemas.microsoft.com/office/drawing/2014/main" id="{1F0C9B5F-D988-45AB-8CBA-1A9546FE6F5E}"/>
                </a:ext>
              </a:extLst>
            </p:cNvPr>
            <p:cNvSpPr>
              <a:spLocks noChangeArrowheads="1"/>
            </p:cNvSpPr>
            <p:nvPr/>
          </p:nvSpPr>
          <p:spPr bwMode="auto">
            <a:xfrm>
              <a:off x="3985" y="2108"/>
              <a:ext cx="9" cy="305"/>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62" name="Rectangle 470">
              <a:extLst>
                <a:ext uri="{FF2B5EF4-FFF2-40B4-BE49-F238E27FC236}">
                  <a16:creationId xmlns:a16="http://schemas.microsoft.com/office/drawing/2014/main" id="{7ADFD6A7-6ABC-4B24-AFF0-4B1EFEF8ED5D}"/>
                </a:ext>
              </a:extLst>
            </p:cNvPr>
            <p:cNvSpPr>
              <a:spLocks noChangeArrowheads="1"/>
            </p:cNvSpPr>
            <p:nvPr/>
          </p:nvSpPr>
          <p:spPr bwMode="auto">
            <a:xfrm>
              <a:off x="3985" y="2117"/>
              <a:ext cx="9" cy="29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63" name="Rectangle 471">
              <a:extLst>
                <a:ext uri="{FF2B5EF4-FFF2-40B4-BE49-F238E27FC236}">
                  <a16:creationId xmlns:a16="http://schemas.microsoft.com/office/drawing/2014/main" id="{CF2066A9-1D79-4E89-85D8-EF54E0095E93}"/>
                </a:ext>
              </a:extLst>
            </p:cNvPr>
            <p:cNvSpPr>
              <a:spLocks noChangeArrowheads="1"/>
            </p:cNvSpPr>
            <p:nvPr/>
          </p:nvSpPr>
          <p:spPr bwMode="auto">
            <a:xfrm>
              <a:off x="3994" y="2126"/>
              <a:ext cx="8" cy="28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64" name="Rectangle 472">
              <a:extLst>
                <a:ext uri="{FF2B5EF4-FFF2-40B4-BE49-F238E27FC236}">
                  <a16:creationId xmlns:a16="http://schemas.microsoft.com/office/drawing/2014/main" id="{7F15945F-6190-4C73-BFF9-5E2918117412}"/>
                </a:ext>
              </a:extLst>
            </p:cNvPr>
            <p:cNvSpPr>
              <a:spLocks noChangeArrowheads="1"/>
            </p:cNvSpPr>
            <p:nvPr/>
          </p:nvSpPr>
          <p:spPr bwMode="auto">
            <a:xfrm>
              <a:off x="4002" y="2126"/>
              <a:ext cx="9" cy="28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65" name="Rectangle 473">
              <a:extLst>
                <a:ext uri="{FF2B5EF4-FFF2-40B4-BE49-F238E27FC236}">
                  <a16:creationId xmlns:a16="http://schemas.microsoft.com/office/drawing/2014/main" id="{66F3203B-7B1A-40ED-BC13-6BFB5AFFBD82}"/>
                </a:ext>
              </a:extLst>
            </p:cNvPr>
            <p:cNvSpPr>
              <a:spLocks noChangeArrowheads="1"/>
            </p:cNvSpPr>
            <p:nvPr/>
          </p:nvSpPr>
          <p:spPr bwMode="auto">
            <a:xfrm>
              <a:off x="4011" y="2135"/>
              <a:ext cx="8" cy="27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66" name="Rectangle 474">
              <a:extLst>
                <a:ext uri="{FF2B5EF4-FFF2-40B4-BE49-F238E27FC236}">
                  <a16:creationId xmlns:a16="http://schemas.microsoft.com/office/drawing/2014/main" id="{5588E0A5-0077-4E9E-A7C8-D9504B582AA2}"/>
                </a:ext>
              </a:extLst>
            </p:cNvPr>
            <p:cNvSpPr>
              <a:spLocks noChangeArrowheads="1"/>
            </p:cNvSpPr>
            <p:nvPr/>
          </p:nvSpPr>
          <p:spPr bwMode="auto">
            <a:xfrm>
              <a:off x="4011" y="2135"/>
              <a:ext cx="8" cy="27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67" name="Rectangle 475">
              <a:extLst>
                <a:ext uri="{FF2B5EF4-FFF2-40B4-BE49-F238E27FC236}">
                  <a16:creationId xmlns:a16="http://schemas.microsoft.com/office/drawing/2014/main" id="{18DBB4A6-8DDA-4353-894F-1BD3B1B4BC23}"/>
                </a:ext>
              </a:extLst>
            </p:cNvPr>
            <p:cNvSpPr>
              <a:spLocks noChangeArrowheads="1"/>
            </p:cNvSpPr>
            <p:nvPr/>
          </p:nvSpPr>
          <p:spPr bwMode="auto">
            <a:xfrm>
              <a:off x="4019" y="2143"/>
              <a:ext cx="9" cy="270"/>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68" name="Rectangle 476">
              <a:extLst>
                <a:ext uri="{FF2B5EF4-FFF2-40B4-BE49-F238E27FC236}">
                  <a16:creationId xmlns:a16="http://schemas.microsoft.com/office/drawing/2014/main" id="{54526527-3D27-4073-8D6A-FA04CBFE903B}"/>
                </a:ext>
              </a:extLst>
            </p:cNvPr>
            <p:cNvSpPr>
              <a:spLocks noChangeArrowheads="1"/>
            </p:cNvSpPr>
            <p:nvPr/>
          </p:nvSpPr>
          <p:spPr bwMode="auto">
            <a:xfrm>
              <a:off x="4028" y="2143"/>
              <a:ext cx="8" cy="270"/>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69" name="Rectangle 477">
              <a:extLst>
                <a:ext uri="{FF2B5EF4-FFF2-40B4-BE49-F238E27FC236}">
                  <a16:creationId xmlns:a16="http://schemas.microsoft.com/office/drawing/2014/main" id="{30E17B4E-CB72-4E09-9847-5A906DDB1506}"/>
                </a:ext>
              </a:extLst>
            </p:cNvPr>
            <p:cNvSpPr>
              <a:spLocks noChangeArrowheads="1"/>
            </p:cNvSpPr>
            <p:nvPr/>
          </p:nvSpPr>
          <p:spPr bwMode="auto">
            <a:xfrm>
              <a:off x="4036" y="2153"/>
              <a:ext cx="9" cy="260"/>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70" name="Rectangle 478">
              <a:extLst>
                <a:ext uri="{FF2B5EF4-FFF2-40B4-BE49-F238E27FC236}">
                  <a16:creationId xmlns:a16="http://schemas.microsoft.com/office/drawing/2014/main" id="{C8DB83C4-150A-4862-AD01-923C70196DA6}"/>
                </a:ext>
              </a:extLst>
            </p:cNvPr>
            <p:cNvSpPr>
              <a:spLocks noChangeArrowheads="1"/>
            </p:cNvSpPr>
            <p:nvPr/>
          </p:nvSpPr>
          <p:spPr bwMode="auto">
            <a:xfrm>
              <a:off x="4036" y="2153"/>
              <a:ext cx="9" cy="260"/>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71" name="Rectangle 479">
              <a:extLst>
                <a:ext uri="{FF2B5EF4-FFF2-40B4-BE49-F238E27FC236}">
                  <a16:creationId xmlns:a16="http://schemas.microsoft.com/office/drawing/2014/main" id="{F3A915C3-112A-486D-A381-C9011830C138}"/>
                </a:ext>
              </a:extLst>
            </p:cNvPr>
            <p:cNvSpPr>
              <a:spLocks noChangeArrowheads="1"/>
            </p:cNvSpPr>
            <p:nvPr/>
          </p:nvSpPr>
          <p:spPr bwMode="auto">
            <a:xfrm>
              <a:off x="4045" y="2161"/>
              <a:ext cx="8" cy="252"/>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72" name="Rectangle 480">
              <a:extLst>
                <a:ext uri="{FF2B5EF4-FFF2-40B4-BE49-F238E27FC236}">
                  <a16:creationId xmlns:a16="http://schemas.microsoft.com/office/drawing/2014/main" id="{6D11C44C-6185-4714-A288-02D39AD634D4}"/>
                </a:ext>
              </a:extLst>
            </p:cNvPr>
            <p:cNvSpPr>
              <a:spLocks noChangeArrowheads="1"/>
            </p:cNvSpPr>
            <p:nvPr/>
          </p:nvSpPr>
          <p:spPr bwMode="auto">
            <a:xfrm>
              <a:off x="4053" y="2161"/>
              <a:ext cx="8" cy="252"/>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73" name="Rectangle 481">
              <a:extLst>
                <a:ext uri="{FF2B5EF4-FFF2-40B4-BE49-F238E27FC236}">
                  <a16:creationId xmlns:a16="http://schemas.microsoft.com/office/drawing/2014/main" id="{D5897D38-A966-4B03-A551-5DC9D1E3CC23}"/>
                </a:ext>
              </a:extLst>
            </p:cNvPr>
            <p:cNvSpPr>
              <a:spLocks noChangeArrowheads="1"/>
            </p:cNvSpPr>
            <p:nvPr/>
          </p:nvSpPr>
          <p:spPr bwMode="auto">
            <a:xfrm>
              <a:off x="4061" y="2171"/>
              <a:ext cx="8" cy="242"/>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74" name="Rectangle 482">
              <a:extLst>
                <a:ext uri="{FF2B5EF4-FFF2-40B4-BE49-F238E27FC236}">
                  <a16:creationId xmlns:a16="http://schemas.microsoft.com/office/drawing/2014/main" id="{47240CE4-09B0-4E1B-B2DC-0D9621BC5953}"/>
                </a:ext>
              </a:extLst>
            </p:cNvPr>
            <p:cNvSpPr>
              <a:spLocks noChangeArrowheads="1"/>
            </p:cNvSpPr>
            <p:nvPr/>
          </p:nvSpPr>
          <p:spPr bwMode="auto">
            <a:xfrm>
              <a:off x="4069" y="2171"/>
              <a:ext cx="9" cy="242"/>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75" name="Rectangle 483">
              <a:extLst>
                <a:ext uri="{FF2B5EF4-FFF2-40B4-BE49-F238E27FC236}">
                  <a16:creationId xmlns:a16="http://schemas.microsoft.com/office/drawing/2014/main" id="{41925CB4-4AF4-4C89-949E-856E5D6638FE}"/>
                </a:ext>
              </a:extLst>
            </p:cNvPr>
            <p:cNvSpPr>
              <a:spLocks noChangeArrowheads="1"/>
            </p:cNvSpPr>
            <p:nvPr/>
          </p:nvSpPr>
          <p:spPr bwMode="auto">
            <a:xfrm>
              <a:off x="4069" y="2171"/>
              <a:ext cx="9" cy="242"/>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76" name="Rectangle 484">
              <a:extLst>
                <a:ext uri="{FF2B5EF4-FFF2-40B4-BE49-F238E27FC236}">
                  <a16:creationId xmlns:a16="http://schemas.microsoft.com/office/drawing/2014/main" id="{32538BCB-82E1-4FBE-A335-A44A80871B9D}"/>
                </a:ext>
              </a:extLst>
            </p:cNvPr>
            <p:cNvSpPr>
              <a:spLocks noChangeArrowheads="1"/>
            </p:cNvSpPr>
            <p:nvPr/>
          </p:nvSpPr>
          <p:spPr bwMode="auto">
            <a:xfrm>
              <a:off x="4078" y="2179"/>
              <a:ext cx="8" cy="234"/>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77" name="Rectangle 485">
              <a:extLst>
                <a:ext uri="{FF2B5EF4-FFF2-40B4-BE49-F238E27FC236}">
                  <a16:creationId xmlns:a16="http://schemas.microsoft.com/office/drawing/2014/main" id="{59758F25-86AE-4FBE-97B1-DEF93D0B53C5}"/>
                </a:ext>
              </a:extLst>
            </p:cNvPr>
            <p:cNvSpPr>
              <a:spLocks noChangeArrowheads="1"/>
            </p:cNvSpPr>
            <p:nvPr/>
          </p:nvSpPr>
          <p:spPr bwMode="auto">
            <a:xfrm>
              <a:off x="4086" y="2179"/>
              <a:ext cx="9" cy="234"/>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78" name="Rectangle 486">
              <a:extLst>
                <a:ext uri="{FF2B5EF4-FFF2-40B4-BE49-F238E27FC236}">
                  <a16:creationId xmlns:a16="http://schemas.microsoft.com/office/drawing/2014/main" id="{3261CEDC-0B29-4ED5-807C-EEABD0E2C1AC}"/>
                </a:ext>
              </a:extLst>
            </p:cNvPr>
            <p:cNvSpPr>
              <a:spLocks noChangeArrowheads="1"/>
            </p:cNvSpPr>
            <p:nvPr/>
          </p:nvSpPr>
          <p:spPr bwMode="auto">
            <a:xfrm>
              <a:off x="4095" y="2189"/>
              <a:ext cx="8" cy="224"/>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79" name="Rectangle 487">
              <a:extLst>
                <a:ext uri="{FF2B5EF4-FFF2-40B4-BE49-F238E27FC236}">
                  <a16:creationId xmlns:a16="http://schemas.microsoft.com/office/drawing/2014/main" id="{B8DA4B3C-CD31-466C-B1BB-10816B40D0F3}"/>
                </a:ext>
              </a:extLst>
            </p:cNvPr>
            <p:cNvSpPr>
              <a:spLocks noChangeArrowheads="1"/>
            </p:cNvSpPr>
            <p:nvPr/>
          </p:nvSpPr>
          <p:spPr bwMode="auto">
            <a:xfrm>
              <a:off x="4095" y="2189"/>
              <a:ext cx="8" cy="224"/>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80" name="Rectangle 488">
              <a:extLst>
                <a:ext uri="{FF2B5EF4-FFF2-40B4-BE49-F238E27FC236}">
                  <a16:creationId xmlns:a16="http://schemas.microsoft.com/office/drawing/2014/main" id="{B016EA9F-8888-4204-B299-5AD7080FD0FA}"/>
                </a:ext>
              </a:extLst>
            </p:cNvPr>
            <p:cNvSpPr>
              <a:spLocks noChangeArrowheads="1"/>
            </p:cNvSpPr>
            <p:nvPr/>
          </p:nvSpPr>
          <p:spPr bwMode="auto">
            <a:xfrm>
              <a:off x="4103" y="2197"/>
              <a:ext cx="9" cy="21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81" name="Rectangle 489">
              <a:extLst>
                <a:ext uri="{FF2B5EF4-FFF2-40B4-BE49-F238E27FC236}">
                  <a16:creationId xmlns:a16="http://schemas.microsoft.com/office/drawing/2014/main" id="{C540E40F-90B2-4CEB-90CF-AC7B83D1D253}"/>
                </a:ext>
              </a:extLst>
            </p:cNvPr>
            <p:cNvSpPr>
              <a:spLocks noChangeArrowheads="1"/>
            </p:cNvSpPr>
            <p:nvPr/>
          </p:nvSpPr>
          <p:spPr bwMode="auto">
            <a:xfrm>
              <a:off x="4112" y="2197"/>
              <a:ext cx="8" cy="21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82" name="Rectangle 490">
              <a:extLst>
                <a:ext uri="{FF2B5EF4-FFF2-40B4-BE49-F238E27FC236}">
                  <a16:creationId xmlns:a16="http://schemas.microsoft.com/office/drawing/2014/main" id="{D93069E9-37BC-49AB-BA88-AA7DEFD1B5A9}"/>
                </a:ext>
              </a:extLst>
            </p:cNvPr>
            <p:cNvSpPr>
              <a:spLocks noChangeArrowheads="1"/>
            </p:cNvSpPr>
            <p:nvPr/>
          </p:nvSpPr>
          <p:spPr bwMode="auto">
            <a:xfrm>
              <a:off x="4120" y="2207"/>
              <a:ext cx="9" cy="20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83" name="Rectangle 491">
              <a:extLst>
                <a:ext uri="{FF2B5EF4-FFF2-40B4-BE49-F238E27FC236}">
                  <a16:creationId xmlns:a16="http://schemas.microsoft.com/office/drawing/2014/main" id="{8EDFF667-2F01-46D4-8D96-0B9ABBADC9FF}"/>
                </a:ext>
              </a:extLst>
            </p:cNvPr>
            <p:cNvSpPr>
              <a:spLocks noChangeArrowheads="1"/>
            </p:cNvSpPr>
            <p:nvPr/>
          </p:nvSpPr>
          <p:spPr bwMode="auto">
            <a:xfrm>
              <a:off x="4120" y="2207"/>
              <a:ext cx="9" cy="20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84" name="Rectangle 492">
              <a:extLst>
                <a:ext uri="{FF2B5EF4-FFF2-40B4-BE49-F238E27FC236}">
                  <a16:creationId xmlns:a16="http://schemas.microsoft.com/office/drawing/2014/main" id="{3070587F-5168-4A90-BC26-D8CE70DE95F2}"/>
                </a:ext>
              </a:extLst>
            </p:cNvPr>
            <p:cNvSpPr>
              <a:spLocks noChangeArrowheads="1"/>
            </p:cNvSpPr>
            <p:nvPr/>
          </p:nvSpPr>
          <p:spPr bwMode="auto">
            <a:xfrm>
              <a:off x="4129" y="2207"/>
              <a:ext cx="8" cy="20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85" name="Rectangle 493">
              <a:extLst>
                <a:ext uri="{FF2B5EF4-FFF2-40B4-BE49-F238E27FC236}">
                  <a16:creationId xmlns:a16="http://schemas.microsoft.com/office/drawing/2014/main" id="{F563C9F2-5A21-46BF-B2E9-29B7F3DE20EE}"/>
                </a:ext>
              </a:extLst>
            </p:cNvPr>
            <p:cNvSpPr>
              <a:spLocks noChangeArrowheads="1"/>
            </p:cNvSpPr>
            <p:nvPr/>
          </p:nvSpPr>
          <p:spPr bwMode="auto">
            <a:xfrm>
              <a:off x="4137" y="2215"/>
              <a:ext cx="9" cy="19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86" name="Rectangle 494">
              <a:extLst>
                <a:ext uri="{FF2B5EF4-FFF2-40B4-BE49-F238E27FC236}">
                  <a16:creationId xmlns:a16="http://schemas.microsoft.com/office/drawing/2014/main" id="{4BEF9467-2DCD-49B4-9E78-1E4BCD38AC02}"/>
                </a:ext>
              </a:extLst>
            </p:cNvPr>
            <p:cNvSpPr>
              <a:spLocks noChangeArrowheads="1"/>
            </p:cNvSpPr>
            <p:nvPr/>
          </p:nvSpPr>
          <p:spPr bwMode="auto">
            <a:xfrm>
              <a:off x="4146" y="2215"/>
              <a:ext cx="8" cy="19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87" name="Rectangle 495">
              <a:extLst>
                <a:ext uri="{FF2B5EF4-FFF2-40B4-BE49-F238E27FC236}">
                  <a16:creationId xmlns:a16="http://schemas.microsoft.com/office/drawing/2014/main" id="{5BAF0630-8FE3-45F5-B494-A72D31D3A8D9}"/>
                </a:ext>
              </a:extLst>
            </p:cNvPr>
            <p:cNvSpPr>
              <a:spLocks noChangeArrowheads="1"/>
            </p:cNvSpPr>
            <p:nvPr/>
          </p:nvSpPr>
          <p:spPr bwMode="auto">
            <a:xfrm>
              <a:off x="4146" y="2225"/>
              <a:ext cx="8" cy="18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88" name="Rectangle 496">
              <a:extLst>
                <a:ext uri="{FF2B5EF4-FFF2-40B4-BE49-F238E27FC236}">
                  <a16:creationId xmlns:a16="http://schemas.microsoft.com/office/drawing/2014/main" id="{23179B46-22CA-4429-BA38-E26ED46A9B0A}"/>
                </a:ext>
              </a:extLst>
            </p:cNvPr>
            <p:cNvSpPr>
              <a:spLocks noChangeArrowheads="1"/>
            </p:cNvSpPr>
            <p:nvPr/>
          </p:nvSpPr>
          <p:spPr bwMode="auto">
            <a:xfrm>
              <a:off x="4154" y="2225"/>
              <a:ext cx="9" cy="18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89" name="Rectangle 497">
              <a:extLst>
                <a:ext uri="{FF2B5EF4-FFF2-40B4-BE49-F238E27FC236}">
                  <a16:creationId xmlns:a16="http://schemas.microsoft.com/office/drawing/2014/main" id="{2B503ADE-D53E-41A5-B7E3-132A929C47BD}"/>
                </a:ext>
              </a:extLst>
            </p:cNvPr>
            <p:cNvSpPr>
              <a:spLocks noChangeArrowheads="1"/>
            </p:cNvSpPr>
            <p:nvPr/>
          </p:nvSpPr>
          <p:spPr bwMode="auto">
            <a:xfrm>
              <a:off x="4163" y="2225"/>
              <a:ext cx="8" cy="18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90" name="Rectangle 498">
              <a:extLst>
                <a:ext uri="{FF2B5EF4-FFF2-40B4-BE49-F238E27FC236}">
                  <a16:creationId xmlns:a16="http://schemas.microsoft.com/office/drawing/2014/main" id="{EFB5928D-ACC6-47E7-9FC7-764C53A017D4}"/>
                </a:ext>
              </a:extLst>
            </p:cNvPr>
            <p:cNvSpPr>
              <a:spLocks noChangeArrowheads="1"/>
            </p:cNvSpPr>
            <p:nvPr/>
          </p:nvSpPr>
          <p:spPr bwMode="auto">
            <a:xfrm>
              <a:off x="4171" y="2233"/>
              <a:ext cx="9" cy="180"/>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91" name="Rectangle 499">
              <a:extLst>
                <a:ext uri="{FF2B5EF4-FFF2-40B4-BE49-F238E27FC236}">
                  <a16:creationId xmlns:a16="http://schemas.microsoft.com/office/drawing/2014/main" id="{CEB4D12F-3CFF-4E13-AE4F-E4D6FFE436D7}"/>
                </a:ext>
              </a:extLst>
            </p:cNvPr>
            <p:cNvSpPr>
              <a:spLocks noChangeArrowheads="1"/>
            </p:cNvSpPr>
            <p:nvPr/>
          </p:nvSpPr>
          <p:spPr bwMode="auto">
            <a:xfrm>
              <a:off x="4180" y="2233"/>
              <a:ext cx="8" cy="180"/>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92" name="Rectangle 500">
              <a:extLst>
                <a:ext uri="{FF2B5EF4-FFF2-40B4-BE49-F238E27FC236}">
                  <a16:creationId xmlns:a16="http://schemas.microsoft.com/office/drawing/2014/main" id="{C09CABF8-07A9-43FC-96F8-F9879B233125}"/>
                </a:ext>
              </a:extLst>
            </p:cNvPr>
            <p:cNvSpPr>
              <a:spLocks noChangeArrowheads="1"/>
            </p:cNvSpPr>
            <p:nvPr/>
          </p:nvSpPr>
          <p:spPr bwMode="auto">
            <a:xfrm>
              <a:off x="4180" y="2243"/>
              <a:ext cx="8" cy="170"/>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93" name="Rectangle 501">
              <a:extLst>
                <a:ext uri="{FF2B5EF4-FFF2-40B4-BE49-F238E27FC236}">
                  <a16:creationId xmlns:a16="http://schemas.microsoft.com/office/drawing/2014/main" id="{99F63CD3-B1C9-42CA-AD81-3139CDE128D0}"/>
                </a:ext>
              </a:extLst>
            </p:cNvPr>
            <p:cNvSpPr>
              <a:spLocks noChangeArrowheads="1"/>
            </p:cNvSpPr>
            <p:nvPr/>
          </p:nvSpPr>
          <p:spPr bwMode="auto">
            <a:xfrm>
              <a:off x="4188" y="2243"/>
              <a:ext cx="9" cy="170"/>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94" name="Rectangle 502">
              <a:extLst>
                <a:ext uri="{FF2B5EF4-FFF2-40B4-BE49-F238E27FC236}">
                  <a16:creationId xmlns:a16="http://schemas.microsoft.com/office/drawing/2014/main" id="{8F966790-752D-4F28-8D4B-0780340F9096}"/>
                </a:ext>
              </a:extLst>
            </p:cNvPr>
            <p:cNvSpPr>
              <a:spLocks noChangeArrowheads="1"/>
            </p:cNvSpPr>
            <p:nvPr/>
          </p:nvSpPr>
          <p:spPr bwMode="auto">
            <a:xfrm>
              <a:off x="4197" y="2243"/>
              <a:ext cx="8" cy="170"/>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95" name="Rectangle 503">
              <a:extLst>
                <a:ext uri="{FF2B5EF4-FFF2-40B4-BE49-F238E27FC236}">
                  <a16:creationId xmlns:a16="http://schemas.microsoft.com/office/drawing/2014/main" id="{1C9CB9F5-8501-469F-BFB2-E6FCC5491227}"/>
                </a:ext>
              </a:extLst>
            </p:cNvPr>
            <p:cNvSpPr>
              <a:spLocks noChangeArrowheads="1"/>
            </p:cNvSpPr>
            <p:nvPr/>
          </p:nvSpPr>
          <p:spPr bwMode="auto">
            <a:xfrm>
              <a:off x="4205" y="2251"/>
              <a:ext cx="8" cy="162"/>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96" name="Rectangle 504">
              <a:extLst>
                <a:ext uri="{FF2B5EF4-FFF2-40B4-BE49-F238E27FC236}">
                  <a16:creationId xmlns:a16="http://schemas.microsoft.com/office/drawing/2014/main" id="{96F76502-D923-485E-B3D8-FBAD9748089B}"/>
                </a:ext>
              </a:extLst>
            </p:cNvPr>
            <p:cNvSpPr>
              <a:spLocks noChangeArrowheads="1"/>
            </p:cNvSpPr>
            <p:nvPr/>
          </p:nvSpPr>
          <p:spPr bwMode="auto">
            <a:xfrm>
              <a:off x="4205" y="2251"/>
              <a:ext cx="8" cy="162"/>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97" name="Rectangle 505">
              <a:extLst>
                <a:ext uri="{FF2B5EF4-FFF2-40B4-BE49-F238E27FC236}">
                  <a16:creationId xmlns:a16="http://schemas.microsoft.com/office/drawing/2014/main" id="{07A85A9D-7C1E-42D4-8566-0FD56CF5A29A}"/>
                </a:ext>
              </a:extLst>
            </p:cNvPr>
            <p:cNvSpPr>
              <a:spLocks noChangeArrowheads="1"/>
            </p:cNvSpPr>
            <p:nvPr/>
          </p:nvSpPr>
          <p:spPr bwMode="auto">
            <a:xfrm>
              <a:off x="4213" y="2251"/>
              <a:ext cx="8" cy="162"/>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98" name="Rectangle 506">
              <a:extLst>
                <a:ext uri="{FF2B5EF4-FFF2-40B4-BE49-F238E27FC236}">
                  <a16:creationId xmlns:a16="http://schemas.microsoft.com/office/drawing/2014/main" id="{DD9E46B9-2C8C-4CA5-A878-673FD94A4135}"/>
                </a:ext>
              </a:extLst>
            </p:cNvPr>
            <p:cNvSpPr>
              <a:spLocks noChangeArrowheads="1"/>
            </p:cNvSpPr>
            <p:nvPr/>
          </p:nvSpPr>
          <p:spPr bwMode="auto">
            <a:xfrm>
              <a:off x="4221" y="2261"/>
              <a:ext cx="9" cy="152"/>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699" name="Rectangle 507">
              <a:extLst>
                <a:ext uri="{FF2B5EF4-FFF2-40B4-BE49-F238E27FC236}">
                  <a16:creationId xmlns:a16="http://schemas.microsoft.com/office/drawing/2014/main" id="{F81DD891-1B58-4364-98A0-D1524885542B}"/>
                </a:ext>
              </a:extLst>
            </p:cNvPr>
            <p:cNvSpPr>
              <a:spLocks noChangeArrowheads="1"/>
            </p:cNvSpPr>
            <p:nvPr/>
          </p:nvSpPr>
          <p:spPr bwMode="auto">
            <a:xfrm>
              <a:off x="4230" y="2261"/>
              <a:ext cx="8" cy="152"/>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00" name="Rectangle 508">
              <a:extLst>
                <a:ext uri="{FF2B5EF4-FFF2-40B4-BE49-F238E27FC236}">
                  <a16:creationId xmlns:a16="http://schemas.microsoft.com/office/drawing/2014/main" id="{5BD58F20-45EA-4481-B4DA-E000F8867A69}"/>
                </a:ext>
              </a:extLst>
            </p:cNvPr>
            <p:cNvSpPr>
              <a:spLocks noChangeArrowheads="1"/>
            </p:cNvSpPr>
            <p:nvPr/>
          </p:nvSpPr>
          <p:spPr bwMode="auto">
            <a:xfrm>
              <a:off x="4230" y="2261"/>
              <a:ext cx="8" cy="152"/>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01" name="Rectangle 509">
              <a:extLst>
                <a:ext uri="{FF2B5EF4-FFF2-40B4-BE49-F238E27FC236}">
                  <a16:creationId xmlns:a16="http://schemas.microsoft.com/office/drawing/2014/main" id="{BBA6F33B-FA6B-4187-B9BE-4122FE8F523A}"/>
                </a:ext>
              </a:extLst>
            </p:cNvPr>
            <p:cNvSpPr>
              <a:spLocks noChangeArrowheads="1"/>
            </p:cNvSpPr>
            <p:nvPr/>
          </p:nvSpPr>
          <p:spPr bwMode="auto">
            <a:xfrm>
              <a:off x="4238" y="2269"/>
              <a:ext cx="9" cy="144"/>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02" name="Rectangle 510">
              <a:extLst>
                <a:ext uri="{FF2B5EF4-FFF2-40B4-BE49-F238E27FC236}">
                  <a16:creationId xmlns:a16="http://schemas.microsoft.com/office/drawing/2014/main" id="{541ACED3-E525-421D-ACE4-E8B25CE2AFBC}"/>
                </a:ext>
              </a:extLst>
            </p:cNvPr>
            <p:cNvSpPr>
              <a:spLocks noChangeArrowheads="1"/>
            </p:cNvSpPr>
            <p:nvPr/>
          </p:nvSpPr>
          <p:spPr bwMode="auto">
            <a:xfrm>
              <a:off x="4247" y="2269"/>
              <a:ext cx="8" cy="144"/>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03" name="Rectangle 511">
              <a:extLst>
                <a:ext uri="{FF2B5EF4-FFF2-40B4-BE49-F238E27FC236}">
                  <a16:creationId xmlns:a16="http://schemas.microsoft.com/office/drawing/2014/main" id="{BAE2A9E1-5B83-46E8-BD4A-AB70C3665A29}"/>
                </a:ext>
              </a:extLst>
            </p:cNvPr>
            <p:cNvSpPr>
              <a:spLocks noChangeArrowheads="1"/>
            </p:cNvSpPr>
            <p:nvPr/>
          </p:nvSpPr>
          <p:spPr bwMode="auto">
            <a:xfrm>
              <a:off x="4255" y="2269"/>
              <a:ext cx="9" cy="144"/>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04" name="Rectangle 512">
              <a:extLst>
                <a:ext uri="{FF2B5EF4-FFF2-40B4-BE49-F238E27FC236}">
                  <a16:creationId xmlns:a16="http://schemas.microsoft.com/office/drawing/2014/main" id="{3137347C-785B-468C-B843-095C05AB17DA}"/>
                </a:ext>
              </a:extLst>
            </p:cNvPr>
            <p:cNvSpPr>
              <a:spLocks noChangeArrowheads="1"/>
            </p:cNvSpPr>
            <p:nvPr/>
          </p:nvSpPr>
          <p:spPr bwMode="auto">
            <a:xfrm>
              <a:off x="4255" y="2278"/>
              <a:ext cx="9" cy="135"/>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05" name="Rectangle 513">
              <a:extLst>
                <a:ext uri="{FF2B5EF4-FFF2-40B4-BE49-F238E27FC236}">
                  <a16:creationId xmlns:a16="http://schemas.microsoft.com/office/drawing/2014/main" id="{1B037E9D-47ED-4DAF-A7AB-C3517FD6C338}"/>
                </a:ext>
              </a:extLst>
            </p:cNvPr>
            <p:cNvSpPr>
              <a:spLocks noChangeArrowheads="1"/>
            </p:cNvSpPr>
            <p:nvPr/>
          </p:nvSpPr>
          <p:spPr bwMode="auto">
            <a:xfrm>
              <a:off x="4264" y="2278"/>
              <a:ext cx="8" cy="135"/>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06" name="Rectangle 514">
              <a:extLst>
                <a:ext uri="{FF2B5EF4-FFF2-40B4-BE49-F238E27FC236}">
                  <a16:creationId xmlns:a16="http://schemas.microsoft.com/office/drawing/2014/main" id="{2B60A621-7391-4CB9-ABF6-EE08CD465531}"/>
                </a:ext>
              </a:extLst>
            </p:cNvPr>
            <p:cNvSpPr>
              <a:spLocks noChangeArrowheads="1"/>
            </p:cNvSpPr>
            <p:nvPr/>
          </p:nvSpPr>
          <p:spPr bwMode="auto">
            <a:xfrm>
              <a:off x="4272" y="2278"/>
              <a:ext cx="9" cy="135"/>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07" name="Rectangle 515">
              <a:extLst>
                <a:ext uri="{FF2B5EF4-FFF2-40B4-BE49-F238E27FC236}">
                  <a16:creationId xmlns:a16="http://schemas.microsoft.com/office/drawing/2014/main" id="{35A72131-2065-4BA7-AED9-68999A5CEA4A}"/>
                </a:ext>
              </a:extLst>
            </p:cNvPr>
            <p:cNvSpPr>
              <a:spLocks noChangeArrowheads="1"/>
            </p:cNvSpPr>
            <p:nvPr/>
          </p:nvSpPr>
          <p:spPr bwMode="auto">
            <a:xfrm>
              <a:off x="4281" y="2287"/>
              <a:ext cx="8" cy="12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08" name="Rectangle 516">
              <a:extLst>
                <a:ext uri="{FF2B5EF4-FFF2-40B4-BE49-F238E27FC236}">
                  <a16:creationId xmlns:a16="http://schemas.microsoft.com/office/drawing/2014/main" id="{0CCFE1E8-93CB-48AA-90D8-B069D150C0A8}"/>
                </a:ext>
              </a:extLst>
            </p:cNvPr>
            <p:cNvSpPr>
              <a:spLocks noChangeArrowheads="1"/>
            </p:cNvSpPr>
            <p:nvPr/>
          </p:nvSpPr>
          <p:spPr bwMode="auto">
            <a:xfrm>
              <a:off x="4289" y="2287"/>
              <a:ext cx="9" cy="12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09" name="Rectangle 517">
              <a:extLst>
                <a:ext uri="{FF2B5EF4-FFF2-40B4-BE49-F238E27FC236}">
                  <a16:creationId xmlns:a16="http://schemas.microsoft.com/office/drawing/2014/main" id="{04E25323-16F5-4F99-A56D-9241FB96E359}"/>
                </a:ext>
              </a:extLst>
            </p:cNvPr>
            <p:cNvSpPr>
              <a:spLocks noChangeArrowheads="1"/>
            </p:cNvSpPr>
            <p:nvPr/>
          </p:nvSpPr>
          <p:spPr bwMode="auto">
            <a:xfrm>
              <a:off x="4289" y="2287"/>
              <a:ext cx="9" cy="12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10" name="Rectangle 518">
              <a:extLst>
                <a:ext uri="{FF2B5EF4-FFF2-40B4-BE49-F238E27FC236}">
                  <a16:creationId xmlns:a16="http://schemas.microsoft.com/office/drawing/2014/main" id="{0265EDFD-0D0C-4B56-A5A2-F624AF690200}"/>
                </a:ext>
              </a:extLst>
            </p:cNvPr>
            <p:cNvSpPr>
              <a:spLocks noChangeArrowheads="1"/>
            </p:cNvSpPr>
            <p:nvPr/>
          </p:nvSpPr>
          <p:spPr bwMode="auto">
            <a:xfrm>
              <a:off x="4298" y="2296"/>
              <a:ext cx="8" cy="11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11" name="Rectangle 519">
              <a:extLst>
                <a:ext uri="{FF2B5EF4-FFF2-40B4-BE49-F238E27FC236}">
                  <a16:creationId xmlns:a16="http://schemas.microsoft.com/office/drawing/2014/main" id="{BBD6BB96-2596-4F1B-A1C8-E937CA883914}"/>
                </a:ext>
              </a:extLst>
            </p:cNvPr>
            <p:cNvSpPr>
              <a:spLocks noChangeArrowheads="1"/>
            </p:cNvSpPr>
            <p:nvPr/>
          </p:nvSpPr>
          <p:spPr bwMode="auto">
            <a:xfrm>
              <a:off x="4306" y="2296"/>
              <a:ext cx="9" cy="11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12" name="Rectangle 520">
              <a:extLst>
                <a:ext uri="{FF2B5EF4-FFF2-40B4-BE49-F238E27FC236}">
                  <a16:creationId xmlns:a16="http://schemas.microsoft.com/office/drawing/2014/main" id="{5DA248D7-D9FC-4B01-951D-0B9B6ED6185B}"/>
                </a:ext>
              </a:extLst>
            </p:cNvPr>
            <p:cNvSpPr>
              <a:spLocks noChangeArrowheads="1"/>
            </p:cNvSpPr>
            <p:nvPr/>
          </p:nvSpPr>
          <p:spPr bwMode="auto">
            <a:xfrm>
              <a:off x="4315" y="2296"/>
              <a:ext cx="8" cy="11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13" name="Rectangle 521">
              <a:extLst>
                <a:ext uri="{FF2B5EF4-FFF2-40B4-BE49-F238E27FC236}">
                  <a16:creationId xmlns:a16="http://schemas.microsoft.com/office/drawing/2014/main" id="{510D7AE8-72B8-42C0-B452-C4763413DB63}"/>
                </a:ext>
              </a:extLst>
            </p:cNvPr>
            <p:cNvSpPr>
              <a:spLocks noChangeArrowheads="1"/>
            </p:cNvSpPr>
            <p:nvPr/>
          </p:nvSpPr>
          <p:spPr bwMode="auto">
            <a:xfrm>
              <a:off x="4315" y="2296"/>
              <a:ext cx="8" cy="11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14" name="Rectangle 522">
              <a:extLst>
                <a:ext uri="{FF2B5EF4-FFF2-40B4-BE49-F238E27FC236}">
                  <a16:creationId xmlns:a16="http://schemas.microsoft.com/office/drawing/2014/main" id="{724EBBC5-C395-4205-A732-35D44BC2FE82}"/>
                </a:ext>
              </a:extLst>
            </p:cNvPr>
            <p:cNvSpPr>
              <a:spLocks noChangeArrowheads="1"/>
            </p:cNvSpPr>
            <p:nvPr/>
          </p:nvSpPr>
          <p:spPr bwMode="auto">
            <a:xfrm>
              <a:off x="4323" y="2305"/>
              <a:ext cx="9" cy="10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15" name="Rectangle 523">
              <a:extLst>
                <a:ext uri="{FF2B5EF4-FFF2-40B4-BE49-F238E27FC236}">
                  <a16:creationId xmlns:a16="http://schemas.microsoft.com/office/drawing/2014/main" id="{BABC536D-5CB3-422F-AB78-3C7A06FC86E2}"/>
                </a:ext>
              </a:extLst>
            </p:cNvPr>
            <p:cNvSpPr>
              <a:spLocks noChangeArrowheads="1"/>
            </p:cNvSpPr>
            <p:nvPr/>
          </p:nvSpPr>
          <p:spPr bwMode="auto">
            <a:xfrm>
              <a:off x="4332" y="2305"/>
              <a:ext cx="8" cy="10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16" name="Rectangle 524">
              <a:extLst>
                <a:ext uri="{FF2B5EF4-FFF2-40B4-BE49-F238E27FC236}">
                  <a16:creationId xmlns:a16="http://schemas.microsoft.com/office/drawing/2014/main" id="{E12A3E78-0872-465E-AB1E-A89013FB6142}"/>
                </a:ext>
              </a:extLst>
            </p:cNvPr>
            <p:cNvSpPr>
              <a:spLocks noChangeArrowheads="1"/>
            </p:cNvSpPr>
            <p:nvPr/>
          </p:nvSpPr>
          <p:spPr bwMode="auto">
            <a:xfrm>
              <a:off x="4340" y="2305"/>
              <a:ext cx="9" cy="10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17" name="Rectangle 525">
              <a:extLst>
                <a:ext uri="{FF2B5EF4-FFF2-40B4-BE49-F238E27FC236}">
                  <a16:creationId xmlns:a16="http://schemas.microsoft.com/office/drawing/2014/main" id="{7D47C7AB-D268-4E29-AE36-4E317D967A43}"/>
                </a:ext>
              </a:extLst>
            </p:cNvPr>
            <p:cNvSpPr>
              <a:spLocks noChangeArrowheads="1"/>
            </p:cNvSpPr>
            <p:nvPr/>
          </p:nvSpPr>
          <p:spPr bwMode="auto">
            <a:xfrm>
              <a:off x="4340" y="2305"/>
              <a:ext cx="9" cy="10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18" name="Rectangle 526">
              <a:extLst>
                <a:ext uri="{FF2B5EF4-FFF2-40B4-BE49-F238E27FC236}">
                  <a16:creationId xmlns:a16="http://schemas.microsoft.com/office/drawing/2014/main" id="{E84E3AD3-7D26-4532-B283-FD04EB18462C}"/>
                </a:ext>
              </a:extLst>
            </p:cNvPr>
            <p:cNvSpPr>
              <a:spLocks noChangeArrowheads="1"/>
            </p:cNvSpPr>
            <p:nvPr/>
          </p:nvSpPr>
          <p:spPr bwMode="auto">
            <a:xfrm>
              <a:off x="4349" y="2314"/>
              <a:ext cx="8" cy="99"/>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19" name="Rectangle 527">
              <a:extLst>
                <a:ext uri="{FF2B5EF4-FFF2-40B4-BE49-F238E27FC236}">
                  <a16:creationId xmlns:a16="http://schemas.microsoft.com/office/drawing/2014/main" id="{A73A3CC5-2819-4E12-8D21-EDAB0A5D166B}"/>
                </a:ext>
              </a:extLst>
            </p:cNvPr>
            <p:cNvSpPr>
              <a:spLocks noChangeArrowheads="1"/>
            </p:cNvSpPr>
            <p:nvPr/>
          </p:nvSpPr>
          <p:spPr bwMode="auto">
            <a:xfrm>
              <a:off x="4357" y="2314"/>
              <a:ext cx="8" cy="99"/>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20" name="Rectangle 528">
              <a:extLst>
                <a:ext uri="{FF2B5EF4-FFF2-40B4-BE49-F238E27FC236}">
                  <a16:creationId xmlns:a16="http://schemas.microsoft.com/office/drawing/2014/main" id="{1D12A6B5-3D73-467B-9697-F3A39942B643}"/>
                </a:ext>
              </a:extLst>
            </p:cNvPr>
            <p:cNvSpPr>
              <a:spLocks noChangeArrowheads="1"/>
            </p:cNvSpPr>
            <p:nvPr/>
          </p:nvSpPr>
          <p:spPr bwMode="auto">
            <a:xfrm>
              <a:off x="4365" y="2314"/>
              <a:ext cx="8" cy="99"/>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21" name="Rectangle 529">
              <a:extLst>
                <a:ext uri="{FF2B5EF4-FFF2-40B4-BE49-F238E27FC236}">
                  <a16:creationId xmlns:a16="http://schemas.microsoft.com/office/drawing/2014/main" id="{22CCADBC-AA8A-4859-9D1C-6E988E50747D}"/>
                </a:ext>
              </a:extLst>
            </p:cNvPr>
            <p:cNvSpPr>
              <a:spLocks noChangeArrowheads="1"/>
            </p:cNvSpPr>
            <p:nvPr/>
          </p:nvSpPr>
          <p:spPr bwMode="auto">
            <a:xfrm>
              <a:off x="4373" y="2314"/>
              <a:ext cx="9" cy="99"/>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22" name="Rectangle 530">
              <a:extLst>
                <a:ext uri="{FF2B5EF4-FFF2-40B4-BE49-F238E27FC236}">
                  <a16:creationId xmlns:a16="http://schemas.microsoft.com/office/drawing/2014/main" id="{327407AF-1B5F-4DD5-8FB9-8B2B9B55CD6C}"/>
                </a:ext>
              </a:extLst>
            </p:cNvPr>
            <p:cNvSpPr>
              <a:spLocks noChangeArrowheads="1"/>
            </p:cNvSpPr>
            <p:nvPr/>
          </p:nvSpPr>
          <p:spPr bwMode="auto">
            <a:xfrm>
              <a:off x="4373" y="2323"/>
              <a:ext cx="9" cy="90"/>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23" name="Rectangle 531">
              <a:extLst>
                <a:ext uri="{FF2B5EF4-FFF2-40B4-BE49-F238E27FC236}">
                  <a16:creationId xmlns:a16="http://schemas.microsoft.com/office/drawing/2014/main" id="{16258D9D-A12D-415A-8DE7-381A3A3AF0BD}"/>
                </a:ext>
              </a:extLst>
            </p:cNvPr>
            <p:cNvSpPr>
              <a:spLocks noChangeArrowheads="1"/>
            </p:cNvSpPr>
            <p:nvPr/>
          </p:nvSpPr>
          <p:spPr bwMode="auto">
            <a:xfrm>
              <a:off x="4382" y="2323"/>
              <a:ext cx="8" cy="90"/>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24" name="Rectangle 532">
              <a:extLst>
                <a:ext uri="{FF2B5EF4-FFF2-40B4-BE49-F238E27FC236}">
                  <a16:creationId xmlns:a16="http://schemas.microsoft.com/office/drawing/2014/main" id="{D9B5F247-25B2-43B8-948A-E3DBAA82E269}"/>
                </a:ext>
              </a:extLst>
            </p:cNvPr>
            <p:cNvSpPr>
              <a:spLocks noChangeArrowheads="1"/>
            </p:cNvSpPr>
            <p:nvPr/>
          </p:nvSpPr>
          <p:spPr bwMode="auto">
            <a:xfrm>
              <a:off x="4390" y="2323"/>
              <a:ext cx="9" cy="90"/>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25" name="Rectangle 533">
              <a:extLst>
                <a:ext uri="{FF2B5EF4-FFF2-40B4-BE49-F238E27FC236}">
                  <a16:creationId xmlns:a16="http://schemas.microsoft.com/office/drawing/2014/main" id="{733EF3F3-7F19-4A40-B0CC-D7233769D9DF}"/>
                </a:ext>
              </a:extLst>
            </p:cNvPr>
            <p:cNvSpPr>
              <a:spLocks noChangeArrowheads="1"/>
            </p:cNvSpPr>
            <p:nvPr/>
          </p:nvSpPr>
          <p:spPr bwMode="auto">
            <a:xfrm>
              <a:off x="4399" y="2323"/>
              <a:ext cx="8" cy="90"/>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26" name="Rectangle 534">
              <a:extLst>
                <a:ext uri="{FF2B5EF4-FFF2-40B4-BE49-F238E27FC236}">
                  <a16:creationId xmlns:a16="http://schemas.microsoft.com/office/drawing/2014/main" id="{D41A28B7-3F86-49F3-9ECB-23EAAE3C4C80}"/>
                </a:ext>
              </a:extLst>
            </p:cNvPr>
            <p:cNvSpPr>
              <a:spLocks noChangeArrowheads="1"/>
            </p:cNvSpPr>
            <p:nvPr/>
          </p:nvSpPr>
          <p:spPr bwMode="auto">
            <a:xfrm>
              <a:off x="4399" y="2323"/>
              <a:ext cx="8" cy="90"/>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27" name="Rectangle 535">
              <a:extLst>
                <a:ext uri="{FF2B5EF4-FFF2-40B4-BE49-F238E27FC236}">
                  <a16:creationId xmlns:a16="http://schemas.microsoft.com/office/drawing/2014/main" id="{08AEFFFF-1194-467C-B477-4B74A4A058CF}"/>
                </a:ext>
              </a:extLst>
            </p:cNvPr>
            <p:cNvSpPr>
              <a:spLocks noChangeArrowheads="1"/>
            </p:cNvSpPr>
            <p:nvPr/>
          </p:nvSpPr>
          <p:spPr bwMode="auto">
            <a:xfrm>
              <a:off x="4407" y="2332"/>
              <a:ext cx="9" cy="81"/>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28" name="Rectangle 536">
              <a:extLst>
                <a:ext uri="{FF2B5EF4-FFF2-40B4-BE49-F238E27FC236}">
                  <a16:creationId xmlns:a16="http://schemas.microsoft.com/office/drawing/2014/main" id="{60992A2D-D0FD-4D74-80B6-F526DC79FB8B}"/>
                </a:ext>
              </a:extLst>
            </p:cNvPr>
            <p:cNvSpPr>
              <a:spLocks noChangeArrowheads="1"/>
            </p:cNvSpPr>
            <p:nvPr/>
          </p:nvSpPr>
          <p:spPr bwMode="auto">
            <a:xfrm>
              <a:off x="4416" y="2332"/>
              <a:ext cx="8" cy="81"/>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29" name="Rectangle 537">
              <a:extLst>
                <a:ext uri="{FF2B5EF4-FFF2-40B4-BE49-F238E27FC236}">
                  <a16:creationId xmlns:a16="http://schemas.microsoft.com/office/drawing/2014/main" id="{F6958099-EB49-4F76-8481-A6712235B328}"/>
                </a:ext>
              </a:extLst>
            </p:cNvPr>
            <p:cNvSpPr>
              <a:spLocks noChangeArrowheads="1"/>
            </p:cNvSpPr>
            <p:nvPr/>
          </p:nvSpPr>
          <p:spPr bwMode="auto">
            <a:xfrm>
              <a:off x="4424" y="2332"/>
              <a:ext cx="9" cy="81"/>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30" name="Rectangle 538">
              <a:extLst>
                <a:ext uri="{FF2B5EF4-FFF2-40B4-BE49-F238E27FC236}">
                  <a16:creationId xmlns:a16="http://schemas.microsoft.com/office/drawing/2014/main" id="{5954B667-C8C8-4850-917D-FABD52EA8A64}"/>
                </a:ext>
              </a:extLst>
            </p:cNvPr>
            <p:cNvSpPr>
              <a:spLocks noChangeArrowheads="1"/>
            </p:cNvSpPr>
            <p:nvPr/>
          </p:nvSpPr>
          <p:spPr bwMode="auto">
            <a:xfrm>
              <a:off x="4424" y="2332"/>
              <a:ext cx="9" cy="81"/>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31" name="Rectangle 539">
              <a:extLst>
                <a:ext uri="{FF2B5EF4-FFF2-40B4-BE49-F238E27FC236}">
                  <a16:creationId xmlns:a16="http://schemas.microsoft.com/office/drawing/2014/main" id="{69316655-A9C4-4523-934A-E5B34ED64E85}"/>
                </a:ext>
              </a:extLst>
            </p:cNvPr>
            <p:cNvSpPr>
              <a:spLocks noChangeArrowheads="1"/>
            </p:cNvSpPr>
            <p:nvPr/>
          </p:nvSpPr>
          <p:spPr bwMode="auto">
            <a:xfrm>
              <a:off x="4433" y="2341"/>
              <a:ext cx="8" cy="72"/>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32" name="Rectangle 540">
              <a:extLst>
                <a:ext uri="{FF2B5EF4-FFF2-40B4-BE49-F238E27FC236}">
                  <a16:creationId xmlns:a16="http://schemas.microsoft.com/office/drawing/2014/main" id="{F2F76D76-97E6-4CD0-A0A1-D28880B8DE62}"/>
                </a:ext>
              </a:extLst>
            </p:cNvPr>
            <p:cNvSpPr>
              <a:spLocks noChangeArrowheads="1"/>
            </p:cNvSpPr>
            <p:nvPr/>
          </p:nvSpPr>
          <p:spPr bwMode="auto">
            <a:xfrm>
              <a:off x="4441" y="2341"/>
              <a:ext cx="9" cy="72"/>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33" name="Rectangle 541">
              <a:extLst>
                <a:ext uri="{FF2B5EF4-FFF2-40B4-BE49-F238E27FC236}">
                  <a16:creationId xmlns:a16="http://schemas.microsoft.com/office/drawing/2014/main" id="{70BBEA4B-A845-4607-8FCF-A7404E0004A9}"/>
                </a:ext>
              </a:extLst>
            </p:cNvPr>
            <p:cNvSpPr>
              <a:spLocks noChangeArrowheads="1"/>
            </p:cNvSpPr>
            <p:nvPr/>
          </p:nvSpPr>
          <p:spPr bwMode="auto">
            <a:xfrm>
              <a:off x="4450" y="2341"/>
              <a:ext cx="8" cy="72"/>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34" name="Rectangle 542">
              <a:extLst>
                <a:ext uri="{FF2B5EF4-FFF2-40B4-BE49-F238E27FC236}">
                  <a16:creationId xmlns:a16="http://schemas.microsoft.com/office/drawing/2014/main" id="{7FEE1F33-ED53-4A00-A4B3-262D79C0BB82}"/>
                </a:ext>
              </a:extLst>
            </p:cNvPr>
            <p:cNvSpPr>
              <a:spLocks noChangeArrowheads="1"/>
            </p:cNvSpPr>
            <p:nvPr/>
          </p:nvSpPr>
          <p:spPr bwMode="auto">
            <a:xfrm>
              <a:off x="4450" y="2341"/>
              <a:ext cx="8" cy="72"/>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35" name="Rectangle 543">
              <a:extLst>
                <a:ext uri="{FF2B5EF4-FFF2-40B4-BE49-F238E27FC236}">
                  <a16:creationId xmlns:a16="http://schemas.microsoft.com/office/drawing/2014/main" id="{793A9AC1-D682-4AA7-816A-71C0EDA31281}"/>
                </a:ext>
              </a:extLst>
            </p:cNvPr>
            <p:cNvSpPr>
              <a:spLocks noChangeArrowheads="1"/>
            </p:cNvSpPr>
            <p:nvPr/>
          </p:nvSpPr>
          <p:spPr bwMode="auto">
            <a:xfrm>
              <a:off x="4458" y="2341"/>
              <a:ext cx="9" cy="72"/>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36" name="Rectangle 544">
              <a:extLst>
                <a:ext uri="{FF2B5EF4-FFF2-40B4-BE49-F238E27FC236}">
                  <a16:creationId xmlns:a16="http://schemas.microsoft.com/office/drawing/2014/main" id="{FB85F3B2-9B47-440F-AA03-8F06977B8B0A}"/>
                </a:ext>
              </a:extLst>
            </p:cNvPr>
            <p:cNvSpPr>
              <a:spLocks noChangeArrowheads="1"/>
            </p:cNvSpPr>
            <p:nvPr/>
          </p:nvSpPr>
          <p:spPr bwMode="auto">
            <a:xfrm>
              <a:off x="4467" y="2341"/>
              <a:ext cx="8" cy="72"/>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37" name="Rectangle 545">
              <a:extLst>
                <a:ext uri="{FF2B5EF4-FFF2-40B4-BE49-F238E27FC236}">
                  <a16:creationId xmlns:a16="http://schemas.microsoft.com/office/drawing/2014/main" id="{73A3BC6D-C3F7-4868-A719-512C77FD9C54}"/>
                </a:ext>
              </a:extLst>
            </p:cNvPr>
            <p:cNvSpPr>
              <a:spLocks noChangeArrowheads="1"/>
            </p:cNvSpPr>
            <p:nvPr/>
          </p:nvSpPr>
          <p:spPr bwMode="auto">
            <a:xfrm>
              <a:off x="4475" y="2350"/>
              <a:ext cx="9" cy="63"/>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38" name="Rectangle 546">
              <a:extLst>
                <a:ext uri="{FF2B5EF4-FFF2-40B4-BE49-F238E27FC236}">
                  <a16:creationId xmlns:a16="http://schemas.microsoft.com/office/drawing/2014/main" id="{6A513C4D-F85C-4569-86AE-3205E0DFF3A3}"/>
                </a:ext>
              </a:extLst>
            </p:cNvPr>
            <p:cNvSpPr>
              <a:spLocks noChangeArrowheads="1"/>
            </p:cNvSpPr>
            <p:nvPr/>
          </p:nvSpPr>
          <p:spPr bwMode="auto">
            <a:xfrm>
              <a:off x="4484" y="2350"/>
              <a:ext cx="8" cy="63"/>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39" name="Rectangle 547">
              <a:extLst>
                <a:ext uri="{FF2B5EF4-FFF2-40B4-BE49-F238E27FC236}">
                  <a16:creationId xmlns:a16="http://schemas.microsoft.com/office/drawing/2014/main" id="{3798CBD3-1838-4F50-947D-40951FDE4602}"/>
                </a:ext>
              </a:extLst>
            </p:cNvPr>
            <p:cNvSpPr>
              <a:spLocks noChangeArrowheads="1"/>
            </p:cNvSpPr>
            <p:nvPr/>
          </p:nvSpPr>
          <p:spPr bwMode="auto">
            <a:xfrm>
              <a:off x="4484" y="2350"/>
              <a:ext cx="8" cy="63"/>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40" name="Rectangle 548">
              <a:extLst>
                <a:ext uri="{FF2B5EF4-FFF2-40B4-BE49-F238E27FC236}">
                  <a16:creationId xmlns:a16="http://schemas.microsoft.com/office/drawing/2014/main" id="{29519988-4382-4F02-BBE9-EF1B6EFA0F99}"/>
                </a:ext>
              </a:extLst>
            </p:cNvPr>
            <p:cNvSpPr>
              <a:spLocks noChangeArrowheads="1"/>
            </p:cNvSpPr>
            <p:nvPr/>
          </p:nvSpPr>
          <p:spPr bwMode="auto">
            <a:xfrm>
              <a:off x="4492" y="2350"/>
              <a:ext cx="9" cy="63"/>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41" name="Rectangle 549">
              <a:extLst>
                <a:ext uri="{FF2B5EF4-FFF2-40B4-BE49-F238E27FC236}">
                  <a16:creationId xmlns:a16="http://schemas.microsoft.com/office/drawing/2014/main" id="{293F632B-3FD9-45F6-A77F-D1ECA91CD530}"/>
                </a:ext>
              </a:extLst>
            </p:cNvPr>
            <p:cNvSpPr>
              <a:spLocks noChangeArrowheads="1"/>
            </p:cNvSpPr>
            <p:nvPr/>
          </p:nvSpPr>
          <p:spPr bwMode="auto">
            <a:xfrm>
              <a:off x="4501" y="2350"/>
              <a:ext cx="8" cy="63"/>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42" name="Rectangle 550">
              <a:extLst>
                <a:ext uri="{FF2B5EF4-FFF2-40B4-BE49-F238E27FC236}">
                  <a16:creationId xmlns:a16="http://schemas.microsoft.com/office/drawing/2014/main" id="{0DE1ADED-2B83-4122-AF0F-0BD96118AC14}"/>
                </a:ext>
              </a:extLst>
            </p:cNvPr>
            <p:cNvSpPr>
              <a:spLocks noChangeArrowheads="1"/>
            </p:cNvSpPr>
            <p:nvPr/>
          </p:nvSpPr>
          <p:spPr bwMode="auto">
            <a:xfrm>
              <a:off x="4509" y="2350"/>
              <a:ext cx="8" cy="63"/>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43" name="Rectangle 551">
              <a:extLst>
                <a:ext uri="{FF2B5EF4-FFF2-40B4-BE49-F238E27FC236}">
                  <a16:creationId xmlns:a16="http://schemas.microsoft.com/office/drawing/2014/main" id="{493CCC54-2F1E-4804-9D22-3348B44A4553}"/>
                </a:ext>
              </a:extLst>
            </p:cNvPr>
            <p:cNvSpPr>
              <a:spLocks noChangeArrowheads="1"/>
            </p:cNvSpPr>
            <p:nvPr/>
          </p:nvSpPr>
          <p:spPr bwMode="auto">
            <a:xfrm>
              <a:off x="4509" y="2359"/>
              <a:ext cx="8" cy="54"/>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44" name="Rectangle 552">
              <a:extLst>
                <a:ext uri="{FF2B5EF4-FFF2-40B4-BE49-F238E27FC236}">
                  <a16:creationId xmlns:a16="http://schemas.microsoft.com/office/drawing/2014/main" id="{F4E3F09E-3C15-45A7-88DE-D27586A53E86}"/>
                </a:ext>
              </a:extLst>
            </p:cNvPr>
            <p:cNvSpPr>
              <a:spLocks noChangeArrowheads="1"/>
            </p:cNvSpPr>
            <p:nvPr/>
          </p:nvSpPr>
          <p:spPr bwMode="auto">
            <a:xfrm>
              <a:off x="4517" y="2359"/>
              <a:ext cx="8" cy="54"/>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45" name="Rectangle 553">
              <a:extLst>
                <a:ext uri="{FF2B5EF4-FFF2-40B4-BE49-F238E27FC236}">
                  <a16:creationId xmlns:a16="http://schemas.microsoft.com/office/drawing/2014/main" id="{6F61A38F-8FF5-492B-B74A-E5C3B05816B9}"/>
                </a:ext>
              </a:extLst>
            </p:cNvPr>
            <p:cNvSpPr>
              <a:spLocks noChangeArrowheads="1"/>
            </p:cNvSpPr>
            <p:nvPr/>
          </p:nvSpPr>
          <p:spPr bwMode="auto">
            <a:xfrm>
              <a:off x="4525" y="2359"/>
              <a:ext cx="9" cy="54"/>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46" name="Rectangle 554">
              <a:extLst>
                <a:ext uri="{FF2B5EF4-FFF2-40B4-BE49-F238E27FC236}">
                  <a16:creationId xmlns:a16="http://schemas.microsoft.com/office/drawing/2014/main" id="{A2FDAD4A-7A17-4B26-BB6C-0DDB387578C6}"/>
                </a:ext>
              </a:extLst>
            </p:cNvPr>
            <p:cNvSpPr>
              <a:spLocks noChangeArrowheads="1"/>
            </p:cNvSpPr>
            <p:nvPr/>
          </p:nvSpPr>
          <p:spPr bwMode="auto">
            <a:xfrm>
              <a:off x="4534" y="2359"/>
              <a:ext cx="8" cy="54"/>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47" name="Rectangle 555">
              <a:extLst>
                <a:ext uri="{FF2B5EF4-FFF2-40B4-BE49-F238E27FC236}">
                  <a16:creationId xmlns:a16="http://schemas.microsoft.com/office/drawing/2014/main" id="{9B98CA5E-268C-486C-8078-1174B56B77E3}"/>
                </a:ext>
              </a:extLst>
            </p:cNvPr>
            <p:cNvSpPr>
              <a:spLocks noChangeArrowheads="1"/>
            </p:cNvSpPr>
            <p:nvPr/>
          </p:nvSpPr>
          <p:spPr bwMode="auto">
            <a:xfrm>
              <a:off x="4534" y="2359"/>
              <a:ext cx="8" cy="54"/>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48" name="Rectangle 556">
              <a:extLst>
                <a:ext uri="{FF2B5EF4-FFF2-40B4-BE49-F238E27FC236}">
                  <a16:creationId xmlns:a16="http://schemas.microsoft.com/office/drawing/2014/main" id="{953CFA34-E231-4838-BC28-BC616D03A143}"/>
                </a:ext>
              </a:extLst>
            </p:cNvPr>
            <p:cNvSpPr>
              <a:spLocks noChangeArrowheads="1"/>
            </p:cNvSpPr>
            <p:nvPr/>
          </p:nvSpPr>
          <p:spPr bwMode="auto">
            <a:xfrm>
              <a:off x="4542" y="2359"/>
              <a:ext cx="9" cy="54"/>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49" name="Rectangle 557">
              <a:extLst>
                <a:ext uri="{FF2B5EF4-FFF2-40B4-BE49-F238E27FC236}">
                  <a16:creationId xmlns:a16="http://schemas.microsoft.com/office/drawing/2014/main" id="{17218106-0764-4677-BCAF-85D8381C4F9A}"/>
                </a:ext>
              </a:extLst>
            </p:cNvPr>
            <p:cNvSpPr>
              <a:spLocks noChangeArrowheads="1"/>
            </p:cNvSpPr>
            <p:nvPr/>
          </p:nvSpPr>
          <p:spPr bwMode="auto">
            <a:xfrm>
              <a:off x="4551" y="2359"/>
              <a:ext cx="8" cy="54"/>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50" name="Rectangle 558">
              <a:extLst>
                <a:ext uri="{FF2B5EF4-FFF2-40B4-BE49-F238E27FC236}">
                  <a16:creationId xmlns:a16="http://schemas.microsoft.com/office/drawing/2014/main" id="{FC3826ED-C3A7-4090-BD62-9A6E2CACF628}"/>
                </a:ext>
              </a:extLst>
            </p:cNvPr>
            <p:cNvSpPr>
              <a:spLocks noChangeArrowheads="1"/>
            </p:cNvSpPr>
            <p:nvPr/>
          </p:nvSpPr>
          <p:spPr bwMode="auto">
            <a:xfrm>
              <a:off x="4559" y="2368"/>
              <a:ext cx="9" cy="45"/>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51" name="Rectangle 559">
              <a:extLst>
                <a:ext uri="{FF2B5EF4-FFF2-40B4-BE49-F238E27FC236}">
                  <a16:creationId xmlns:a16="http://schemas.microsoft.com/office/drawing/2014/main" id="{F1DABD53-32AD-461B-99B5-955486198BB1}"/>
                </a:ext>
              </a:extLst>
            </p:cNvPr>
            <p:cNvSpPr>
              <a:spLocks noChangeArrowheads="1"/>
            </p:cNvSpPr>
            <p:nvPr/>
          </p:nvSpPr>
          <p:spPr bwMode="auto">
            <a:xfrm>
              <a:off x="4559" y="2368"/>
              <a:ext cx="9" cy="45"/>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52" name="Rectangle 560">
              <a:extLst>
                <a:ext uri="{FF2B5EF4-FFF2-40B4-BE49-F238E27FC236}">
                  <a16:creationId xmlns:a16="http://schemas.microsoft.com/office/drawing/2014/main" id="{D49FAA6C-EFCC-4CAC-91B5-F68827FCD04C}"/>
                </a:ext>
              </a:extLst>
            </p:cNvPr>
            <p:cNvSpPr>
              <a:spLocks noChangeArrowheads="1"/>
            </p:cNvSpPr>
            <p:nvPr/>
          </p:nvSpPr>
          <p:spPr bwMode="auto">
            <a:xfrm>
              <a:off x="4568" y="2368"/>
              <a:ext cx="8" cy="45"/>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53" name="Rectangle 561">
              <a:extLst>
                <a:ext uri="{FF2B5EF4-FFF2-40B4-BE49-F238E27FC236}">
                  <a16:creationId xmlns:a16="http://schemas.microsoft.com/office/drawing/2014/main" id="{C9CCA72A-60CB-41FE-AC85-775BE7160118}"/>
                </a:ext>
              </a:extLst>
            </p:cNvPr>
            <p:cNvSpPr>
              <a:spLocks noChangeArrowheads="1"/>
            </p:cNvSpPr>
            <p:nvPr/>
          </p:nvSpPr>
          <p:spPr bwMode="auto">
            <a:xfrm>
              <a:off x="4576" y="2368"/>
              <a:ext cx="9" cy="45"/>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54" name="Rectangle 562">
              <a:extLst>
                <a:ext uri="{FF2B5EF4-FFF2-40B4-BE49-F238E27FC236}">
                  <a16:creationId xmlns:a16="http://schemas.microsoft.com/office/drawing/2014/main" id="{C8BD7182-AA7B-4740-88E7-2E4349319133}"/>
                </a:ext>
              </a:extLst>
            </p:cNvPr>
            <p:cNvSpPr>
              <a:spLocks noChangeArrowheads="1"/>
            </p:cNvSpPr>
            <p:nvPr/>
          </p:nvSpPr>
          <p:spPr bwMode="auto">
            <a:xfrm>
              <a:off x="4585" y="2368"/>
              <a:ext cx="8" cy="45"/>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55" name="Rectangle 563">
              <a:extLst>
                <a:ext uri="{FF2B5EF4-FFF2-40B4-BE49-F238E27FC236}">
                  <a16:creationId xmlns:a16="http://schemas.microsoft.com/office/drawing/2014/main" id="{7A91F591-E56E-4E90-848E-149D7A1A412D}"/>
                </a:ext>
              </a:extLst>
            </p:cNvPr>
            <p:cNvSpPr>
              <a:spLocks noChangeArrowheads="1"/>
            </p:cNvSpPr>
            <p:nvPr/>
          </p:nvSpPr>
          <p:spPr bwMode="auto">
            <a:xfrm>
              <a:off x="4593" y="2368"/>
              <a:ext cx="9" cy="45"/>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56" name="Rectangle 564">
              <a:extLst>
                <a:ext uri="{FF2B5EF4-FFF2-40B4-BE49-F238E27FC236}">
                  <a16:creationId xmlns:a16="http://schemas.microsoft.com/office/drawing/2014/main" id="{2191BFD8-10C2-40D4-9AA9-6F18830B0E45}"/>
                </a:ext>
              </a:extLst>
            </p:cNvPr>
            <p:cNvSpPr>
              <a:spLocks noChangeArrowheads="1"/>
            </p:cNvSpPr>
            <p:nvPr/>
          </p:nvSpPr>
          <p:spPr bwMode="auto">
            <a:xfrm>
              <a:off x="4593" y="2368"/>
              <a:ext cx="9" cy="45"/>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57" name="Rectangle 565">
              <a:extLst>
                <a:ext uri="{FF2B5EF4-FFF2-40B4-BE49-F238E27FC236}">
                  <a16:creationId xmlns:a16="http://schemas.microsoft.com/office/drawing/2014/main" id="{084A746D-A317-42AE-A299-90729B170FF8}"/>
                </a:ext>
              </a:extLst>
            </p:cNvPr>
            <p:cNvSpPr>
              <a:spLocks noChangeArrowheads="1"/>
            </p:cNvSpPr>
            <p:nvPr/>
          </p:nvSpPr>
          <p:spPr bwMode="auto">
            <a:xfrm>
              <a:off x="4602" y="2377"/>
              <a:ext cx="8" cy="3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58" name="Rectangle 566">
              <a:extLst>
                <a:ext uri="{FF2B5EF4-FFF2-40B4-BE49-F238E27FC236}">
                  <a16:creationId xmlns:a16="http://schemas.microsoft.com/office/drawing/2014/main" id="{37ACF564-0888-45A2-A862-230BC4194005}"/>
                </a:ext>
              </a:extLst>
            </p:cNvPr>
            <p:cNvSpPr>
              <a:spLocks noChangeArrowheads="1"/>
            </p:cNvSpPr>
            <p:nvPr/>
          </p:nvSpPr>
          <p:spPr bwMode="auto">
            <a:xfrm>
              <a:off x="4610" y="2377"/>
              <a:ext cx="9" cy="3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59" name="Rectangle 567">
              <a:extLst>
                <a:ext uri="{FF2B5EF4-FFF2-40B4-BE49-F238E27FC236}">
                  <a16:creationId xmlns:a16="http://schemas.microsoft.com/office/drawing/2014/main" id="{C4C4D6B8-9F5A-4D39-9BD7-70759A756F01}"/>
                </a:ext>
              </a:extLst>
            </p:cNvPr>
            <p:cNvSpPr>
              <a:spLocks noChangeArrowheads="1"/>
            </p:cNvSpPr>
            <p:nvPr/>
          </p:nvSpPr>
          <p:spPr bwMode="auto">
            <a:xfrm>
              <a:off x="4619" y="2377"/>
              <a:ext cx="8" cy="3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60" name="Rectangle 568">
              <a:extLst>
                <a:ext uri="{FF2B5EF4-FFF2-40B4-BE49-F238E27FC236}">
                  <a16:creationId xmlns:a16="http://schemas.microsoft.com/office/drawing/2014/main" id="{5170E6BF-DA61-4764-8B06-FEC4813B9318}"/>
                </a:ext>
              </a:extLst>
            </p:cNvPr>
            <p:cNvSpPr>
              <a:spLocks noChangeArrowheads="1"/>
            </p:cNvSpPr>
            <p:nvPr/>
          </p:nvSpPr>
          <p:spPr bwMode="auto">
            <a:xfrm>
              <a:off x="4619" y="2377"/>
              <a:ext cx="8" cy="3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61" name="Rectangle 569">
              <a:extLst>
                <a:ext uri="{FF2B5EF4-FFF2-40B4-BE49-F238E27FC236}">
                  <a16:creationId xmlns:a16="http://schemas.microsoft.com/office/drawing/2014/main" id="{99AA5C3A-6766-4FAE-ADF1-EC9B5B3F492A}"/>
                </a:ext>
              </a:extLst>
            </p:cNvPr>
            <p:cNvSpPr>
              <a:spLocks noChangeArrowheads="1"/>
            </p:cNvSpPr>
            <p:nvPr/>
          </p:nvSpPr>
          <p:spPr bwMode="auto">
            <a:xfrm>
              <a:off x="4627" y="2377"/>
              <a:ext cx="9" cy="3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62" name="Rectangle 570">
              <a:extLst>
                <a:ext uri="{FF2B5EF4-FFF2-40B4-BE49-F238E27FC236}">
                  <a16:creationId xmlns:a16="http://schemas.microsoft.com/office/drawing/2014/main" id="{F7723E53-9E37-44AF-BC11-8C3D81CCA65A}"/>
                </a:ext>
              </a:extLst>
            </p:cNvPr>
            <p:cNvSpPr>
              <a:spLocks noChangeArrowheads="1"/>
            </p:cNvSpPr>
            <p:nvPr/>
          </p:nvSpPr>
          <p:spPr bwMode="auto">
            <a:xfrm>
              <a:off x="4636" y="2377"/>
              <a:ext cx="8" cy="3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63" name="Rectangle 571">
              <a:extLst>
                <a:ext uri="{FF2B5EF4-FFF2-40B4-BE49-F238E27FC236}">
                  <a16:creationId xmlns:a16="http://schemas.microsoft.com/office/drawing/2014/main" id="{1A0A4CB5-64FE-4D33-BF3B-57BA1EE6C2C8}"/>
                </a:ext>
              </a:extLst>
            </p:cNvPr>
            <p:cNvSpPr>
              <a:spLocks noChangeArrowheads="1"/>
            </p:cNvSpPr>
            <p:nvPr/>
          </p:nvSpPr>
          <p:spPr bwMode="auto">
            <a:xfrm>
              <a:off x="4644" y="2377"/>
              <a:ext cx="9" cy="3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64" name="Rectangle 572">
              <a:extLst>
                <a:ext uri="{FF2B5EF4-FFF2-40B4-BE49-F238E27FC236}">
                  <a16:creationId xmlns:a16="http://schemas.microsoft.com/office/drawing/2014/main" id="{C6936E48-7C99-4F34-BA1D-116A20704741}"/>
                </a:ext>
              </a:extLst>
            </p:cNvPr>
            <p:cNvSpPr>
              <a:spLocks noChangeArrowheads="1"/>
            </p:cNvSpPr>
            <p:nvPr/>
          </p:nvSpPr>
          <p:spPr bwMode="auto">
            <a:xfrm>
              <a:off x="4644" y="2377"/>
              <a:ext cx="9" cy="3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65" name="Rectangle 573">
              <a:extLst>
                <a:ext uri="{FF2B5EF4-FFF2-40B4-BE49-F238E27FC236}">
                  <a16:creationId xmlns:a16="http://schemas.microsoft.com/office/drawing/2014/main" id="{81890D0A-CADD-4278-8DAA-D6C97F1E2D4E}"/>
                </a:ext>
              </a:extLst>
            </p:cNvPr>
            <p:cNvSpPr>
              <a:spLocks noChangeArrowheads="1"/>
            </p:cNvSpPr>
            <p:nvPr/>
          </p:nvSpPr>
          <p:spPr bwMode="auto">
            <a:xfrm>
              <a:off x="4653" y="2377"/>
              <a:ext cx="8" cy="3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66" name="Rectangle 574">
              <a:extLst>
                <a:ext uri="{FF2B5EF4-FFF2-40B4-BE49-F238E27FC236}">
                  <a16:creationId xmlns:a16="http://schemas.microsoft.com/office/drawing/2014/main" id="{85CDE840-58E5-45A1-BC74-4CBDA079F7E4}"/>
                </a:ext>
              </a:extLst>
            </p:cNvPr>
            <p:cNvSpPr>
              <a:spLocks noChangeArrowheads="1"/>
            </p:cNvSpPr>
            <p:nvPr/>
          </p:nvSpPr>
          <p:spPr bwMode="auto">
            <a:xfrm>
              <a:off x="4661" y="2377"/>
              <a:ext cx="8" cy="36"/>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67" name="Rectangle 575">
              <a:extLst>
                <a:ext uri="{FF2B5EF4-FFF2-40B4-BE49-F238E27FC236}">
                  <a16:creationId xmlns:a16="http://schemas.microsoft.com/office/drawing/2014/main" id="{F1A7B9DC-056C-48D0-A006-9662509BEEC3}"/>
                </a:ext>
              </a:extLst>
            </p:cNvPr>
            <p:cNvSpPr>
              <a:spLocks noChangeArrowheads="1"/>
            </p:cNvSpPr>
            <p:nvPr/>
          </p:nvSpPr>
          <p:spPr bwMode="auto">
            <a:xfrm>
              <a:off x="4669" y="2386"/>
              <a:ext cx="8" cy="2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68" name="Rectangle 576">
              <a:extLst>
                <a:ext uri="{FF2B5EF4-FFF2-40B4-BE49-F238E27FC236}">
                  <a16:creationId xmlns:a16="http://schemas.microsoft.com/office/drawing/2014/main" id="{B5DD52AC-4336-4A86-A09D-05C994B05418}"/>
                </a:ext>
              </a:extLst>
            </p:cNvPr>
            <p:cNvSpPr>
              <a:spLocks noChangeArrowheads="1"/>
            </p:cNvSpPr>
            <p:nvPr/>
          </p:nvSpPr>
          <p:spPr bwMode="auto">
            <a:xfrm>
              <a:off x="4669" y="2386"/>
              <a:ext cx="8" cy="2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69" name="Rectangle 577">
              <a:extLst>
                <a:ext uri="{FF2B5EF4-FFF2-40B4-BE49-F238E27FC236}">
                  <a16:creationId xmlns:a16="http://schemas.microsoft.com/office/drawing/2014/main" id="{2A365444-73BD-48A2-AC44-01EBC981C35F}"/>
                </a:ext>
              </a:extLst>
            </p:cNvPr>
            <p:cNvSpPr>
              <a:spLocks noChangeArrowheads="1"/>
            </p:cNvSpPr>
            <p:nvPr/>
          </p:nvSpPr>
          <p:spPr bwMode="auto">
            <a:xfrm>
              <a:off x="4677" y="2386"/>
              <a:ext cx="9" cy="2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70" name="Rectangle 578">
              <a:extLst>
                <a:ext uri="{FF2B5EF4-FFF2-40B4-BE49-F238E27FC236}">
                  <a16:creationId xmlns:a16="http://schemas.microsoft.com/office/drawing/2014/main" id="{A1804BE9-3156-4CB9-8FBC-209B13FD4862}"/>
                </a:ext>
              </a:extLst>
            </p:cNvPr>
            <p:cNvSpPr>
              <a:spLocks noChangeArrowheads="1"/>
            </p:cNvSpPr>
            <p:nvPr/>
          </p:nvSpPr>
          <p:spPr bwMode="auto">
            <a:xfrm>
              <a:off x="4686" y="2386"/>
              <a:ext cx="8" cy="2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71" name="Rectangle 579">
              <a:extLst>
                <a:ext uri="{FF2B5EF4-FFF2-40B4-BE49-F238E27FC236}">
                  <a16:creationId xmlns:a16="http://schemas.microsoft.com/office/drawing/2014/main" id="{AB2DC592-DBD9-4D60-969F-F81222AC7A30}"/>
                </a:ext>
              </a:extLst>
            </p:cNvPr>
            <p:cNvSpPr>
              <a:spLocks noChangeArrowheads="1"/>
            </p:cNvSpPr>
            <p:nvPr/>
          </p:nvSpPr>
          <p:spPr bwMode="auto">
            <a:xfrm>
              <a:off x="4694" y="2386"/>
              <a:ext cx="9" cy="2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72" name="Rectangle 580">
              <a:extLst>
                <a:ext uri="{FF2B5EF4-FFF2-40B4-BE49-F238E27FC236}">
                  <a16:creationId xmlns:a16="http://schemas.microsoft.com/office/drawing/2014/main" id="{9C86E982-4046-4547-BF56-C21B9D7BB4AC}"/>
                </a:ext>
              </a:extLst>
            </p:cNvPr>
            <p:cNvSpPr>
              <a:spLocks noChangeArrowheads="1"/>
            </p:cNvSpPr>
            <p:nvPr/>
          </p:nvSpPr>
          <p:spPr bwMode="auto">
            <a:xfrm>
              <a:off x="4703" y="2386"/>
              <a:ext cx="8" cy="2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73" name="Rectangle 581">
              <a:extLst>
                <a:ext uri="{FF2B5EF4-FFF2-40B4-BE49-F238E27FC236}">
                  <a16:creationId xmlns:a16="http://schemas.microsoft.com/office/drawing/2014/main" id="{CDE7C9AD-41FA-482C-A29D-00AEE78B6DB8}"/>
                </a:ext>
              </a:extLst>
            </p:cNvPr>
            <p:cNvSpPr>
              <a:spLocks noChangeArrowheads="1"/>
            </p:cNvSpPr>
            <p:nvPr/>
          </p:nvSpPr>
          <p:spPr bwMode="auto">
            <a:xfrm>
              <a:off x="4703" y="2386"/>
              <a:ext cx="8" cy="2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74" name="Rectangle 582">
              <a:extLst>
                <a:ext uri="{FF2B5EF4-FFF2-40B4-BE49-F238E27FC236}">
                  <a16:creationId xmlns:a16="http://schemas.microsoft.com/office/drawing/2014/main" id="{42717B02-4AAA-4B2F-8685-EC812C3877AB}"/>
                </a:ext>
              </a:extLst>
            </p:cNvPr>
            <p:cNvSpPr>
              <a:spLocks noChangeArrowheads="1"/>
            </p:cNvSpPr>
            <p:nvPr/>
          </p:nvSpPr>
          <p:spPr bwMode="auto">
            <a:xfrm>
              <a:off x="4711" y="2386"/>
              <a:ext cx="9" cy="2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75" name="Rectangle 583">
              <a:extLst>
                <a:ext uri="{FF2B5EF4-FFF2-40B4-BE49-F238E27FC236}">
                  <a16:creationId xmlns:a16="http://schemas.microsoft.com/office/drawing/2014/main" id="{1432E4E9-60C4-4196-B974-B49AA33B84A9}"/>
                </a:ext>
              </a:extLst>
            </p:cNvPr>
            <p:cNvSpPr>
              <a:spLocks noChangeArrowheads="1"/>
            </p:cNvSpPr>
            <p:nvPr/>
          </p:nvSpPr>
          <p:spPr bwMode="auto">
            <a:xfrm>
              <a:off x="4720" y="2386"/>
              <a:ext cx="8" cy="2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76" name="Rectangle 584">
              <a:extLst>
                <a:ext uri="{FF2B5EF4-FFF2-40B4-BE49-F238E27FC236}">
                  <a16:creationId xmlns:a16="http://schemas.microsoft.com/office/drawing/2014/main" id="{1D2A7956-78FE-461E-A30C-1FFF76B030DD}"/>
                </a:ext>
              </a:extLst>
            </p:cNvPr>
            <p:cNvSpPr>
              <a:spLocks noChangeArrowheads="1"/>
            </p:cNvSpPr>
            <p:nvPr/>
          </p:nvSpPr>
          <p:spPr bwMode="auto">
            <a:xfrm>
              <a:off x="4728" y="2386"/>
              <a:ext cx="9" cy="2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77" name="Rectangle 585">
              <a:extLst>
                <a:ext uri="{FF2B5EF4-FFF2-40B4-BE49-F238E27FC236}">
                  <a16:creationId xmlns:a16="http://schemas.microsoft.com/office/drawing/2014/main" id="{51C1E761-6DF5-4B1E-859F-6E7FFCC08A6F}"/>
                </a:ext>
              </a:extLst>
            </p:cNvPr>
            <p:cNvSpPr>
              <a:spLocks noChangeArrowheads="1"/>
            </p:cNvSpPr>
            <p:nvPr/>
          </p:nvSpPr>
          <p:spPr bwMode="auto">
            <a:xfrm>
              <a:off x="4728" y="2386"/>
              <a:ext cx="9" cy="2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78" name="Rectangle 586">
              <a:extLst>
                <a:ext uri="{FF2B5EF4-FFF2-40B4-BE49-F238E27FC236}">
                  <a16:creationId xmlns:a16="http://schemas.microsoft.com/office/drawing/2014/main" id="{3B501886-B35D-4B39-A3CC-982A1EEBF61A}"/>
                </a:ext>
              </a:extLst>
            </p:cNvPr>
            <p:cNvSpPr>
              <a:spLocks noChangeArrowheads="1"/>
            </p:cNvSpPr>
            <p:nvPr/>
          </p:nvSpPr>
          <p:spPr bwMode="auto">
            <a:xfrm>
              <a:off x="4737" y="2386"/>
              <a:ext cx="8" cy="27"/>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79" name="Rectangle 587">
              <a:extLst>
                <a:ext uri="{FF2B5EF4-FFF2-40B4-BE49-F238E27FC236}">
                  <a16:creationId xmlns:a16="http://schemas.microsoft.com/office/drawing/2014/main" id="{A403D112-5856-4187-8B05-2CB4DB3D6FAE}"/>
                </a:ext>
              </a:extLst>
            </p:cNvPr>
            <p:cNvSpPr>
              <a:spLocks noChangeArrowheads="1"/>
            </p:cNvSpPr>
            <p:nvPr/>
          </p:nvSpPr>
          <p:spPr bwMode="auto">
            <a:xfrm>
              <a:off x="4745" y="2395"/>
              <a:ext cx="9" cy="1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80" name="Rectangle 588">
              <a:extLst>
                <a:ext uri="{FF2B5EF4-FFF2-40B4-BE49-F238E27FC236}">
                  <a16:creationId xmlns:a16="http://schemas.microsoft.com/office/drawing/2014/main" id="{C061502E-2B12-4A4D-AAD1-B38621D5B933}"/>
                </a:ext>
              </a:extLst>
            </p:cNvPr>
            <p:cNvSpPr>
              <a:spLocks noChangeArrowheads="1"/>
            </p:cNvSpPr>
            <p:nvPr/>
          </p:nvSpPr>
          <p:spPr bwMode="auto">
            <a:xfrm>
              <a:off x="4754" y="2395"/>
              <a:ext cx="8" cy="1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81" name="Rectangle 589">
              <a:extLst>
                <a:ext uri="{FF2B5EF4-FFF2-40B4-BE49-F238E27FC236}">
                  <a16:creationId xmlns:a16="http://schemas.microsoft.com/office/drawing/2014/main" id="{A335EE1B-50A1-4DEA-AFA9-6C79CBC768F3}"/>
                </a:ext>
              </a:extLst>
            </p:cNvPr>
            <p:cNvSpPr>
              <a:spLocks noChangeArrowheads="1"/>
            </p:cNvSpPr>
            <p:nvPr/>
          </p:nvSpPr>
          <p:spPr bwMode="auto">
            <a:xfrm>
              <a:off x="4754" y="2395"/>
              <a:ext cx="8" cy="1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82" name="Rectangle 590">
              <a:extLst>
                <a:ext uri="{FF2B5EF4-FFF2-40B4-BE49-F238E27FC236}">
                  <a16:creationId xmlns:a16="http://schemas.microsoft.com/office/drawing/2014/main" id="{E03D3217-62F1-4282-8079-CDBD3B7DB0C2}"/>
                </a:ext>
              </a:extLst>
            </p:cNvPr>
            <p:cNvSpPr>
              <a:spLocks noChangeArrowheads="1"/>
            </p:cNvSpPr>
            <p:nvPr/>
          </p:nvSpPr>
          <p:spPr bwMode="auto">
            <a:xfrm>
              <a:off x="4762" y="2395"/>
              <a:ext cx="9" cy="1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83" name="Rectangle 591">
              <a:extLst>
                <a:ext uri="{FF2B5EF4-FFF2-40B4-BE49-F238E27FC236}">
                  <a16:creationId xmlns:a16="http://schemas.microsoft.com/office/drawing/2014/main" id="{62461DF3-889C-4658-88F4-00E9C64E46BD}"/>
                </a:ext>
              </a:extLst>
            </p:cNvPr>
            <p:cNvSpPr>
              <a:spLocks noChangeArrowheads="1"/>
            </p:cNvSpPr>
            <p:nvPr/>
          </p:nvSpPr>
          <p:spPr bwMode="auto">
            <a:xfrm>
              <a:off x="4771" y="2395"/>
              <a:ext cx="8" cy="1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84" name="Rectangle 592">
              <a:extLst>
                <a:ext uri="{FF2B5EF4-FFF2-40B4-BE49-F238E27FC236}">
                  <a16:creationId xmlns:a16="http://schemas.microsoft.com/office/drawing/2014/main" id="{4D919E94-D628-40F6-9F65-42B1801FA9D5}"/>
                </a:ext>
              </a:extLst>
            </p:cNvPr>
            <p:cNvSpPr>
              <a:spLocks noChangeArrowheads="1"/>
            </p:cNvSpPr>
            <p:nvPr/>
          </p:nvSpPr>
          <p:spPr bwMode="auto">
            <a:xfrm>
              <a:off x="4779" y="2395"/>
              <a:ext cx="9" cy="1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85" name="Rectangle 593">
              <a:extLst>
                <a:ext uri="{FF2B5EF4-FFF2-40B4-BE49-F238E27FC236}">
                  <a16:creationId xmlns:a16="http://schemas.microsoft.com/office/drawing/2014/main" id="{FF51931F-6A8A-4FEF-8149-4A3006D463D7}"/>
                </a:ext>
              </a:extLst>
            </p:cNvPr>
            <p:cNvSpPr>
              <a:spLocks noChangeArrowheads="1"/>
            </p:cNvSpPr>
            <p:nvPr/>
          </p:nvSpPr>
          <p:spPr bwMode="auto">
            <a:xfrm>
              <a:off x="4788" y="2395"/>
              <a:ext cx="8" cy="1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86" name="Rectangle 594">
              <a:extLst>
                <a:ext uri="{FF2B5EF4-FFF2-40B4-BE49-F238E27FC236}">
                  <a16:creationId xmlns:a16="http://schemas.microsoft.com/office/drawing/2014/main" id="{A5E52E46-E6A3-4A37-A4A4-34E5575C2C81}"/>
                </a:ext>
              </a:extLst>
            </p:cNvPr>
            <p:cNvSpPr>
              <a:spLocks noChangeArrowheads="1"/>
            </p:cNvSpPr>
            <p:nvPr/>
          </p:nvSpPr>
          <p:spPr bwMode="auto">
            <a:xfrm>
              <a:off x="4788" y="2395"/>
              <a:ext cx="8" cy="1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87" name="Rectangle 595">
              <a:extLst>
                <a:ext uri="{FF2B5EF4-FFF2-40B4-BE49-F238E27FC236}">
                  <a16:creationId xmlns:a16="http://schemas.microsoft.com/office/drawing/2014/main" id="{4E8C5FA8-6A20-4703-A632-E528A445AF8D}"/>
                </a:ext>
              </a:extLst>
            </p:cNvPr>
            <p:cNvSpPr>
              <a:spLocks noChangeArrowheads="1"/>
            </p:cNvSpPr>
            <p:nvPr/>
          </p:nvSpPr>
          <p:spPr bwMode="auto">
            <a:xfrm>
              <a:off x="4796" y="2395"/>
              <a:ext cx="9" cy="1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88" name="Rectangle 596">
              <a:extLst>
                <a:ext uri="{FF2B5EF4-FFF2-40B4-BE49-F238E27FC236}">
                  <a16:creationId xmlns:a16="http://schemas.microsoft.com/office/drawing/2014/main" id="{69F20E2C-59E4-402D-A107-4E17CEC50F14}"/>
                </a:ext>
              </a:extLst>
            </p:cNvPr>
            <p:cNvSpPr>
              <a:spLocks noChangeArrowheads="1"/>
            </p:cNvSpPr>
            <p:nvPr/>
          </p:nvSpPr>
          <p:spPr bwMode="auto">
            <a:xfrm>
              <a:off x="4805" y="2395"/>
              <a:ext cx="8" cy="1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89" name="Rectangle 597">
              <a:extLst>
                <a:ext uri="{FF2B5EF4-FFF2-40B4-BE49-F238E27FC236}">
                  <a16:creationId xmlns:a16="http://schemas.microsoft.com/office/drawing/2014/main" id="{F7F2B520-4FFE-486A-BD4F-52BE029A85CC}"/>
                </a:ext>
              </a:extLst>
            </p:cNvPr>
            <p:cNvSpPr>
              <a:spLocks noChangeArrowheads="1"/>
            </p:cNvSpPr>
            <p:nvPr/>
          </p:nvSpPr>
          <p:spPr bwMode="auto">
            <a:xfrm>
              <a:off x="4813" y="2395"/>
              <a:ext cx="8" cy="1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90" name="Rectangle 598">
              <a:extLst>
                <a:ext uri="{FF2B5EF4-FFF2-40B4-BE49-F238E27FC236}">
                  <a16:creationId xmlns:a16="http://schemas.microsoft.com/office/drawing/2014/main" id="{87D00C4B-E661-4F3B-99C1-5860BCC9309D}"/>
                </a:ext>
              </a:extLst>
            </p:cNvPr>
            <p:cNvSpPr>
              <a:spLocks noChangeArrowheads="1"/>
            </p:cNvSpPr>
            <p:nvPr/>
          </p:nvSpPr>
          <p:spPr bwMode="auto">
            <a:xfrm>
              <a:off x="4813" y="2395"/>
              <a:ext cx="8" cy="1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91" name="Rectangle 599">
              <a:extLst>
                <a:ext uri="{FF2B5EF4-FFF2-40B4-BE49-F238E27FC236}">
                  <a16:creationId xmlns:a16="http://schemas.microsoft.com/office/drawing/2014/main" id="{832F8607-F64F-4F55-A514-E13CF0193698}"/>
                </a:ext>
              </a:extLst>
            </p:cNvPr>
            <p:cNvSpPr>
              <a:spLocks noChangeArrowheads="1"/>
            </p:cNvSpPr>
            <p:nvPr/>
          </p:nvSpPr>
          <p:spPr bwMode="auto">
            <a:xfrm>
              <a:off x="4821" y="2395"/>
              <a:ext cx="8" cy="1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92" name="Rectangle 600">
              <a:extLst>
                <a:ext uri="{FF2B5EF4-FFF2-40B4-BE49-F238E27FC236}">
                  <a16:creationId xmlns:a16="http://schemas.microsoft.com/office/drawing/2014/main" id="{CE07F80B-7179-476A-80A8-16A7F7E98E84}"/>
                </a:ext>
              </a:extLst>
            </p:cNvPr>
            <p:cNvSpPr>
              <a:spLocks noChangeArrowheads="1"/>
            </p:cNvSpPr>
            <p:nvPr/>
          </p:nvSpPr>
          <p:spPr bwMode="auto">
            <a:xfrm>
              <a:off x="4829" y="2395"/>
              <a:ext cx="9" cy="1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93" name="Rectangle 601">
              <a:extLst>
                <a:ext uri="{FF2B5EF4-FFF2-40B4-BE49-F238E27FC236}">
                  <a16:creationId xmlns:a16="http://schemas.microsoft.com/office/drawing/2014/main" id="{CD55F57F-9646-423D-B438-C75427B02637}"/>
                </a:ext>
              </a:extLst>
            </p:cNvPr>
            <p:cNvSpPr>
              <a:spLocks noChangeArrowheads="1"/>
            </p:cNvSpPr>
            <p:nvPr/>
          </p:nvSpPr>
          <p:spPr bwMode="auto">
            <a:xfrm>
              <a:off x="4838" y="2395"/>
              <a:ext cx="8" cy="1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94" name="Rectangle 602">
              <a:extLst>
                <a:ext uri="{FF2B5EF4-FFF2-40B4-BE49-F238E27FC236}">
                  <a16:creationId xmlns:a16="http://schemas.microsoft.com/office/drawing/2014/main" id="{7F60AF2F-D18A-4570-A38D-A9B9A0F7473D}"/>
                </a:ext>
              </a:extLst>
            </p:cNvPr>
            <p:cNvSpPr>
              <a:spLocks noChangeArrowheads="1"/>
            </p:cNvSpPr>
            <p:nvPr/>
          </p:nvSpPr>
          <p:spPr bwMode="auto">
            <a:xfrm>
              <a:off x="4838" y="2395"/>
              <a:ext cx="8" cy="1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95" name="Rectangle 603">
              <a:extLst>
                <a:ext uri="{FF2B5EF4-FFF2-40B4-BE49-F238E27FC236}">
                  <a16:creationId xmlns:a16="http://schemas.microsoft.com/office/drawing/2014/main" id="{3CF50B3F-D085-4172-B9F3-4672E338552B}"/>
                </a:ext>
              </a:extLst>
            </p:cNvPr>
            <p:cNvSpPr>
              <a:spLocks noChangeArrowheads="1"/>
            </p:cNvSpPr>
            <p:nvPr/>
          </p:nvSpPr>
          <p:spPr bwMode="auto">
            <a:xfrm>
              <a:off x="4846" y="2395"/>
              <a:ext cx="9" cy="1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96" name="Rectangle 604">
              <a:extLst>
                <a:ext uri="{FF2B5EF4-FFF2-40B4-BE49-F238E27FC236}">
                  <a16:creationId xmlns:a16="http://schemas.microsoft.com/office/drawing/2014/main" id="{2ED98FD9-43AE-407D-9774-ECA58B2DD8CB}"/>
                </a:ext>
              </a:extLst>
            </p:cNvPr>
            <p:cNvSpPr>
              <a:spLocks noChangeArrowheads="1"/>
            </p:cNvSpPr>
            <p:nvPr/>
          </p:nvSpPr>
          <p:spPr bwMode="auto">
            <a:xfrm>
              <a:off x="4855" y="2395"/>
              <a:ext cx="8" cy="18"/>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97" name="Rectangle 605">
              <a:extLst>
                <a:ext uri="{FF2B5EF4-FFF2-40B4-BE49-F238E27FC236}">
                  <a16:creationId xmlns:a16="http://schemas.microsoft.com/office/drawing/2014/main" id="{4D16C2D7-9E69-46C9-802C-2A915BA3C28E}"/>
                </a:ext>
              </a:extLst>
            </p:cNvPr>
            <p:cNvSpPr>
              <a:spLocks noChangeArrowheads="1"/>
            </p:cNvSpPr>
            <p:nvPr/>
          </p:nvSpPr>
          <p:spPr bwMode="auto">
            <a:xfrm>
              <a:off x="4863" y="2404"/>
              <a:ext cx="9" cy="9"/>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98" name="Rectangle 606">
              <a:extLst>
                <a:ext uri="{FF2B5EF4-FFF2-40B4-BE49-F238E27FC236}">
                  <a16:creationId xmlns:a16="http://schemas.microsoft.com/office/drawing/2014/main" id="{1FDFBD12-B13F-4AE4-8D19-7FDAA608F3EA}"/>
                </a:ext>
              </a:extLst>
            </p:cNvPr>
            <p:cNvSpPr>
              <a:spLocks noChangeArrowheads="1"/>
            </p:cNvSpPr>
            <p:nvPr/>
          </p:nvSpPr>
          <p:spPr bwMode="auto">
            <a:xfrm>
              <a:off x="4863" y="2404"/>
              <a:ext cx="9" cy="9"/>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799" name="Rectangle 607">
              <a:extLst>
                <a:ext uri="{FF2B5EF4-FFF2-40B4-BE49-F238E27FC236}">
                  <a16:creationId xmlns:a16="http://schemas.microsoft.com/office/drawing/2014/main" id="{B32C6FFE-20FD-4577-B287-258FD03ACBEE}"/>
                </a:ext>
              </a:extLst>
            </p:cNvPr>
            <p:cNvSpPr>
              <a:spLocks noChangeArrowheads="1"/>
            </p:cNvSpPr>
            <p:nvPr/>
          </p:nvSpPr>
          <p:spPr bwMode="auto">
            <a:xfrm>
              <a:off x="4872" y="2404"/>
              <a:ext cx="8" cy="9"/>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800" name="Rectangle 608">
              <a:extLst>
                <a:ext uri="{FF2B5EF4-FFF2-40B4-BE49-F238E27FC236}">
                  <a16:creationId xmlns:a16="http://schemas.microsoft.com/office/drawing/2014/main" id="{0C76A5F0-E649-4694-AF49-7D7F804565D8}"/>
                </a:ext>
              </a:extLst>
            </p:cNvPr>
            <p:cNvSpPr>
              <a:spLocks noChangeArrowheads="1"/>
            </p:cNvSpPr>
            <p:nvPr/>
          </p:nvSpPr>
          <p:spPr bwMode="auto">
            <a:xfrm>
              <a:off x="4880" y="2404"/>
              <a:ext cx="9" cy="9"/>
            </a:xfrm>
            <a:prstGeom prst="rect">
              <a:avLst/>
            </a:prstGeom>
            <a:solidFill>
              <a:srgbClr val="008C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801" name="Rectangle 609">
              <a:extLst>
                <a:ext uri="{FF2B5EF4-FFF2-40B4-BE49-F238E27FC236}">
                  <a16:creationId xmlns:a16="http://schemas.microsoft.com/office/drawing/2014/main" id="{19D3600E-2D0D-4EE1-AD4C-9B5DA9A65D99}"/>
                </a:ext>
              </a:extLst>
            </p:cNvPr>
            <p:cNvSpPr>
              <a:spLocks noChangeArrowheads="1"/>
            </p:cNvSpPr>
            <p:nvPr/>
          </p:nvSpPr>
          <p:spPr bwMode="auto">
            <a:xfrm>
              <a:off x="3555" y="1726"/>
              <a:ext cx="9" cy="67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802" name="Rectangle 610">
              <a:extLst>
                <a:ext uri="{FF2B5EF4-FFF2-40B4-BE49-F238E27FC236}">
                  <a16:creationId xmlns:a16="http://schemas.microsoft.com/office/drawing/2014/main" id="{E750A201-38F7-4490-BC6F-2C6F93E23F5D}"/>
                </a:ext>
              </a:extLst>
            </p:cNvPr>
            <p:cNvSpPr>
              <a:spLocks noChangeArrowheads="1"/>
            </p:cNvSpPr>
            <p:nvPr/>
          </p:nvSpPr>
          <p:spPr bwMode="auto">
            <a:xfrm>
              <a:off x="3583" y="1758"/>
              <a:ext cx="9" cy="66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803" name="Rectangle 611">
              <a:extLst>
                <a:ext uri="{FF2B5EF4-FFF2-40B4-BE49-F238E27FC236}">
                  <a16:creationId xmlns:a16="http://schemas.microsoft.com/office/drawing/2014/main" id="{628722BB-2024-4582-BE22-4933A1F0A286}"/>
                </a:ext>
              </a:extLst>
            </p:cNvPr>
            <p:cNvSpPr>
              <a:spLocks noChangeArrowheads="1"/>
            </p:cNvSpPr>
            <p:nvPr/>
          </p:nvSpPr>
          <p:spPr bwMode="auto">
            <a:xfrm>
              <a:off x="3572" y="1758"/>
              <a:ext cx="9" cy="67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2804" name="Text Box 612">
              <a:extLst>
                <a:ext uri="{FF2B5EF4-FFF2-40B4-BE49-F238E27FC236}">
                  <a16:creationId xmlns:a16="http://schemas.microsoft.com/office/drawing/2014/main" id="{4392C114-D915-403D-B83D-63D79FB0C145}"/>
                </a:ext>
              </a:extLst>
            </p:cNvPr>
            <p:cNvSpPr txBox="1">
              <a:spLocks noChangeArrowheads="1"/>
            </p:cNvSpPr>
            <p:nvPr/>
          </p:nvSpPr>
          <p:spPr bwMode="auto">
            <a:xfrm>
              <a:off x="1025" y="1467"/>
              <a:ext cx="1018" cy="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6150" tIns="38076" rIns="76150" bIns="38076">
              <a:spAutoFit/>
            </a:bodyPr>
            <a:lstStyle>
              <a:lvl1pPr algn="l" defTabSz="762000">
                <a:spcBef>
                  <a:spcPct val="0"/>
                </a:spcBef>
                <a:defRPr>
                  <a:solidFill>
                    <a:schemeClr val="tx1"/>
                  </a:solidFill>
                  <a:latin typeface="Arial" panose="020B0604020202020204" pitchFamily="34" charset="0"/>
                </a:defRPr>
              </a:lvl1pPr>
              <a:lvl2pPr marL="381000" algn="l" defTabSz="762000">
                <a:spcBef>
                  <a:spcPct val="0"/>
                </a:spcBef>
                <a:defRPr>
                  <a:solidFill>
                    <a:schemeClr val="tx1"/>
                  </a:solidFill>
                  <a:latin typeface="Arial" panose="020B0604020202020204" pitchFamily="34" charset="0"/>
                </a:defRPr>
              </a:lvl2pPr>
              <a:lvl3pPr marL="762000" algn="l" defTabSz="762000">
                <a:spcBef>
                  <a:spcPct val="0"/>
                </a:spcBef>
                <a:defRPr>
                  <a:solidFill>
                    <a:schemeClr val="tx1"/>
                  </a:solidFill>
                  <a:latin typeface="Arial" panose="020B0604020202020204" pitchFamily="34" charset="0"/>
                </a:defRPr>
              </a:lvl3pPr>
              <a:lvl4pPr marL="1143000" algn="l" defTabSz="762000">
                <a:spcBef>
                  <a:spcPct val="0"/>
                </a:spcBef>
                <a:defRPr>
                  <a:solidFill>
                    <a:schemeClr val="tx1"/>
                  </a:solidFill>
                  <a:latin typeface="Arial" panose="020B0604020202020204" pitchFamily="34" charset="0"/>
                </a:defRPr>
              </a:lvl4pPr>
              <a:lvl5pPr marL="1522413" algn="l" defTabSz="762000">
                <a:spcBef>
                  <a:spcPct val="0"/>
                </a:spcBef>
                <a:defRPr>
                  <a:solidFill>
                    <a:schemeClr val="tx1"/>
                  </a:solidFill>
                  <a:latin typeface="Arial" panose="020B0604020202020204" pitchFamily="34" charset="0"/>
                </a:defRPr>
              </a:lvl5pPr>
              <a:lvl6pPr marL="1979613" defTabSz="762000" fontAlgn="base">
                <a:spcBef>
                  <a:spcPct val="0"/>
                </a:spcBef>
                <a:spcAft>
                  <a:spcPct val="0"/>
                </a:spcAft>
                <a:defRPr>
                  <a:solidFill>
                    <a:schemeClr val="tx1"/>
                  </a:solidFill>
                  <a:latin typeface="Arial" panose="020B0604020202020204" pitchFamily="34" charset="0"/>
                </a:defRPr>
              </a:lvl6pPr>
              <a:lvl7pPr marL="2436813" defTabSz="762000" fontAlgn="base">
                <a:spcBef>
                  <a:spcPct val="0"/>
                </a:spcBef>
                <a:spcAft>
                  <a:spcPct val="0"/>
                </a:spcAft>
                <a:defRPr>
                  <a:solidFill>
                    <a:schemeClr val="tx1"/>
                  </a:solidFill>
                  <a:latin typeface="Arial" panose="020B0604020202020204" pitchFamily="34" charset="0"/>
                </a:defRPr>
              </a:lvl7pPr>
              <a:lvl8pPr marL="2894013" defTabSz="762000" fontAlgn="base">
                <a:spcBef>
                  <a:spcPct val="0"/>
                </a:spcBef>
                <a:spcAft>
                  <a:spcPct val="0"/>
                </a:spcAft>
                <a:defRPr>
                  <a:solidFill>
                    <a:schemeClr val="tx1"/>
                  </a:solidFill>
                  <a:latin typeface="Arial" panose="020B0604020202020204" pitchFamily="34" charset="0"/>
                </a:defRPr>
              </a:lvl8pPr>
              <a:lvl9pPr marL="3351213" defTabSz="762000"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US" altLang="en-US" sz="2400">
                  <a:solidFill>
                    <a:schemeClr val="tx2"/>
                  </a:solidFill>
                  <a:cs typeface="Arial" panose="020B0604020202020204" pitchFamily="34" charset="0"/>
                </a:rPr>
                <a:t>Upmarket stores</a:t>
              </a:r>
            </a:p>
          </p:txBody>
        </p:sp>
        <p:sp>
          <p:nvSpPr>
            <p:cNvPr id="1032805" name="Text Box 613">
              <a:extLst>
                <a:ext uri="{FF2B5EF4-FFF2-40B4-BE49-F238E27FC236}">
                  <a16:creationId xmlns:a16="http://schemas.microsoft.com/office/drawing/2014/main" id="{50EE64F5-E065-4523-B380-0AE23B0BB0B9}"/>
                </a:ext>
              </a:extLst>
            </p:cNvPr>
            <p:cNvSpPr txBox="1">
              <a:spLocks noChangeArrowheads="1"/>
            </p:cNvSpPr>
            <p:nvPr/>
          </p:nvSpPr>
          <p:spPr bwMode="auto">
            <a:xfrm>
              <a:off x="3741" y="1467"/>
              <a:ext cx="1226" cy="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6150" tIns="38076" rIns="76150" bIns="38076">
              <a:spAutoFit/>
            </a:bodyPr>
            <a:lstStyle>
              <a:lvl1pPr algn="l" defTabSz="762000">
                <a:spcBef>
                  <a:spcPct val="0"/>
                </a:spcBef>
                <a:defRPr>
                  <a:solidFill>
                    <a:schemeClr val="tx1"/>
                  </a:solidFill>
                  <a:latin typeface="Arial" panose="020B0604020202020204" pitchFamily="34" charset="0"/>
                </a:defRPr>
              </a:lvl1pPr>
              <a:lvl2pPr marL="381000" algn="l" defTabSz="762000">
                <a:spcBef>
                  <a:spcPct val="0"/>
                </a:spcBef>
                <a:defRPr>
                  <a:solidFill>
                    <a:schemeClr val="tx1"/>
                  </a:solidFill>
                  <a:latin typeface="Arial" panose="020B0604020202020204" pitchFamily="34" charset="0"/>
                </a:defRPr>
              </a:lvl2pPr>
              <a:lvl3pPr marL="762000" algn="l" defTabSz="762000">
                <a:spcBef>
                  <a:spcPct val="0"/>
                </a:spcBef>
                <a:defRPr>
                  <a:solidFill>
                    <a:schemeClr val="tx1"/>
                  </a:solidFill>
                  <a:latin typeface="Arial" panose="020B0604020202020204" pitchFamily="34" charset="0"/>
                </a:defRPr>
              </a:lvl3pPr>
              <a:lvl4pPr marL="1143000" algn="l" defTabSz="762000">
                <a:spcBef>
                  <a:spcPct val="0"/>
                </a:spcBef>
                <a:defRPr>
                  <a:solidFill>
                    <a:schemeClr val="tx1"/>
                  </a:solidFill>
                  <a:latin typeface="Arial" panose="020B0604020202020204" pitchFamily="34" charset="0"/>
                </a:defRPr>
              </a:lvl4pPr>
              <a:lvl5pPr marL="1522413" algn="l" defTabSz="762000">
                <a:spcBef>
                  <a:spcPct val="0"/>
                </a:spcBef>
                <a:defRPr>
                  <a:solidFill>
                    <a:schemeClr val="tx1"/>
                  </a:solidFill>
                  <a:latin typeface="Arial" panose="020B0604020202020204" pitchFamily="34" charset="0"/>
                </a:defRPr>
              </a:lvl5pPr>
              <a:lvl6pPr marL="1979613" defTabSz="762000" fontAlgn="base">
                <a:spcBef>
                  <a:spcPct val="0"/>
                </a:spcBef>
                <a:spcAft>
                  <a:spcPct val="0"/>
                </a:spcAft>
                <a:defRPr>
                  <a:solidFill>
                    <a:schemeClr val="tx1"/>
                  </a:solidFill>
                  <a:latin typeface="Arial" panose="020B0604020202020204" pitchFamily="34" charset="0"/>
                </a:defRPr>
              </a:lvl6pPr>
              <a:lvl7pPr marL="2436813" defTabSz="762000" fontAlgn="base">
                <a:spcBef>
                  <a:spcPct val="0"/>
                </a:spcBef>
                <a:spcAft>
                  <a:spcPct val="0"/>
                </a:spcAft>
                <a:defRPr>
                  <a:solidFill>
                    <a:schemeClr val="tx1"/>
                  </a:solidFill>
                  <a:latin typeface="Arial" panose="020B0604020202020204" pitchFamily="34" charset="0"/>
                </a:defRPr>
              </a:lvl7pPr>
              <a:lvl8pPr marL="2894013" defTabSz="762000" fontAlgn="base">
                <a:spcBef>
                  <a:spcPct val="0"/>
                </a:spcBef>
                <a:spcAft>
                  <a:spcPct val="0"/>
                </a:spcAft>
                <a:defRPr>
                  <a:solidFill>
                    <a:schemeClr val="tx1"/>
                  </a:solidFill>
                  <a:latin typeface="Arial" panose="020B0604020202020204" pitchFamily="34" charset="0"/>
                </a:defRPr>
              </a:lvl8pPr>
              <a:lvl9pPr marL="3351213" defTabSz="762000"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US" altLang="en-US" sz="2400">
                  <a:solidFill>
                    <a:schemeClr val="hlink"/>
                  </a:solidFill>
                  <a:cs typeface="Arial" panose="020B0604020202020204" pitchFamily="34" charset="0"/>
                </a:rPr>
                <a:t>Price Sensitive stores</a:t>
              </a:r>
            </a:p>
          </p:txBody>
        </p:sp>
        <p:sp>
          <p:nvSpPr>
            <p:cNvPr id="1032806" name="Text Box 614">
              <a:extLst>
                <a:ext uri="{FF2B5EF4-FFF2-40B4-BE49-F238E27FC236}">
                  <a16:creationId xmlns:a16="http://schemas.microsoft.com/office/drawing/2014/main" id="{1A835ED4-DA94-4D5A-92FF-04F61482D343}"/>
                </a:ext>
              </a:extLst>
            </p:cNvPr>
            <p:cNvSpPr txBox="1">
              <a:spLocks noChangeArrowheads="1"/>
            </p:cNvSpPr>
            <p:nvPr/>
          </p:nvSpPr>
          <p:spPr bwMode="auto">
            <a:xfrm>
              <a:off x="2246" y="708"/>
              <a:ext cx="1335" cy="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6150" tIns="38076" rIns="76150" bIns="38076">
              <a:spAutoFit/>
            </a:bodyPr>
            <a:lstStyle>
              <a:lvl1pPr algn="l" defTabSz="762000">
                <a:spcBef>
                  <a:spcPct val="0"/>
                </a:spcBef>
                <a:defRPr>
                  <a:solidFill>
                    <a:schemeClr val="tx1"/>
                  </a:solidFill>
                  <a:latin typeface="Arial" panose="020B0604020202020204" pitchFamily="34" charset="0"/>
                </a:defRPr>
              </a:lvl1pPr>
              <a:lvl2pPr marL="381000" algn="l" defTabSz="762000">
                <a:spcBef>
                  <a:spcPct val="0"/>
                </a:spcBef>
                <a:defRPr>
                  <a:solidFill>
                    <a:schemeClr val="tx1"/>
                  </a:solidFill>
                  <a:latin typeface="Arial" panose="020B0604020202020204" pitchFamily="34" charset="0"/>
                </a:defRPr>
              </a:lvl2pPr>
              <a:lvl3pPr marL="762000" algn="l" defTabSz="762000">
                <a:spcBef>
                  <a:spcPct val="0"/>
                </a:spcBef>
                <a:defRPr>
                  <a:solidFill>
                    <a:schemeClr val="tx1"/>
                  </a:solidFill>
                  <a:latin typeface="Arial" panose="020B0604020202020204" pitchFamily="34" charset="0"/>
                </a:defRPr>
              </a:lvl3pPr>
              <a:lvl4pPr marL="1143000" algn="l" defTabSz="762000">
                <a:spcBef>
                  <a:spcPct val="0"/>
                </a:spcBef>
                <a:defRPr>
                  <a:solidFill>
                    <a:schemeClr val="tx1"/>
                  </a:solidFill>
                  <a:latin typeface="Arial" panose="020B0604020202020204" pitchFamily="34" charset="0"/>
                </a:defRPr>
              </a:lvl4pPr>
              <a:lvl5pPr marL="1522413" algn="l" defTabSz="762000">
                <a:spcBef>
                  <a:spcPct val="0"/>
                </a:spcBef>
                <a:defRPr>
                  <a:solidFill>
                    <a:schemeClr val="tx1"/>
                  </a:solidFill>
                  <a:latin typeface="Arial" panose="020B0604020202020204" pitchFamily="34" charset="0"/>
                </a:defRPr>
              </a:lvl5pPr>
              <a:lvl6pPr marL="1979613" defTabSz="762000" fontAlgn="base">
                <a:spcBef>
                  <a:spcPct val="0"/>
                </a:spcBef>
                <a:spcAft>
                  <a:spcPct val="0"/>
                </a:spcAft>
                <a:defRPr>
                  <a:solidFill>
                    <a:schemeClr val="tx1"/>
                  </a:solidFill>
                  <a:latin typeface="Arial" panose="020B0604020202020204" pitchFamily="34" charset="0"/>
                </a:defRPr>
              </a:lvl6pPr>
              <a:lvl7pPr marL="2436813" defTabSz="762000" fontAlgn="base">
                <a:spcBef>
                  <a:spcPct val="0"/>
                </a:spcBef>
                <a:spcAft>
                  <a:spcPct val="0"/>
                </a:spcAft>
                <a:defRPr>
                  <a:solidFill>
                    <a:schemeClr val="tx1"/>
                  </a:solidFill>
                  <a:latin typeface="Arial" panose="020B0604020202020204" pitchFamily="34" charset="0"/>
                </a:defRPr>
              </a:lvl7pPr>
              <a:lvl8pPr marL="2894013" defTabSz="762000" fontAlgn="base">
                <a:spcBef>
                  <a:spcPct val="0"/>
                </a:spcBef>
                <a:spcAft>
                  <a:spcPct val="0"/>
                </a:spcAft>
                <a:defRPr>
                  <a:solidFill>
                    <a:schemeClr val="tx1"/>
                  </a:solidFill>
                  <a:latin typeface="Arial" panose="020B0604020202020204" pitchFamily="34" charset="0"/>
                </a:defRPr>
              </a:lvl8pPr>
              <a:lvl9pPr marL="3351213" defTabSz="762000"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US" altLang="en-US" sz="2400">
                  <a:solidFill>
                    <a:schemeClr val="accent1"/>
                  </a:solidFill>
                  <a:cs typeface="Arial" panose="020B0604020202020204" pitchFamily="34" charset="0"/>
                </a:rPr>
                <a:t>Midmarket stores</a:t>
              </a:r>
            </a:p>
          </p:txBody>
        </p:sp>
        <p:sp>
          <p:nvSpPr>
            <p:cNvPr id="1032809" name="Freeform 617">
              <a:extLst>
                <a:ext uri="{FF2B5EF4-FFF2-40B4-BE49-F238E27FC236}">
                  <a16:creationId xmlns:a16="http://schemas.microsoft.com/office/drawing/2014/main" id="{7A31FD41-6BF8-461B-B415-ACDA37C44142}"/>
                </a:ext>
              </a:extLst>
            </p:cNvPr>
            <p:cNvSpPr>
              <a:spLocks/>
            </p:cNvSpPr>
            <p:nvPr/>
          </p:nvSpPr>
          <p:spPr bwMode="auto">
            <a:xfrm>
              <a:off x="3731" y="2406"/>
              <a:ext cx="1116" cy="1"/>
            </a:xfrm>
            <a:custGeom>
              <a:avLst/>
              <a:gdLst>
                <a:gd name="T0" fmla="*/ 0 w 1116"/>
                <a:gd name="T1" fmla="*/ 0 h 1"/>
                <a:gd name="T2" fmla="*/ 1116 w 1116"/>
                <a:gd name="T3" fmla="*/ 0 h 1"/>
              </a:gdLst>
              <a:ahLst/>
              <a:cxnLst>
                <a:cxn ang="0">
                  <a:pos x="T0" y="T1"/>
                </a:cxn>
                <a:cxn ang="0">
                  <a:pos x="T2" y="T3"/>
                </a:cxn>
              </a:cxnLst>
              <a:rect l="0" t="0" r="r" b="b"/>
              <a:pathLst>
                <a:path w="1116" h="1">
                  <a:moveTo>
                    <a:pt x="0" y="0"/>
                  </a:moveTo>
                  <a:lnTo>
                    <a:pt x="1116" y="0"/>
                  </a:lnTo>
                </a:path>
              </a:pathLst>
            </a:custGeom>
            <a:noFill/>
            <a:ln w="50800">
              <a:solidFill>
                <a:schemeClr val="hlink"/>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2810" name="Text Box 618">
              <a:extLst>
                <a:ext uri="{FF2B5EF4-FFF2-40B4-BE49-F238E27FC236}">
                  <a16:creationId xmlns:a16="http://schemas.microsoft.com/office/drawing/2014/main" id="{E4FD0951-7AC5-4585-89A6-E9D8F5141DE7}"/>
                </a:ext>
              </a:extLst>
            </p:cNvPr>
            <p:cNvSpPr txBox="1">
              <a:spLocks noChangeArrowheads="1"/>
            </p:cNvSpPr>
            <p:nvPr/>
          </p:nvSpPr>
          <p:spPr bwMode="auto">
            <a:xfrm>
              <a:off x="1495" y="2552"/>
              <a:ext cx="2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fr-FR" altLang="en-US" sz="2400">
                  <a:solidFill>
                    <a:srgbClr val="000000"/>
                  </a:solidFill>
                </a:rPr>
                <a:t>% of Price Sensitive baskets</a:t>
              </a:r>
            </a:p>
          </p:txBody>
        </p:sp>
      </p:grpSp>
    </p:spTree>
    <p:extLst>
      <p:ext uri="{BB962C8B-B14F-4D97-AF65-F5344CB8AC3E}">
        <p14:creationId xmlns:p14="http://schemas.microsoft.com/office/powerpoint/2010/main" val="4007791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325DA5-525C-41B0-BC83-6DF2EC29226D}"/>
              </a:ext>
            </a:extLst>
          </p:cNvPr>
          <p:cNvSpPr>
            <a:spLocks noGrp="1"/>
          </p:cNvSpPr>
          <p:nvPr>
            <p:ph type="sldNum" sz="quarter" idx="12"/>
          </p:nvPr>
        </p:nvSpPr>
        <p:spPr/>
        <p:txBody>
          <a:bodyPr/>
          <a:lstStyle/>
          <a:p>
            <a:fld id="{FB8953FF-B90B-DD44-A3A8-547482841CA8}" type="slidenum">
              <a:rPr lang="en-US" smtClean="0"/>
              <a:pPr/>
              <a:t>26</a:t>
            </a:fld>
            <a:endParaRPr lang="en-US" dirty="0"/>
          </a:p>
        </p:txBody>
      </p:sp>
      <p:sp>
        <p:nvSpPr>
          <p:cNvPr id="4" name="Text Placeholder 3">
            <a:extLst>
              <a:ext uri="{FF2B5EF4-FFF2-40B4-BE49-F238E27FC236}">
                <a16:creationId xmlns:a16="http://schemas.microsoft.com/office/drawing/2014/main" id="{9FC96B00-D3F9-4B05-9B3F-F24E3AFC98F4}"/>
              </a:ext>
            </a:extLst>
          </p:cNvPr>
          <p:cNvSpPr>
            <a:spLocks noGrp="1"/>
          </p:cNvSpPr>
          <p:nvPr>
            <p:ph type="body" sz="quarter" idx="15"/>
          </p:nvPr>
        </p:nvSpPr>
        <p:spPr/>
        <p:txBody>
          <a:bodyPr/>
          <a:lstStyle/>
          <a:p>
            <a:pPr algn="ctr"/>
            <a:endParaRPr lang="en-GB" altLang="en-GB" sz="4400" b="1" dirty="0"/>
          </a:p>
          <a:p>
            <a:pPr algn="ctr"/>
            <a:endParaRPr lang="en-GB" altLang="en-GB" sz="4400" b="1" dirty="0"/>
          </a:p>
          <a:p>
            <a:pPr algn="ctr"/>
            <a:r>
              <a:rPr lang="en-GB" altLang="en-GB" sz="4400" b="1" dirty="0"/>
              <a:t>2.3 Price Sensitivity</a:t>
            </a:r>
            <a:endParaRPr lang="en-GB" altLang="en-GB" sz="4000" b="1" dirty="0"/>
          </a:p>
          <a:p>
            <a:pPr algn="ctr"/>
            <a:r>
              <a:rPr lang="en-IN" dirty="0"/>
              <a:t>-</a:t>
            </a:r>
            <a:r>
              <a:rPr lang="en-IN" b="1" dirty="0"/>
              <a:t>Product Appeal</a:t>
            </a:r>
          </a:p>
          <a:p>
            <a:endParaRPr lang="en-US" i="1" dirty="0"/>
          </a:p>
          <a:p>
            <a:r>
              <a:rPr lang="en-US" i="1" dirty="0"/>
              <a:t>Are all products important to all customer groups? </a:t>
            </a:r>
          </a:p>
          <a:p>
            <a:endParaRPr lang="en-US" i="1" dirty="0"/>
          </a:p>
          <a:p>
            <a:r>
              <a:rPr lang="en-US" i="1" dirty="0"/>
              <a:t>How do we devise strategies relevant to different customer segments?”</a:t>
            </a:r>
            <a:endParaRPr lang="en-IN" dirty="0"/>
          </a:p>
        </p:txBody>
      </p:sp>
      <p:sp>
        <p:nvSpPr>
          <p:cNvPr id="5" name="TextBox 4">
            <a:extLst>
              <a:ext uri="{FF2B5EF4-FFF2-40B4-BE49-F238E27FC236}">
                <a16:creationId xmlns:a16="http://schemas.microsoft.com/office/drawing/2014/main" id="{CBCA4285-32F4-4F01-B0E4-298890A836AC}"/>
              </a:ext>
            </a:extLst>
          </p:cNvPr>
          <p:cNvSpPr txBox="1"/>
          <p:nvPr/>
        </p:nvSpPr>
        <p:spPr>
          <a:xfrm>
            <a:off x="8414238" y="1151793"/>
            <a:ext cx="3059724" cy="369332"/>
          </a:xfrm>
          <a:prstGeom prst="rect">
            <a:avLst/>
          </a:prstGeom>
          <a:noFill/>
        </p:spPr>
        <p:txBody>
          <a:bodyPr wrap="square" rtlCol="0">
            <a:spAutoFit/>
          </a:bodyPr>
          <a:lstStyle/>
          <a:p>
            <a:r>
              <a:rPr lang="en-IN" b="1" dirty="0">
                <a:solidFill>
                  <a:srgbClr val="FF0000"/>
                </a:solidFill>
              </a:rPr>
              <a:t>Read it your self, Later.</a:t>
            </a:r>
          </a:p>
        </p:txBody>
      </p:sp>
    </p:spTree>
    <p:extLst>
      <p:ext uri="{BB962C8B-B14F-4D97-AF65-F5344CB8AC3E}">
        <p14:creationId xmlns:p14="http://schemas.microsoft.com/office/powerpoint/2010/main" val="958459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151259-3D8F-480B-963F-235C07BBA21C}"/>
              </a:ext>
            </a:extLst>
          </p:cNvPr>
          <p:cNvSpPr>
            <a:spLocks noGrp="1"/>
          </p:cNvSpPr>
          <p:nvPr>
            <p:ph type="sldNum" sz="quarter" idx="12"/>
          </p:nvPr>
        </p:nvSpPr>
        <p:spPr/>
        <p:txBody>
          <a:bodyPr/>
          <a:lstStyle/>
          <a:p>
            <a:fld id="{FB8953FF-B90B-DD44-A3A8-547482841CA8}" type="slidenum">
              <a:rPr lang="en-US" smtClean="0"/>
              <a:pPr/>
              <a:t>27</a:t>
            </a:fld>
            <a:endParaRPr lang="en-US" dirty="0"/>
          </a:p>
        </p:txBody>
      </p:sp>
      <p:pic>
        <p:nvPicPr>
          <p:cNvPr id="5" name="Picture 4">
            <a:extLst>
              <a:ext uri="{FF2B5EF4-FFF2-40B4-BE49-F238E27FC236}">
                <a16:creationId xmlns:a16="http://schemas.microsoft.com/office/drawing/2014/main" id="{6CFC33B3-B76D-4BCD-9E5C-E85778B331F1}"/>
              </a:ext>
            </a:extLst>
          </p:cNvPr>
          <p:cNvPicPr>
            <a:picLocks noChangeAspect="1"/>
          </p:cNvPicPr>
          <p:nvPr/>
        </p:nvPicPr>
        <p:blipFill>
          <a:blip r:embed="rId2"/>
          <a:stretch>
            <a:fillRect/>
          </a:stretch>
        </p:blipFill>
        <p:spPr>
          <a:xfrm>
            <a:off x="105874" y="696425"/>
            <a:ext cx="8133251" cy="3365204"/>
          </a:xfrm>
          <a:prstGeom prst="rect">
            <a:avLst/>
          </a:prstGeom>
        </p:spPr>
      </p:pic>
      <p:pic>
        <p:nvPicPr>
          <p:cNvPr id="6" name="Picture 5">
            <a:extLst>
              <a:ext uri="{FF2B5EF4-FFF2-40B4-BE49-F238E27FC236}">
                <a16:creationId xmlns:a16="http://schemas.microsoft.com/office/drawing/2014/main" id="{12A3384C-BE17-4E48-B233-26A8B3F12253}"/>
              </a:ext>
            </a:extLst>
          </p:cNvPr>
          <p:cNvPicPr>
            <a:picLocks noChangeAspect="1"/>
          </p:cNvPicPr>
          <p:nvPr/>
        </p:nvPicPr>
        <p:blipFill>
          <a:blip r:embed="rId3"/>
          <a:stretch>
            <a:fillRect/>
          </a:stretch>
        </p:blipFill>
        <p:spPr>
          <a:xfrm>
            <a:off x="2850173" y="4133850"/>
            <a:ext cx="9163050" cy="2657475"/>
          </a:xfrm>
          <a:prstGeom prst="rect">
            <a:avLst/>
          </a:prstGeom>
        </p:spPr>
      </p:pic>
      <p:sp>
        <p:nvSpPr>
          <p:cNvPr id="7" name="TextBox 6">
            <a:extLst>
              <a:ext uri="{FF2B5EF4-FFF2-40B4-BE49-F238E27FC236}">
                <a16:creationId xmlns:a16="http://schemas.microsoft.com/office/drawing/2014/main" id="{849A8719-E260-4492-84B8-D9CCA4C4862C}"/>
              </a:ext>
            </a:extLst>
          </p:cNvPr>
          <p:cNvSpPr txBox="1"/>
          <p:nvPr/>
        </p:nvSpPr>
        <p:spPr>
          <a:xfrm>
            <a:off x="8414238" y="1151793"/>
            <a:ext cx="3059724" cy="369332"/>
          </a:xfrm>
          <a:prstGeom prst="rect">
            <a:avLst/>
          </a:prstGeom>
          <a:noFill/>
        </p:spPr>
        <p:txBody>
          <a:bodyPr wrap="square" rtlCol="0">
            <a:spAutoFit/>
          </a:bodyPr>
          <a:lstStyle/>
          <a:p>
            <a:r>
              <a:rPr lang="en-IN" b="1" dirty="0">
                <a:solidFill>
                  <a:srgbClr val="FF0000"/>
                </a:solidFill>
              </a:rPr>
              <a:t>Read it your self, Later.</a:t>
            </a:r>
          </a:p>
        </p:txBody>
      </p:sp>
    </p:spTree>
    <p:extLst>
      <p:ext uri="{BB962C8B-B14F-4D97-AF65-F5344CB8AC3E}">
        <p14:creationId xmlns:p14="http://schemas.microsoft.com/office/powerpoint/2010/main" val="437090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Rectangle 2">
            <a:extLst>
              <a:ext uri="{FF2B5EF4-FFF2-40B4-BE49-F238E27FC236}">
                <a16:creationId xmlns:a16="http://schemas.microsoft.com/office/drawing/2014/main" id="{8232CB75-ABBC-44EC-9FAB-C9BB63DB758B}"/>
              </a:ext>
            </a:extLst>
          </p:cNvPr>
          <p:cNvSpPr>
            <a:spLocks noGrp="1" noChangeArrowheads="1"/>
          </p:cNvSpPr>
          <p:nvPr>
            <p:ph type="title"/>
          </p:nvPr>
        </p:nvSpPr>
        <p:spPr/>
        <p:txBody>
          <a:bodyPr/>
          <a:lstStyle/>
          <a:p>
            <a:r>
              <a:rPr lang="en-GB" altLang="en-US" dirty="0"/>
              <a:t>… and a basic </a:t>
            </a:r>
            <a:r>
              <a:rPr lang="en-GB" altLang="en-US" dirty="0">
                <a:solidFill>
                  <a:schemeClr val="accent2"/>
                </a:solidFill>
              </a:rPr>
              <a:t>product</a:t>
            </a:r>
            <a:r>
              <a:rPr lang="en-GB" altLang="en-US" dirty="0"/>
              <a:t> segmentation</a:t>
            </a:r>
          </a:p>
        </p:txBody>
      </p:sp>
      <p:sp>
        <p:nvSpPr>
          <p:cNvPr id="1131523" name="Rectangle 3">
            <a:extLst>
              <a:ext uri="{FF2B5EF4-FFF2-40B4-BE49-F238E27FC236}">
                <a16:creationId xmlns:a16="http://schemas.microsoft.com/office/drawing/2014/main" id="{3FB209EE-526B-42F3-9382-ECC3C852D6EC}"/>
              </a:ext>
            </a:extLst>
          </p:cNvPr>
          <p:cNvSpPr>
            <a:spLocks noGrp="1" noChangeArrowheads="1"/>
          </p:cNvSpPr>
          <p:nvPr>
            <p:ph type="body" sz="quarter" idx="15"/>
          </p:nvPr>
        </p:nvSpPr>
        <p:spPr/>
        <p:txBody>
          <a:bodyPr/>
          <a:lstStyle/>
          <a:p>
            <a:pPr>
              <a:lnSpc>
                <a:spcPct val="110000"/>
              </a:lnSpc>
            </a:pPr>
            <a:r>
              <a:rPr lang="en-US" altLang="en-US" sz="1800"/>
              <a:t>Product level segmentation to identify what products are important to different segment of customers</a:t>
            </a:r>
          </a:p>
          <a:p>
            <a:pPr>
              <a:lnSpc>
                <a:spcPct val="110000"/>
              </a:lnSpc>
            </a:pPr>
            <a:r>
              <a:rPr lang="en-US" altLang="en-US" sz="1800"/>
              <a:t>Based on the basket penetration for each price sensitivity segment, identify the top 500 products for that segment</a:t>
            </a:r>
          </a:p>
          <a:p>
            <a:pPr>
              <a:lnSpc>
                <a:spcPct val="110000"/>
              </a:lnSpc>
            </a:pPr>
            <a:r>
              <a:rPr lang="en-US" altLang="en-US" sz="1800"/>
              <a:t>We have 7 different segments (based on the overlap between different segments)</a:t>
            </a:r>
          </a:p>
          <a:p>
            <a:pPr>
              <a:lnSpc>
                <a:spcPct val="110000"/>
              </a:lnSpc>
            </a:pPr>
            <a:endParaRPr lang="en-US" altLang="en-US" sz="1800"/>
          </a:p>
          <a:p>
            <a:pPr>
              <a:lnSpc>
                <a:spcPct val="110000"/>
              </a:lnSpc>
            </a:pPr>
            <a:endParaRPr lang="en-US" altLang="en-US" sz="1800"/>
          </a:p>
          <a:p>
            <a:pPr>
              <a:lnSpc>
                <a:spcPct val="110000"/>
              </a:lnSpc>
            </a:pPr>
            <a:endParaRPr lang="en-US" altLang="en-US" sz="1800"/>
          </a:p>
          <a:p>
            <a:pPr>
              <a:lnSpc>
                <a:spcPct val="110000"/>
              </a:lnSpc>
            </a:pPr>
            <a:endParaRPr lang="en-US" altLang="en-US" sz="1800"/>
          </a:p>
          <a:p>
            <a:pPr>
              <a:lnSpc>
                <a:spcPct val="110000"/>
              </a:lnSpc>
            </a:pPr>
            <a:endParaRPr lang="en-GB" altLang="en-US" sz="1800"/>
          </a:p>
        </p:txBody>
      </p:sp>
      <p:grpSp>
        <p:nvGrpSpPr>
          <p:cNvPr id="1131524" name="Group 4">
            <a:extLst>
              <a:ext uri="{FF2B5EF4-FFF2-40B4-BE49-F238E27FC236}">
                <a16:creationId xmlns:a16="http://schemas.microsoft.com/office/drawing/2014/main" id="{458449AA-3E48-41D8-A8E6-634257B5D81F}"/>
              </a:ext>
            </a:extLst>
          </p:cNvPr>
          <p:cNvGrpSpPr>
            <a:grpSpLocks/>
          </p:cNvGrpSpPr>
          <p:nvPr/>
        </p:nvGrpSpPr>
        <p:grpSpPr bwMode="auto">
          <a:xfrm>
            <a:off x="4656138" y="2982914"/>
            <a:ext cx="2800350" cy="2917825"/>
            <a:chOff x="1973" y="1879"/>
            <a:chExt cx="1764" cy="1838"/>
          </a:xfrm>
        </p:grpSpPr>
        <p:sp>
          <p:nvSpPr>
            <p:cNvPr id="1131525" name="Oval 5">
              <a:extLst>
                <a:ext uri="{FF2B5EF4-FFF2-40B4-BE49-F238E27FC236}">
                  <a16:creationId xmlns:a16="http://schemas.microsoft.com/office/drawing/2014/main" id="{A72BD499-4A75-483A-8F79-E175C84916A9}"/>
                </a:ext>
              </a:extLst>
            </p:cNvPr>
            <p:cNvSpPr>
              <a:spLocks noChangeArrowheads="1"/>
            </p:cNvSpPr>
            <p:nvPr/>
          </p:nvSpPr>
          <p:spPr bwMode="auto">
            <a:xfrm>
              <a:off x="1973" y="1879"/>
              <a:ext cx="1203" cy="1141"/>
            </a:xfrm>
            <a:prstGeom prst="ellipse">
              <a:avLst/>
            </a:prstGeom>
            <a:solidFill>
              <a:schemeClr val="accent2">
                <a:alpha val="14000"/>
              </a:schemeClr>
            </a:solidFill>
            <a:ln w="31750">
              <a:solidFill>
                <a:srgbClr val="D88A00"/>
              </a:solidFill>
              <a:round/>
              <a:headEnd/>
              <a:tailEnd/>
            </a:ln>
          </p:spPr>
          <p:txBody>
            <a:bodyPr wrap="none" anchor="ctr"/>
            <a:lstStyle/>
            <a:p>
              <a:pPr>
                <a:spcBef>
                  <a:spcPct val="0"/>
                </a:spcBef>
                <a:buFontTx/>
                <a:buNone/>
              </a:pPr>
              <a:endParaRPr lang="en-US" altLang="en-US" sz="1600" i="1"/>
            </a:p>
          </p:txBody>
        </p:sp>
        <p:sp>
          <p:nvSpPr>
            <p:cNvPr id="1131526" name="Oval 6">
              <a:extLst>
                <a:ext uri="{FF2B5EF4-FFF2-40B4-BE49-F238E27FC236}">
                  <a16:creationId xmlns:a16="http://schemas.microsoft.com/office/drawing/2014/main" id="{D249FE50-55D0-47E3-8B99-D5FAC99A383F}"/>
                </a:ext>
              </a:extLst>
            </p:cNvPr>
            <p:cNvSpPr>
              <a:spLocks noChangeArrowheads="1"/>
            </p:cNvSpPr>
            <p:nvPr/>
          </p:nvSpPr>
          <p:spPr bwMode="auto">
            <a:xfrm>
              <a:off x="2534" y="1879"/>
              <a:ext cx="1203" cy="1141"/>
            </a:xfrm>
            <a:prstGeom prst="ellipse">
              <a:avLst/>
            </a:prstGeom>
            <a:solidFill>
              <a:schemeClr val="accent1">
                <a:alpha val="20000"/>
              </a:schemeClr>
            </a:solidFill>
            <a:ln w="31750">
              <a:solidFill>
                <a:srgbClr val="C1B100"/>
              </a:solidFill>
              <a:round/>
              <a:headEnd/>
              <a:tailEnd/>
            </a:ln>
          </p:spPr>
          <p:txBody>
            <a:bodyPr wrap="none" anchor="ctr"/>
            <a:lstStyle/>
            <a:p>
              <a:endParaRPr lang="en-US"/>
            </a:p>
          </p:txBody>
        </p:sp>
        <p:sp>
          <p:nvSpPr>
            <p:cNvPr id="1131527" name="Oval 7">
              <a:extLst>
                <a:ext uri="{FF2B5EF4-FFF2-40B4-BE49-F238E27FC236}">
                  <a16:creationId xmlns:a16="http://schemas.microsoft.com/office/drawing/2014/main" id="{9B66E102-0C72-407E-A519-D3D2DE0F4808}"/>
                </a:ext>
              </a:extLst>
            </p:cNvPr>
            <p:cNvSpPr>
              <a:spLocks noChangeArrowheads="1"/>
            </p:cNvSpPr>
            <p:nvPr/>
          </p:nvSpPr>
          <p:spPr bwMode="auto">
            <a:xfrm>
              <a:off x="2253" y="2576"/>
              <a:ext cx="1204" cy="1141"/>
            </a:xfrm>
            <a:prstGeom prst="ellipse">
              <a:avLst/>
            </a:prstGeom>
            <a:solidFill>
              <a:schemeClr val="folHlink">
                <a:alpha val="11000"/>
              </a:schemeClr>
            </a:solidFill>
            <a:ln w="31750">
              <a:solidFill>
                <a:srgbClr val="A20071"/>
              </a:solidFill>
              <a:round/>
              <a:headEnd/>
              <a:tailEnd/>
            </a:ln>
          </p:spPr>
          <p:txBody>
            <a:bodyPr wrap="none" anchor="ctr"/>
            <a:lstStyle/>
            <a:p>
              <a:pPr>
                <a:spcBef>
                  <a:spcPct val="0"/>
                </a:spcBef>
                <a:buFontTx/>
                <a:buNone/>
              </a:pPr>
              <a:endParaRPr lang="en-US" altLang="en-US" sz="1600" i="1"/>
            </a:p>
          </p:txBody>
        </p:sp>
        <p:sp>
          <p:nvSpPr>
            <p:cNvPr id="1131528" name="Text Box 8">
              <a:extLst>
                <a:ext uri="{FF2B5EF4-FFF2-40B4-BE49-F238E27FC236}">
                  <a16:creationId xmlns:a16="http://schemas.microsoft.com/office/drawing/2014/main" id="{B34B8D6E-C898-4228-8BD9-D8E772232FA4}"/>
                </a:ext>
              </a:extLst>
            </p:cNvPr>
            <p:cNvSpPr txBox="1">
              <a:spLocks noChangeArrowheads="1"/>
            </p:cNvSpPr>
            <p:nvPr/>
          </p:nvSpPr>
          <p:spPr bwMode="auto">
            <a:xfrm>
              <a:off x="2630" y="2622"/>
              <a:ext cx="433"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FontTx/>
                <a:buNone/>
              </a:pPr>
              <a:r>
                <a:rPr lang="en-GB" altLang="en-US" sz="1000" b="1"/>
                <a:t>Broad Appeal</a:t>
              </a:r>
            </a:p>
          </p:txBody>
        </p:sp>
        <p:sp>
          <p:nvSpPr>
            <p:cNvPr id="1131529" name="Text Box 9">
              <a:extLst>
                <a:ext uri="{FF2B5EF4-FFF2-40B4-BE49-F238E27FC236}">
                  <a16:creationId xmlns:a16="http://schemas.microsoft.com/office/drawing/2014/main" id="{7C430FC7-53E7-4A93-95B3-DBD1745F6A4E}"/>
                </a:ext>
              </a:extLst>
            </p:cNvPr>
            <p:cNvSpPr txBox="1">
              <a:spLocks noChangeArrowheads="1"/>
            </p:cNvSpPr>
            <p:nvPr/>
          </p:nvSpPr>
          <p:spPr bwMode="auto">
            <a:xfrm>
              <a:off x="2055" y="2246"/>
              <a:ext cx="479" cy="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0"/>
                </a:spcBef>
                <a:buFontTx/>
                <a:buNone/>
              </a:pPr>
              <a:r>
                <a:rPr lang="en-GB" altLang="en-US" sz="1000" b="1"/>
                <a:t>PS top 500</a:t>
              </a:r>
            </a:p>
          </p:txBody>
        </p:sp>
        <p:sp>
          <p:nvSpPr>
            <p:cNvPr id="1131530" name="Text Box 10">
              <a:extLst>
                <a:ext uri="{FF2B5EF4-FFF2-40B4-BE49-F238E27FC236}">
                  <a16:creationId xmlns:a16="http://schemas.microsoft.com/office/drawing/2014/main" id="{CC3C7733-3267-4D23-9416-CBFAEDEC7C72}"/>
                </a:ext>
              </a:extLst>
            </p:cNvPr>
            <p:cNvSpPr txBox="1">
              <a:spLocks noChangeArrowheads="1"/>
            </p:cNvSpPr>
            <p:nvPr/>
          </p:nvSpPr>
          <p:spPr bwMode="auto">
            <a:xfrm>
              <a:off x="3176" y="2246"/>
              <a:ext cx="509" cy="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0"/>
                </a:spcBef>
                <a:buFontTx/>
                <a:buNone/>
              </a:pPr>
              <a:r>
                <a:rPr lang="en-GB" altLang="en-US" sz="1000" b="1"/>
                <a:t>MM top 500</a:t>
              </a:r>
            </a:p>
          </p:txBody>
        </p:sp>
        <p:sp>
          <p:nvSpPr>
            <p:cNvPr id="1131531" name="Text Box 11">
              <a:extLst>
                <a:ext uri="{FF2B5EF4-FFF2-40B4-BE49-F238E27FC236}">
                  <a16:creationId xmlns:a16="http://schemas.microsoft.com/office/drawing/2014/main" id="{D4569E68-E9C6-4F86-BDB4-69F27CFDB888}"/>
                </a:ext>
              </a:extLst>
            </p:cNvPr>
            <p:cNvSpPr txBox="1">
              <a:spLocks noChangeArrowheads="1"/>
            </p:cNvSpPr>
            <p:nvPr/>
          </p:nvSpPr>
          <p:spPr bwMode="auto">
            <a:xfrm>
              <a:off x="2583" y="3259"/>
              <a:ext cx="542"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0"/>
                </a:spcBef>
                <a:buFontTx/>
                <a:buNone/>
              </a:pPr>
              <a:r>
                <a:rPr lang="en-GB" altLang="en-US" sz="1000" b="1"/>
                <a:t>UM top 500</a:t>
              </a:r>
            </a:p>
          </p:txBody>
        </p:sp>
        <p:sp>
          <p:nvSpPr>
            <p:cNvPr id="1131532" name="Text Box 12">
              <a:extLst>
                <a:ext uri="{FF2B5EF4-FFF2-40B4-BE49-F238E27FC236}">
                  <a16:creationId xmlns:a16="http://schemas.microsoft.com/office/drawing/2014/main" id="{9A991C08-F9D9-4529-A04D-6997ACE0DD96}"/>
                </a:ext>
              </a:extLst>
            </p:cNvPr>
            <p:cNvSpPr txBox="1">
              <a:spLocks noChangeArrowheads="1"/>
            </p:cNvSpPr>
            <p:nvPr/>
          </p:nvSpPr>
          <p:spPr bwMode="auto">
            <a:xfrm>
              <a:off x="2365" y="2778"/>
              <a:ext cx="326"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0"/>
                </a:spcBef>
                <a:buFontTx/>
                <a:buNone/>
              </a:pPr>
              <a:r>
                <a:rPr lang="en-GB" altLang="en-US" sz="1000" b="1"/>
                <a:t>PS &amp; UM</a:t>
              </a:r>
            </a:p>
          </p:txBody>
        </p:sp>
        <p:sp>
          <p:nvSpPr>
            <p:cNvPr id="1131533" name="Text Box 13">
              <a:extLst>
                <a:ext uri="{FF2B5EF4-FFF2-40B4-BE49-F238E27FC236}">
                  <a16:creationId xmlns:a16="http://schemas.microsoft.com/office/drawing/2014/main" id="{CB714286-14E6-4DCE-94C5-6599929A3815}"/>
                </a:ext>
              </a:extLst>
            </p:cNvPr>
            <p:cNvSpPr txBox="1">
              <a:spLocks noChangeArrowheads="1"/>
            </p:cNvSpPr>
            <p:nvPr/>
          </p:nvSpPr>
          <p:spPr bwMode="auto">
            <a:xfrm>
              <a:off x="3030" y="2752"/>
              <a:ext cx="326"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0"/>
                </a:spcBef>
                <a:buFontTx/>
                <a:buNone/>
              </a:pPr>
              <a:r>
                <a:rPr lang="en-GB" altLang="en-US" sz="1000" b="1"/>
                <a:t>MM &amp; UM</a:t>
              </a:r>
            </a:p>
          </p:txBody>
        </p:sp>
        <p:sp>
          <p:nvSpPr>
            <p:cNvPr id="1131534" name="Text Box 14">
              <a:extLst>
                <a:ext uri="{FF2B5EF4-FFF2-40B4-BE49-F238E27FC236}">
                  <a16:creationId xmlns:a16="http://schemas.microsoft.com/office/drawing/2014/main" id="{0CA12F55-456C-4824-823F-D16740C1598B}"/>
                </a:ext>
              </a:extLst>
            </p:cNvPr>
            <p:cNvSpPr txBox="1">
              <a:spLocks noChangeArrowheads="1"/>
            </p:cNvSpPr>
            <p:nvPr/>
          </p:nvSpPr>
          <p:spPr bwMode="auto">
            <a:xfrm>
              <a:off x="2684" y="2325"/>
              <a:ext cx="326" cy="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0"/>
                </a:spcBef>
                <a:buFontTx/>
                <a:buNone/>
              </a:pPr>
              <a:r>
                <a:rPr lang="en-GB" altLang="en-US" sz="1000" b="1"/>
                <a:t>PS &amp; MM</a:t>
              </a:r>
            </a:p>
          </p:txBody>
        </p:sp>
      </p:grpSp>
      <p:sp>
        <p:nvSpPr>
          <p:cNvPr id="16" name="TextBox 15">
            <a:extLst>
              <a:ext uri="{FF2B5EF4-FFF2-40B4-BE49-F238E27FC236}">
                <a16:creationId xmlns:a16="http://schemas.microsoft.com/office/drawing/2014/main" id="{9BDB26FD-841C-4912-A0AA-2623014EE7AE}"/>
              </a:ext>
            </a:extLst>
          </p:cNvPr>
          <p:cNvSpPr txBox="1"/>
          <p:nvPr/>
        </p:nvSpPr>
        <p:spPr>
          <a:xfrm>
            <a:off x="8414238" y="1090247"/>
            <a:ext cx="3059724" cy="369332"/>
          </a:xfrm>
          <a:prstGeom prst="rect">
            <a:avLst/>
          </a:prstGeom>
          <a:noFill/>
        </p:spPr>
        <p:txBody>
          <a:bodyPr wrap="square" rtlCol="0">
            <a:spAutoFit/>
          </a:bodyPr>
          <a:lstStyle/>
          <a:p>
            <a:r>
              <a:rPr lang="en-IN" b="1" dirty="0">
                <a:solidFill>
                  <a:srgbClr val="FF0000"/>
                </a:solidFill>
              </a:rPr>
              <a:t>Read it your self, Later.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a:extLst>
              <a:ext uri="{FF2B5EF4-FFF2-40B4-BE49-F238E27FC236}">
                <a16:creationId xmlns:a16="http://schemas.microsoft.com/office/drawing/2014/main" id="{33ED29DF-9442-4026-B596-CB9421B48CCC}"/>
              </a:ext>
            </a:extLst>
          </p:cNvPr>
          <p:cNvSpPr>
            <a:spLocks noGrp="1" noChangeArrowheads="1"/>
          </p:cNvSpPr>
          <p:nvPr>
            <p:ph type="title"/>
          </p:nvPr>
        </p:nvSpPr>
        <p:spPr/>
        <p:txBody>
          <a:bodyPr/>
          <a:lstStyle/>
          <a:p>
            <a:r>
              <a:rPr lang="en-GB" altLang="en-US"/>
              <a:t>… and a basic </a:t>
            </a:r>
            <a:r>
              <a:rPr lang="en-GB" altLang="en-US">
                <a:solidFill>
                  <a:schemeClr val="accent2"/>
                </a:solidFill>
              </a:rPr>
              <a:t>product</a:t>
            </a:r>
            <a:r>
              <a:rPr lang="en-GB" altLang="en-US"/>
              <a:t> segmentation</a:t>
            </a:r>
          </a:p>
        </p:txBody>
      </p:sp>
      <p:sp>
        <p:nvSpPr>
          <p:cNvPr id="1034260" name="Rectangle 20">
            <a:extLst>
              <a:ext uri="{FF2B5EF4-FFF2-40B4-BE49-F238E27FC236}">
                <a16:creationId xmlns:a16="http://schemas.microsoft.com/office/drawing/2014/main" id="{E18EE8D9-97A1-4775-8C9C-CFA2643EF0F8}"/>
              </a:ext>
            </a:extLst>
          </p:cNvPr>
          <p:cNvSpPr>
            <a:spLocks noChangeArrowheads="1"/>
          </p:cNvSpPr>
          <p:nvPr/>
        </p:nvSpPr>
        <p:spPr bwMode="auto">
          <a:xfrm>
            <a:off x="1919288" y="908050"/>
            <a:ext cx="857885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defTabSz="1001713">
              <a:lnSpc>
                <a:spcPct val="80000"/>
              </a:lnSpc>
              <a:spcBef>
                <a:spcPct val="0"/>
              </a:spcBef>
              <a:defRPr sz="2800" b="1">
                <a:solidFill>
                  <a:schemeClr val="tx2"/>
                </a:solidFill>
                <a:latin typeface="Arial" panose="020B0604020202020204" pitchFamily="34" charset="0"/>
              </a:defRPr>
            </a:lvl1pPr>
            <a:lvl2pPr algn="l" defTabSz="1001713">
              <a:lnSpc>
                <a:spcPct val="80000"/>
              </a:lnSpc>
              <a:spcBef>
                <a:spcPct val="0"/>
              </a:spcBef>
              <a:defRPr sz="2800" b="1">
                <a:solidFill>
                  <a:schemeClr val="tx2"/>
                </a:solidFill>
                <a:latin typeface="Arial" panose="020B0604020202020204" pitchFamily="34" charset="0"/>
              </a:defRPr>
            </a:lvl2pPr>
            <a:lvl3pPr algn="l" defTabSz="1001713">
              <a:lnSpc>
                <a:spcPct val="80000"/>
              </a:lnSpc>
              <a:spcBef>
                <a:spcPct val="0"/>
              </a:spcBef>
              <a:defRPr sz="2800" b="1">
                <a:solidFill>
                  <a:schemeClr val="tx2"/>
                </a:solidFill>
                <a:latin typeface="Arial" panose="020B0604020202020204" pitchFamily="34" charset="0"/>
              </a:defRPr>
            </a:lvl3pPr>
            <a:lvl4pPr algn="l" defTabSz="1001713">
              <a:lnSpc>
                <a:spcPct val="80000"/>
              </a:lnSpc>
              <a:spcBef>
                <a:spcPct val="0"/>
              </a:spcBef>
              <a:defRPr sz="2800" b="1">
                <a:solidFill>
                  <a:schemeClr val="tx2"/>
                </a:solidFill>
                <a:latin typeface="Arial" panose="020B0604020202020204" pitchFamily="34" charset="0"/>
              </a:defRPr>
            </a:lvl4pPr>
            <a:lvl5pPr algn="l" defTabSz="1001713">
              <a:lnSpc>
                <a:spcPct val="80000"/>
              </a:lnSpc>
              <a:spcBef>
                <a:spcPct val="0"/>
              </a:spcBef>
              <a:defRPr sz="2800" b="1">
                <a:solidFill>
                  <a:schemeClr val="tx2"/>
                </a:solidFill>
                <a:latin typeface="Arial" panose="020B0604020202020204" pitchFamily="34" charset="0"/>
              </a:defRPr>
            </a:lvl5pPr>
            <a:lvl6pPr marL="457200" defTabSz="1001713" fontAlgn="base">
              <a:lnSpc>
                <a:spcPct val="80000"/>
              </a:lnSpc>
              <a:spcBef>
                <a:spcPct val="0"/>
              </a:spcBef>
              <a:spcAft>
                <a:spcPct val="0"/>
              </a:spcAft>
              <a:defRPr sz="2800" b="1">
                <a:solidFill>
                  <a:schemeClr val="tx2"/>
                </a:solidFill>
                <a:latin typeface="Arial" panose="020B0604020202020204" pitchFamily="34" charset="0"/>
              </a:defRPr>
            </a:lvl6pPr>
            <a:lvl7pPr marL="914400" defTabSz="1001713" fontAlgn="base">
              <a:lnSpc>
                <a:spcPct val="80000"/>
              </a:lnSpc>
              <a:spcBef>
                <a:spcPct val="0"/>
              </a:spcBef>
              <a:spcAft>
                <a:spcPct val="0"/>
              </a:spcAft>
              <a:defRPr sz="2800" b="1">
                <a:solidFill>
                  <a:schemeClr val="tx2"/>
                </a:solidFill>
                <a:latin typeface="Arial" panose="020B0604020202020204" pitchFamily="34" charset="0"/>
              </a:defRPr>
            </a:lvl7pPr>
            <a:lvl8pPr marL="1371600" defTabSz="1001713" fontAlgn="base">
              <a:lnSpc>
                <a:spcPct val="80000"/>
              </a:lnSpc>
              <a:spcBef>
                <a:spcPct val="0"/>
              </a:spcBef>
              <a:spcAft>
                <a:spcPct val="0"/>
              </a:spcAft>
              <a:defRPr sz="2800" b="1">
                <a:solidFill>
                  <a:schemeClr val="tx2"/>
                </a:solidFill>
                <a:latin typeface="Arial" panose="020B0604020202020204" pitchFamily="34" charset="0"/>
              </a:defRPr>
            </a:lvl8pPr>
            <a:lvl9pPr marL="1828800" defTabSz="1001713" fontAlgn="base">
              <a:lnSpc>
                <a:spcPct val="80000"/>
              </a:lnSpc>
              <a:spcBef>
                <a:spcPct val="0"/>
              </a:spcBef>
              <a:spcAft>
                <a:spcPct val="0"/>
              </a:spcAft>
              <a:defRPr sz="2800" b="1">
                <a:solidFill>
                  <a:schemeClr val="tx2"/>
                </a:solidFill>
                <a:latin typeface="Arial" panose="020B0604020202020204" pitchFamily="34" charset="0"/>
              </a:defRPr>
            </a:lvl9pPr>
          </a:lstStyle>
          <a:p>
            <a:pPr>
              <a:buFontTx/>
              <a:buNone/>
            </a:pPr>
            <a:r>
              <a:rPr lang="en-GB" altLang="en-GB" sz="2000" b="0" dirty="0">
                <a:solidFill>
                  <a:srgbClr val="000000"/>
                </a:solidFill>
              </a:rPr>
              <a:t>Price Sensitivity automatically creates a classification of products based on their appeal to different segments 	</a:t>
            </a:r>
          </a:p>
        </p:txBody>
      </p:sp>
      <p:sp>
        <p:nvSpPr>
          <p:cNvPr id="1034305" name="AutoShape 65">
            <a:extLst>
              <a:ext uri="{FF2B5EF4-FFF2-40B4-BE49-F238E27FC236}">
                <a16:creationId xmlns:a16="http://schemas.microsoft.com/office/drawing/2014/main" id="{8D47C523-0A92-4384-86DB-85652BAACFAD}"/>
              </a:ext>
            </a:extLst>
          </p:cNvPr>
          <p:cNvSpPr>
            <a:spLocks noChangeAspect="1" noChangeArrowheads="1" noTextEdit="1"/>
          </p:cNvSpPr>
          <p:nvPr/>
        </p:nvSpPr>
        <p:spPr bwMode="auto">
          <a:xfrm>
            <a:off x="2014538" y="4006850"/>
            <a:ext cx="3409950" cy="223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4307" name="Rectangle 67">
            <a:extLst>
              <a:ext uri="{FF2B5EF4-FFF2-40B4-BE49-F238E27FC236}">
                <a16:creationId xmlns:a16="http://schemas.microsoft.com/office/drawing/2014/main" id="{04037AC5-1899-4590-A090-4043C5C84D60}"/>
              </a:ext>
            </a:extLst>
          </p:cNvPr>
          <p:cNvSpPr>
            <a:spLocks noChangeArrowheads="1"/>
          </p:cNvSpPr>
          <p:nvPr/>
        </p:nvSpPr>
        <p:spPr bwMode="auto">
          <a:xfrm>
            <a:off x="2054226" y="4046539"/>
            <a:ext cx="3338513" cy="2166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4308" name="Rectangle 68">
            <a:extLst>
              <a:ext uri="{FF2B5EF4-FFF2-40B4-BE49-F238E27FC236}">
                <a16:creationId xmlns:a16="http://schemas.microsoft.com/office/drawing/2014/main" id="{9E08D5E3-8B6C-4E30-8398-B66F4FABDB79}"/>
              </a:ext>
            </a:extLst>
          </p:cNvPr>
          <p:cNvSpPr>
            <a:spLocks noChangeArrowheads="1"/>
          </p:cNvSpPr>
          <p:nvPr/>
        </p:nvSpPr>
        <p:spPr bwMode="auto">
          <a:xfrm>
            <a:off x="2992438" y="4799014"/>
            <a:ext cx="347662" cy="808037"/>
          </a:xfrm>
          <a:prstGeom prst="rect">
            <a:avLst/>
          </a:prstGeom>
          <a:solidFill>
            <a:srgbClr val="6A0056"/>
          </a:solidFill>
          <a:ln w="7938">
            <a:solidFill>
              <a:srgbClr val="000000"/>
            </a:solidFill>
            <a:miter lim="800000"/>
            <a:headEnd/>
            <a:tailEnd/>
          </a:ln>
        </p:spPr>
        <p:txBody>
          <a:bodyPr/>
          <a:lstStyle/>
          <a:p>
            <a:endParaRPr lang="en-US"/>
          </a:p>
        </p:txBody>
      </p:sp>
      <p:sp>
        <p:nvSpPr>
          <p:cNvPr id="1034309" name="Rectangle 69">
            <a:extLst>
              <a:ext uri="{FF2B5EF4-FFF2-40B4-BE49-F238E27FC236}">
                <a16:creationId xmlns:a16="http://schemas.microsoft.com/office/drawing/2014/main" id="{68415D70-09C3-48C3-B517-BA1F0845F8BB}"/>
              </a:ext>
            </a:extLst>
          </p:cNvPr>
          <p:cNvSpPr>
            <a:spLocks noChangeArrowheads="1"/>
          </p:cNvSpPr>
          <p:nvPr/>
        </p:nvSpPr>
        <p:spPr bwMode="auto">
          <a:xfrm>
            <a:off x="3848101" y="5202238"/>
            <a:ext cx="339725" cy="404812"/>
          </a:xfrm>
          <a:prstGeom prst="rect">
            <a:avLst/>
          </a:prstGeom>
          <a:solidFill>
            <a:srgbClr val="6A0056"/>
          </a:solidFill>
          <a:ln w="7938">
            <a:solidFill>
              <a:srgbClr val="000000"/>
            </a:solidFill>
            <a:miter lim="800000"/>
            <a:headEnd/>
            <a:tailEnd/>
          </a:ln>
        </p:spPr>
        <p:txBody>
          <a:bodyPr/>
          <a:lstStyle/>
          <a:p>
            <a:endParaRPr lang="en-US"/>
          </a:p>
        </p:txBody>
      </p:sp>
      <p:sp>
        <p:nvSpPr>
          <p:cNvPr id="1034310" name="Rectangle 70">
            <a:extLst>
              <a:ext uri="{FF2B5EF4-FFF2-40B4-BE49-F238E27FC236}">
                <a16:creationId xmlns:a16="http://schemas.microsoft.com/office/drawing/2014/main" id="{330972F1-4FFD-4C36-9C74-885F98D1CE05}"/>
              </a:ext>
            </a:extLst>
          </p:cNvPr>
          <p:cNvSpPr>
            <a:spLocks noChangeArrowheads="1"/>
          </p:cNvSpPr>
          <p:nvPr/>
        </p:nvSpPr>
        <p:spPr bwMode="auto">
          <a:xfrm>
            <a:off x="4697413" y="5468938"/>
            <a:ext cx="347662" cy="138112"/>
          </a:xfrm>
          <a:prstGeom prst="rect">
            <a:avLst/>
          </a:prstGeom>
          <a:solidFill>
            <a:srgbClr val="6A0056"/>
          </a:solidFill>
          <a:ln w="7938">
            <a:solidFill>
              <a:srgbClr val="000000"/>
            </a:solidFill>
            <a:miter lim="800000"/>
            <a:headEnd/>
            <a:tailEnd/>
          </a:ln>
        </p:spPr>
        <p:txBody>
          <a:bodyPr/>
          <a:lstStyle/>
          <a:p>
            <a:endParaRPr lang="en-US"/>
          </a:p>
        </p:txBody>
      </p:sp>
      <p:sp>
        <p:nvSpPr>
          <p:cNvPr id="1034311" name="Line 71">
            <a:extLst>
              <a:ext uri="{FF2B5EF4-FFF2-40B4-BE49-F238E27FC236}">
                <a16:creationId xmlns:a16="http://schemas.microsoft.com/office/drawing/2014/main" id="{48EBE39F-BCCD-423D-9C5D-31D578F69324}"/>
              </a:ext>
            </a:extLst>
          </p:cNvPr>
          <p:cNvSpPr>
            <a:spLocks noChangeShapeType="1"/>
          </p:cNvSpPr>
          <p:nvPr/>
        </p:nvSpPr>
        <p:spPr bwMode="auto">
          <a:xfrm>
            <a:off x="2741613" y="4532314"/>
            <a:ext cx="0" cy="10747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12" name="Line 72">
            <a:extLst>
              <a:ext uri="{FF2B5EF4-FFF2-40B4-BE49-F238E27FC236}">
                <a16:creationId xmlns:a16="http://schemas.microsoft.com/office/drawing/2014/main" id="{FCA0E37E-520E-4C6B-A0EE-BCED06D85B05}"/>
              </a:ext>
            </a:extLst>
          </p:cNvPr>
          <p:cNvSpPr>
            <a:spLocks noChangeShapeType="1"/>
          </p:cNvSpPr>
          <p:nvPr/>
        </p:nvSpPr>
        <p:spPr bwMode="auto">
          <a:xfrm>
            <a:off x="2701925" y="5607050"/>
            <a:ext cx="3968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13" name="Line 73">
            <a:extLst>
              <a:ext uri="{FF2B5EF4-FFF2-40B4-BE49-F238E27FC236}">
                <a16:creationId xmlns:a16="http://schemas.microsoft.com/office/drawing/2014/main" id="{F9F0112D-542F-4807-8F9D-8A788311F7C9}"/>
              </a:ext>
            </a:extLst>
          </p:cNvPr>
          <p:cNvSpPr>
            <a:spLocks noChangeShapeType="1"/>
          </p:cNvSpPr>
          <p:nvPr/>
        </p:nvSpPr>
        <p:spPr bwMode="auto">
          <a:xfrm>
            <a:off x="2701925" y="5340350"/>
            <a:ext cx="3968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14" name="Line 74">
            <a:extLst>
              <a:ext uri="{FF2B5EF4-FFF2-40B4-BE49-F238E27FC236}">
                <a16:creationId xmlns:a16="http://schemas.microsoft.com/office/drawing/2014/main" id="{F292397E-6AD7-46A0-8B39-16DEB6738EAF}"/>
              </a:ext>
            </a:extLst>
          </p:cNvPr>
          <p:cNvSpPr>
            <a:spLocks noChangeShapeType="1"/>
          </p:cNvSpPr>
          <p:nvPr/>
        </p:nvSpPr>
        <p:spPr bwMode="auto">
          <a:xfrm>
            <a:off x="2701925" y="5073650"/>
            <a:ext cx="3968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15" name="Line 75">
            <a:extLst>
              <a:ext uri="{FF2B5EF4-FFF2-40B4-BE49-F238E27FC236}">
                <a16:creationId xmlns:a16="http://schemas.microsoft.com/office/drawing/2014/main" id="{71EC6980-383E-4451-903D-D0BE5F1806F1}"/>
              </a:ext>
            </a:extLst>
          </p:cNvPr>
          <p:cNvSpPr>
            <a:spLocks noChangeShapeType="1"/>
          </p:cNvSpPr>
          <p:nvPr/>
        </p:nvSpPr>
        <p:spPr bwMode="auto">
          <a:xfrm>
            <a:off x="2701925" y="4799013"/>
            <a:ext cx="3968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16" name="Line 76">
            <a:extLst>
              <a:ext uri="{FF2B5EF4-FFF2-40B4-BE49-F238E27FC236}">
                <a16:creationId xmlns:a16="http://schemas.microsoft.com/office/drawing/2014/main" id="{FC2107ED-E12B-454D-93AE-8F079912AC33}"/>
              </a:ext>
            </a:extLst>
          </p:cNvPr>
          <p:cNvSpPr>
            <a:spLocks noChangeShapeType="1"/>
          </p:cNvSpPr>
          <p:nvPr/>
        </p:nvSpPr>
        <p:spPr bwMode="auto">
          <a:xfrm>
            <a:off x="2701925" y="4532313"/>
            <a:ext cx="3968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17" name="Line 77">
            <a:extLst>
              <a:ext uri="{FF2B5EF4-FFF2-40B4-BE49-F238E27FC236}">
                <a16:creationId xmlns:a16="http://schemas.microsoft.com/office/drawing/2014/main" id="{6B13498A-37BC-4989-AF63-CD9497751277}"/>
              </a:ext>
            </a:extLst>
          </p:cNvPr>
          <p:cNvSpPr>
            <a:spLocks noChangeShapeType="1"/>
          </p:cNvSpPr>
          <p:nvPr/>
        </p:nvSpPr>
        <p:spPr bwMode="auto">
          <a:xfrm>
            <a:off x="2741614" y="5607050"/>
            <a:ext cx="256222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18" name="Line 78">
            <a:extLst>
              <a:ext uri="{FF2B5EF4-FFF2-40B4-BE49-F238E27FC236}">
                <a16:creationId xmlns:a16="http://schemas.microsoft.com/office/drawing/2014/main" id="{C6B5021E-A584-46A7-B848-D4571B213E22}"/>
              </a:ext>
            </a:extLst>
          </p:cNvPr>
          <p:cNvSpPr>
            <a:spLocks noChangeShapeType="1"/>
          </p:cNvSpPr>
          <p:nvPr/>
        </p:nvSpPr>
        <p:spPr bwMode="auto">
          <a:xfrm flipV="1">
            <a:off x="2741613" y="5607050"/>
            <a:ext cx="0"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19" name="Line 79">
            <a:extLst>
              <a:ext uri="{FF2B5EF4-FFF2-40B4-BE49-F238E27FC236}">
                <a16:creationId xmlns:a16="http://schemas.microsoft.com/office/drawing/2014/main" id="{4705F3EB-58D9-4536-8E42-AAEC069D1AE2}"/>
              </a:ext>
            </a:extLst>
          </p:cNvPr>
          <p:cNvSpPr>
            <a:spLocks noChangeShapeType="1"/>
          </p:cNvSpPr>
          <p:nvPr/>
        </p:nvSpPr>
        <p:spPr bwMode="auto">
          <a:xfrm flipV="1">
            <a:off x="3598863" y="5607050"/>
            <a:ext cx="0"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20" name="Line 80">
            <a:extLst>
              <a:ext uri="{FF2B5EF4-FFF2-40B4-BE49-F238E27FC236}">
                <a16:creationId xmlns:a16="http://schemas.microsoft.com/office/drawing/2014/main" id="{B015BC0C-65B8-4ECF-AA4A-49A39167E251}"/>
              </a:ext>
            </a:extLst>
          </p:cNvPr>
          <p:cNvSpPr>
            <a:spLocks noChangeShapeType="1"/>
          </p:cNvSpPr>
          <p:nvPr/>
        </p:nvSpPr>
        <p:spPr bwMode="auto">
          <a:xfrm flipV="1">
            <a:off x="4446588" y="5607050"/>
            <a:ext cx="0"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21" name="Line 81">
            <a:extLst>
              <a:ext uri="{FF2B5EF4-FFF2-40B4-BE49-F238E27FC236}">
                <a16:creationId xmlns:a16="http://schemas.microsoft.com/office/drawing/2014/main" id="{3D1EB0A9-A7FF-4C85-96FC-BA248468942A}"/>
              </a:ext>
            </a:extLst>
          </p:cNvPr>
          <p:cNvSpPr>
            <a:spLocks noChangeShapeType="1"/>
          </p:cNvSpPr>
          <p:nvPr/>
        </p:nvSpPr>
        <p:spPr bwMode="auto">
          <a:xfrm flipV="1">
            <a:off x="5303838" y="5607050"/>
            <a:ext cx="0" cy="396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22" name="Rectangle 82">
            <a:extLst>
              <a:ext uri="{FF2B5EF4-FFF2-40B4-BE49-F238E27FC236}">
                <a16:creationId xmlns:a16="http://schemas.microsoft.com/office/drawing/2014/main" id="{28956A9F-B1E8-4156-80B6-76BF2257EE49}"/>
              </a:ext>
            </a:extLst>
          </p:cNvPr>
          <p:cNvSpPr>
            <a:spLocks noChangeArrowheads="1"/>
          </p:cNvSpPr>
          <p:nvPr/>
        </p:nvSpPr>
        <p:spPr bwMode="auto">
          <a:xfrm>
            <a:off x="3368045" y="4119563"/>
            <a:ext cx="7870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buFont typeface="Symbol" panose="05050102010706020507" pitchFamily="18" charset="2"/>
              <a:buNone/>
            </a:pPr>
            <a:r>
              <a:rPr lang="en-US" altLang="en-US" sz="1200" b="1"/>
              <a:t>PS top 500</a:t>
            </a:r>
          </a:p>
        </p:txBody>
      </p:sp>
      <p:sp>
        <p:nvSpPr>
          <p:cNvPr id="1034323" name="Rectangle 83">
            <a:extLst>
              <a:ext uri="{FF2B5EF4-FFF2-40B4-BE49-F238E27FC236}">
                <a16:creationId xmlns:a16="http://schemas.microsoft.com/office/drawing/2014/main" id="{F8F7D753-9D96-494B-954D-CB8C6DDAE9F6}"/>
              </a:ext>
            </a:extLst>
          </p:cNvPr>
          <p:cNvSpPr>
            <a:spLocks noChangeArrowheads="1"/>
          </p:cNvSpPr>
          <p:nvPr/>
        </p:nvSpPr>
        <p:spPr bwMode="auto">
          <a:xfrm>
            <a:off x="2489104" y="5534025"/>
            <a:ext cx="18434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0%</a:t>
            </a:r>
            <a:endParaRPr lang="en-US" altLang="en-US"/>
          </a:p>
        </p:txBody>
      </p:sp>
      <p:sp>
        <p:nvSpPr>
          <p:cNvPr id="1034324" name="Rectangle 84">
            <a:extLst>
              <a:ext uri="{FF2B5EF4-FFF2-40B4-BE49-F238E27FC236}">
                <a16:creationId xmlns:a16="http://schemas.microsoft.com/office/drawing/2014/main" id="{D7E76D91-6B97-48F5-BB2B-2BE5633F7777}"/>
              </a:ext>
            </a:extLst>
          </p:cNvPr>
          <p:cNvSpPr>
            <a:spLocks noChangeArrowheads="1"/>
          </p:cNvSpPr>
          <p:nvPr/>
        </p:nvSpPr>
        <p:spPr bwMode="auto">
          <a:xfrm>
            <a:off x="2417325" y="5267325"/>
            <a:ext cx="25487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20%</a:t>
            </a:r>
            <a:endParaRPr lang="en-US" altLang="en-US"/>
          </a:p>
        </p:txBody>
      </p:sp>
      <p:sp>
        <p:nvSpPr>
          <p:cNvPr id="1034325" name="Rectangle 85">
            <a:extLst>
              <a:ext uri="{FF2B5EF4-FFF2-40B4-BE49-F238E27FC236}">
                <a16:creationId xmlns:a16="http://schemas.microsoft.com/office/drawing/2014/main" id="{564ECFB3-CBA4-4714-894F-BCF8B47F3B21}"/>
              </a:ext>
            </a:extLst>
          </p:cNvPr>
          <p:cNvSpPr>
            <a:spLocks noChangeArrowheads="1"/>
          </p:cNvSpPr>
          <p:nvPr/>
        </p:nvSpPr>
        <p:spPr bwMode="auto">
          <a:xfrm>
            <a:off x="2417325" y="5000625"/>
            <a:ext cx="25487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40%</a:t>
            </a:r>
            <a:endParaRPr lang="en-US" altLang="en-US"/>
          </a:p>
        </p:txBody>
      </p:sp>
      <p:sp>
        <p:nvSpPr>
          <p:cNvPr id="1034326" name="Rectangle 86">
            <a:extLst>
              <a:ext uri="{FF2B5EF4-FFF2-40B4-BE49-F238E27FC236}">
                <a16:creationId xmlns:a16="http://schemas.microsoft.com/office/drawing/2014/main" id="{1E856917-7043-4677-A88E-45C03246D25F}"/>
              </a:ext>
            </a:extLst>
          </p:cNvPr>
          <p:cNvSpPr>
            <a:spLocks noChangeArrowheads="1"/>
          </p:cNvSpPr>
          <p:nvPr/>
        </p:nvSpPr>
        <p:spPr bwMode="auto">
          <a:xfrm>
            <a:off x="2417325" y="4725988"/>
            <a:ext cx="25487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60%</a:t>
            </a:r>
            <a:endParaRPr lang="en-US" altLang="en-US"/>
          </a:p>
        </p:txBody>
      </p:sp>
      <p:sp>
        <p:nvSpPr>
          <p:cNvPr id="1034327" name="Rectangle 87">
            <a:extLst>
              <a:ext uri="{FF2B5EF4-FFF2-40B4-BE49-F238E27FC236}">
                <a16:creationId xmlns:a16="http://schemas.microsoft.com/office/drawing/2014/main" id="{8E8E9EEB-E8F0-47D7-BBB7-BF846C178ED5}"/>
              </a:ext>
            </a:extLst>
          </p:cNvPr>
          <p:cNvSpPr>
            <a:spLocks noChangeArrowheads="1"/>
          </p:cNvSpPr>
          <p:nvPr/>
        </p:nvSpPr>
        <p:spPr bwMode="auto">
          <a:xfrm>
            <a:off x="2417325" y="4459288"/>
            <a:ext cx="25487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80%</a:t>
            </a:r>
            <a:endParaRPr lang="en-US" altLang="en-US"/>
          </a:p>
        </p:txBody>
      </p:sp>
      <p:sp>
        <p:nvSpPr>
          <p:cNvPr id="1034328" name="Rectangle 88">
            <a:extLst>
              <a:ext uri="{FF2B5EF4-FFF2-40B4-BE49-F238E27FC236}">
                <a16:creationId xmlns:a16="http://schemas.microsoft.com/office/drawing/2014/main" id="{2556DF3D-4FF6-4EDF-81F5-0F18B575BA5D}"/>
              </a:ext>
            </a:extLst>
          </p:cNvPr>
          <p:cNvSpPr>
            <a:spLocks noChangeArrowheads="1"/>
          </p:cNvSpPr>
          <p:nvPr/>
        </p:nvSpPr>
        <p:spPr bwMode="auto">
          <a:xfrm>
            <a:off x="3117822" y="5719763"/>
            <a:ext cx="16991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PS</a:t>
            </a:r>
            <a:endParaRPr lang="en-US" altLang="en-US"/>
          </a:p>
        </p:txBody>
      </p:sp>
      <p:sp>
        <p:nvSpPr>
          <p:cNvPr id="1034329" name="Rectangle 89">
            <a:extLst>
              <a:ext uri="{FF2B5EF4-FFF2-40B4-BE49-F238E27FC236}">
                <a16:creationId xmlns:a16="http://schemas.microsoft.com/office/drawing/2014/main" id="{48034F29-FB69-4D00-99BF-CEA81B2A60FC}"/>
              </a:ext>
            </a:extLst>
          </p:cNvPr>
          <p:cNvSpPr>
            <a:spLocks noChangeArrowheads="1"/>
          </p:cNvSpPr>
          <p:nvPr/>
        </p:nvSpPr>
        <p:spPr bwMode="auto">
          <a:xfrm>
            <a:off x="3951043" y="5719763"/>
            <a:ext cx="21480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MM</a:t>
            </a:r>
            <a:endParaRPr lang="en-US" altLang="en-US"/>
          </a:p>
        </p:txBody>
      </p:sp>
      <p:sp>
        <p:nvSpPr>
          <p:cNvPr id="1034330" name="Rectangle 90">
            <a:extLst>
              <a:ext uri="{FF2B5EF4-FFF2-40B4-BE49-F238E27FC236}">
                <a16:creationId xmlns:a16="http://schemas.microsoft.com/office/drawing/2014/main" id="{AD1247F3-4EFE-48DC-A465-BD803BB5B8C7}"/>
              </a:ext>
            </a:extLst>
          </p:cNvPr>
          <p:cNvSpPr>
            <a:spLocks noChangeArrowheads="1"/>
          </p:cNvSpPr>
          <p:nvPr/>
        </p:nvSpPr>
        <p:spPr bwMode="auto">
          <a:xfrm>
            <a:off x="4808363" y="5719763"/>
            <a:ext cx="20037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UM</a:t>
            </a:r>
            <a:endParaRPr lang="en-US" altLang="en-US"/>
          </a:p>
        </p:txBody>
      </p:sp>
      <p:sp>
        <p:nvSpPr>
          <p:cNvPr id="1034331" name="Rectangle 91">
            <a:extLst>
              <a:ext uri="{FF2B5EF4-FFF2-40B4-BE49-F238E27FC236}">
                <a16:creationId xmlns:a16="http://schemas.microsoft.com/office/drawing/2014/main" id="{2E58DA54-C112-4710-B90E-AB500A3F20A7}"/>
              </a:ext>
            </a:extLst>
          </p:cNvPr>
          <p:cNvSpPr>
            <a:spLocks noChangeArrowheads="1"/>
          </p:cNvSpPr>
          <p:nvPr/>
        </p:nvSpPr>
        <p:spPr bwMode="auto">
          <a:xfrm>
            <a:off x="3357708" y="5930900"/>
            <a:ext cx="144751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Price Sensitivity Segment</a:t>
            </a:r>
            <a:endParaRPr lang="en-US" altLang="en-US"/>
          </a:p>
        </p:txBody>
      </p:sp>
      <p:sp>
        <p:nvSpPr>
          <p:cNvPr id="1034332" name="Rectangle 92">
            <a:extLst>
              <a:ext uri="{FF2B5EF4-FFF2-40B4-BE49-F238E27FC236}">
                <a16:creationId xmlns:a16="http://schemas.microsoft.com/office/drawing/2014/main" id="{8316D0A5-228A-4EFC-93D6-480DB9D0468D}"/>
              </a:ext>
            </a:extLst>
          </p:cNvPr>
          <p:cNvSpPr>
            <a:spLocks noChangeArrowheads="1"/>
          </p:cNvSpPr>
          <p:nvPr/>
        </p:nvSpPr>
        <p:spPr bwMode="auto">
          <a:xfrm rot="16200000">
            <a:off x="1773441" y="4932413"/>
            <a:ext cx="94256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 Product Sales</a:t>
            </a:r>
            <a:endParaRPr lang="en-US" altLang="en-US"/>
          </a:p>
        </p:txBody>
      </p:sp>
      <p:grpSp>
        <p:nvGrpSpPr>
          <p:cNvPr id="1034389" name="Group 149">
            <a:extLst>
              <a:ext uri="{FF2B5EF4-FFF2-40B4-BE49-F238E27FC236}">
                <a16:creationId xmlns:a16="http://schemas.microsoft.com/office/drawing/2014/main" id="{6902C94D-E7A9-4DC7-BFFA-C249B90B0FE5}"/>
              </a:ext>
            </a:extLst>
          </p:cNvPr>
          <p:cNvGrpSpPr>
            <a:grpSpLocks/>
          </p:cNvGrpSpPr>
          <p:nvPr/>
        </p:nvGrpSpPr>
        <p:grpSpPr bwMode="auto">
          <a:xfrm>
            <a:off x="1919288" y="1771650"/>
            <a:ext cx="8064500" cy="3841750"/>
            <a:chOff x="249" y="1116"/>
            <a:chExt cx="5080" cy="2420"/>
          </a:xfrm>
        </p:grpSpPr>
        <p:sp>
          <p:nvSpPr>
            <p:cNvPr id="1034270" name="AutoShape 30">
              <a:extLst>
                <a:ext uri="{FF2B5EF4-FFF2-40B4-BE49-F238E27FC236}">
                  <a16:creationId xmlns:a16="http://schemas.microsoft.com/office/drawing/2014/main" id="{80018667-BC70-42E0-A418-449ECB540FC2}"/>
                </a:ext>
              </a:extLst>
            </p:cNvPr>
            <p:cNvSpPr>
              <a:spLocks noChangeArrowheads="1"/>
            </p:cNvSpPr>
            <p:nvPr/>
          </p:nvSpPr>
          <p:spPr bwMode="auto">
            <a:xfrm>
              <a:off x="1837" y="1759"/>
              <a:ext cx="408" cy="257"/>
            </a:xfrm>
            <a:prstGeom prst="roundRect">
              <a:avLst>
                <a:gd name="adj" fmla="val 16667"/>
              </a:avLst>
            </a:prstGeom>
            <a:noFill/>
            <a:ln w="19050" algn="ctr">
              <a:solidFill>
                <a:schemeClr val="accent2"/>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34271" name="AutoShape 31">
              <a:extLst>
                <a:ext uri="{FF2B5EF4-FFF2-40B4-BE49-F238E27FC236}">
                  <a16:creationId xmlns:a16="http://schemas.microsoft.com/office/drawing/2014/main" id="{DD08BFC3-99B3-4293-89F3-F9EA07F0E945}"/>
                </a:ext>
              </a:extLst>
            </p:cNvPr>
            <p:cNvSpPr>
              <a:spLocks noChangeArrowheads="1"/>
            </p:cNvSpPr>
            <p:nvPr/>
          </p:nvSpPr>
          <p:spPr bwMode="auto">
            <a:xfrm>
              <a:off x="4241" y="1759"/>
              <a:ext cx="408" cy="257"/>
            </a:xfrm>
            <a:prstGeom prst="roundRect">
              <a:avLst>
                <a:gd name="adj" fmla="val 16667"/>
              </a:avLst>
            </a:prstGeom>
            <a:noFill/>
            <a:ln w="19050" algn="ctr">
              <a:solidFill>
                <a:schemeClr val="accent2"/>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34272" name="AutoShape 32">
              <a:extLst>
                <a:ext uri="{FF2B5EF4-FFF2-40B4-BE49-F238E27FC236}">
                  <a16:creationId xmlns:a16="http://schemas.microsoft.com/office/drawing/2014/main" id="{75E8ADC9-A0CC-4136-A64E-3ECCD030884B}"/>
                </a:ext>
              </a:extLst>
            </p:cNvPr>
            <p:cNvSpPr>
              <a:spLocks noChangeArrowheads="1"/>
            </p:cNvSpPr>
            <p:nvPr/>
          </p:nvSpPr>
          <p:spPr bwMode="auto">
            <a:xfrm>
              <a:off x="3696" y="3279"/>
              <a:ext cx="1451" cy="257"/>
            </a:xfrm>
            <a:prstGeom prst="roundRect">
              <a:avLst>
                <a:gd name="adj" fmla="val 16667"/>
              </a:avLst>
            </a:prstGeom>
            <a:noFill/>
            <a:ln w="19050" algn="ctr">
              <a:solidFill>
                <a:schemeClr val="accent2"/>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34273" name="AutoShape 33">
              <a:extLst>
                <a:ext uri="{FF2B5EF4-FFF2-40B4-BE49-F238E27FC236}">
                  <a16:creationId xmlns:a16="http://schemas.microsoft.com/office/drawing/2014/main" id="{64E11978-16BD-410B-9D20-7B24921245AB}"/>
                </a:ext>
              </a:extLst>
            </p:cNvPr>
            <p:cNvSpPr>
              <a:spLocks noChangeArrowheads="1"/>
            </p:cNvSpPr>
            <p:nvPr/>
          </p:nvSpPr>
          <p:spPr bwMode="auto">
            <a:xfrm>
              <a:off x="839" y="3165"/>
              <a:ext cx="408" cy="257"/>
            </a:xfrm>
            <a:prstGeom prst="roundRect">
              <a:avLst>
                <a:gd name="adj" fmla="val 16667"/>
              </a:avLst>
            </a:prstGeom>
            <a:noFill/>
            <a:ln w="19050" algn="ctr">
              <a:solidFill>
                <a:schemeClr val="accent2"/>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nvGrpSpPr>
            <p:cNvPr id="1034278" name="Group 38">
              <a:extLst>
                <a:ext uri="{FF2B5EF4-FFF2-40B4-BE49-F238E27FC236}">
                  <a16:creationId xmlns:a16="http://schemas.microsoft.com/office/drawing/2014/main" id="{DA97FD32-9694-4E2A-AE0A-3846C5D74B19}"/>
                </a:ext>
              </a:extLst>
            </p:cNvPr>
            <p:cNvGrpSpPr>
              <a:grpSpLocks noChangeAspect="1"/>
            </p:cNvGrpSpPr>
            <p:nvPr/>
          </p:nvGrpSpPr>
          <p:grpSpPr bwMode="auto">
            <a:xfrm>
              <a:off x="249" y="1116"/>
              <a:ext cx="2147" cy="1405"/>
              <a:chOff x="249" y="1116"/>
              <a:chExt cx="2147" cy="1405"/>
            </a:xfrm>
          </p:grpSpPr>
          <p:sp>
            <p:nvSpPr>
              <p:cNvPr id="1034277" name="AutoShape 37">
                <a:extLst>
                  <a:ext uri="{FF2B5EF4-FFF2-40B4-BE49-F238E27FC236}">
                    <a16:creationId xmlns:a16="http://schemas.microsoft.com/office/drawing/2014/main" id="{B3686A4F-0151-4BBC-8880-F4ED2B7577C4}"/>
                  </a:ext>
                </a:extLst>
              </p:cNvPr>
              <p:cNvSpPr>
                <a:spLocks noChangeAspect="1" noChangeArrowheads="1" noTextEdit="1"/>
              </p:cNvSpPr>
              <p:nvPr/>
            </p:nvSpPr>
            <p:spPr bwMode="auto">
              <a:xfrm>
                <a:off x="249" y="1116"/>
                <a:ext cx="2147" cy="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4279" name="Rectangle 39">
                <a:extLst>
                  <a:ext uri="{FF2B5EF4-FFF2-40B4-BE49-F238E27FC236}">
                    <a16:creationId xmlns:a16="http://schemas.microsoft.com/office/drawing/2014/main" id="{3F465369-AD01-4DDB-8E10-6A70801237E7}"/>
                  </a:ext>
                </a:extLst>
              </p:cNvPr>
              <p:cNvSpPr>
                <a:spLocks noChangeArrowheads="1"/>
              </p:cNvSpPr>
              <p:nvPr/>
            </p:nvSpPr>
            <p:spPr bwMode="auto">
              <a:xfrm>
                <a:off x="274" y="1141"/>
                <a:ext cx="2102" cy="13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4280" name="Rectangle 40">
                <a:extLst>
                  <a:ext uri="{FF2B5EF4-FFF2-40B4-BE49-F238E27FC236}">
                    <a16:creationId xmlns:a16="http://schemas.microsoft.com/office/drawing/2014/main" id="{F2C02826-C967-4D7B-B7F3-5F4A9DEE513C}"/>
                  </a:ext>
                </a:extLst>
              </p:cNvPr>
              <p:cNvSpPr>
                <a:spLocks noChangeArrowheads="1"/>
              </p:cNvSpPr>
              <p:nvPr/>
            </p:nvSpPr>
            <p:spPr bwMode="auto">
              <a:xfrm>
                <a:off x="865" y="2037"/>
                <a:ext cx="218" cy="87"/>
              </a:xfrm>
              <a:prstGeom prst="rect">
                <a:avLst/>
              </a:prstGeom>
              <a:solidFill>
                <a:srgbClr val="6A0056"/>
              </a:solidFill>
              <a:ln w="7938">
                <a:solidFill>
                  <a:srgbClr val="000000"/>
                </a:solidFill>
                <a:miter lim="800000"/>
                <a:headEnd/>
                <a:tailEnd/>
              </a:ln>
            </p:spPr>
            <p:txBody>
              <a:bodyPr/>
              <a:lstStyle/>
              <a:p>
                <a:endParaRPr lang="en-US"/>
              </a:p>
            </p:txBody>
          </p:sp>
          <p:sp>
            <p:nvSpPr>
              <p:cNvPr id="1034281" name="Rectangle 41">
                <a:extLst>
                  <a:ext uri="{FF2B5EF4-FFF2-40B4-BE49-F238E27FC236}">
                    <a16:creationId xmlns:a16="http://schemas.microsoft.com/office/drawing/2014/main" id="{07A08F38-75BA-4F78-9698-0B244F729B60}"/>
                  </a:ext>
                </a:extLst>
              </p:cNvPr>
              <p:cNvSpPr>
                <a:spLocks noChangeArrowheads="1"/>
              </p:cNvSpPr>
              <p:nvPr/>
            </p:nvSpPr>
            <p:spPr bwMode="auto">
              <a:xfrm>
                <a:off x="1404" y="1869"/>
                <a:ext cx="214" cy="255"/>
              </a:xfrm>
              <a:prstGeom prst="rect">
                <a:avLst/>
              </a:prstGeom>
              <a:solidFill>
                <a:srgbClr val="6A0056"/>
              </a:solidFill>
              <a:ln w="7938">
                <a:solidFill>
                  <a:srgbClr val="000000"/>
                </a:solidFill>
                <a:miter lim="800000"/>
                <a:headEnd/>
                <a:tailEnd/>
              </a:ln>
            </p:spPr>
            <p:txBody>
              <a:bodyPr/>
              <a:lstStyle/>
              <a:p>
                <a:endParaRPr lang="en-US"/>
              </a:p>
            </p:txBody>
          </p:sp>
          <p:sp>
            <p:nvSpPr>
              <p:cNvPr id="1034282" name="Rectangle 42">
                <a:extLst>
                  <a:ext uri="{FF2B5EF4-FFF2-40B4-BE49-F238E27FC236}">
                    <a16:creationId xmlns:a16="http://schemas.microsoft.com/office/drawing/2014/main" id="{C6B2693F-CA65-41CA-8BAB-D83EF1ED4C6E}"/>
                  </a:ext>
                </a:extLst>
              </p:cNvPr>
              <p:cNvSpPr>
                <a:spLocks noChangeArrowheads="1"/>
              </p:cNvSpPr>
              <p:nvPr/>
            </p:nvSpPr>
            <p:spPr bwMode="auto">
              <a:xfrm>
                <a:off x="1938" y="1615"/>
                <a:ext cx="219" cy="509"/>
              </a:xfrm>
              <a:prstGeom prst="rect">
                <a:avLst/>
              </a:prstGeom>
              <a:solidFill>
                <a:srgbClr val="6A0056"/>
              </a:solidFill>
              <a:ln w="7938">
                <a:solidFill>
                  <a:srgbClr val="000000"/>
                </a:solidFill>
                <a:miter lim="800000"/>
                <a:headEnd/>
                <a:tailEnd/>
              </a:ln>
            </p:spPr>
            <p:txBody>
              <a:bodyPr/>
              <a:lstStyle/>
              <a:p>
                <a:endParaRPr lang="en-US"/>
              </a:p>
            </p:txBody>
          </p:sp>
          <p:sp>
            <p:nvSpPr>
              <p:cNvPr id="1034283" name="Line 43">
                <a:extLst>
                  <a:ext uri="{FF2B5EF4-FFF2-40B4-BE49-F238E27FC236}">
                    <a16:creationId xmlns:a16="http://schemas.microsoft.com/office/drawing/2014/main" id="{C7F531A5-6358-4655-ADBD-AD6F4CC0CDD4}"/>
                  </a:ext>
                </a:extLst>
              </p:cNvPr>
              <p:cNvSpPr>
                <a:spLocks noChangeShapeType="1"/>
              </p:cNvSpPr>
              <p:nvPr/>
            </p:nvSpPr>
            <p:spPr bwMode="auto">
              <a:xfrm>
                <a:off x="707" y="1447"/>
                <a:ext cx="0" cy="67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284" name="Line 44">
                <a:extLst>
                  <a:ext uri="{FF2B5EF4-FFF2-40B4-BE49-F238E27FC236}">
                    <a16:creationId xmlns:a16="http://schemas.microsoft.com/office/drawing/2014/main" id="{78CF9E7D-0A6C-4768-83A7-E744E2CA3D6E}"/>
                  </a:ext>
                </a:extLst>
              </p:cNvPr>
              <p:cNvSpPr>
                <a:spLocks noChangeShapeType="1"/>
              </p:cNvSpPr>
              <p:nvPr/>
            </p:nvSpPr>
            <p:spPr bwMode="auto">
              <a:xfrm>
                <a:off x="681" y="2124"/>
                <a:ext cx="2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285" name="Line 45">
                <a:extLst>
                  <a:ext uri="{FF2B5EF4-FFF2-40B4-BE49-F238E27FC236}">
                    <a16:creationId xmlns:a16="http://schemas.microsoft.com/office/drawing/2014/main" id="{7E9138C6-2A61-4C03-B718-CCCA124ABDE3}"/>
                  </a:ext>
                </a:extLst>
              </p:cNvPr>
              <p:cNvSpPr>
                <a:spLocks noChangeShapeType="1"/>
              </p:cNvSpPr>
              <p:nvPr/>
            </p:nvSpPr>
            <p:spPr bwMode="auto">
              <a:xfrm>
                <a:off x="681" y="1956"/>
                <a:ext cx="2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286" name="Line 46">
                <a:extLst>
                  <a:ext uri="{FF2B5EF4-FFF2-40B4-BE49-F238E27FC236}">
                    <a16:creationId xmlns:a16="http://schemas.microsoft.com/office/drawing/2014/main" id="{D0297116-7387-415D-8B87-6DC6AD1ACA8A}"/>
                  </a:ext>
                </a:extLst>
              </p:cNvPr>
              <p:cNvSpPr>
                <a:spLocks noChangeShapeType="1"/>
              </p:cNvSpPr>
              <p:nvPr/>
            </p:nvSpPr>
            <p:spPr bwMode="auto">
              <a:xfrm>
                <a:off x="681" y="1788"/>
                <a:ext cx="2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287" name="Line 47">
                <a:extLst>
                  <a:ext uri="{FF2B5EF4-FFF2-40B4-BE49-F238E27FC236}">
                    <a16:creationId xmlns:a16="http://schemas.microsoft.com/office/drawing/2014/main" id="{474B4519-B50A-4E0E-BF52-4674BDF960C6}"/>
                  </a:ext>
                </a:extLst>
              </p:cNvPr>
              <p:cNvSpPr>
                <a:spLocks noChangeShapeType="1"/>
              </p:cNvSpPr>
              <p:nvPr/>
            </p:nvSpPr>
            <p:spPr bwMode="auto">
              <a:xfrm>
                <a:off x="681" y="1615"/>
                <a:ext cx="2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288" name="Line 48">
                <a:extLst>
                  <a:ext uri="{FF2B5EF4-FFF2-40B4-BE49-F238E27FC236}">
                    <a16:creationId xmlns:a16="http://schemas.microsoft.com/office/drawing/2014/main" id="{00622CAA-FF2F-4874-B6F3-8298E89E5AD3}"/>
                  </a:ext>
                </a:extLst>
              </p:cNvPr>
              <p:cNvSpPr>
                <a:spLocks noChangeShapeType="1"/>
              </p:cNvSpPr>
              <p:nvPr/>
            </p:nvSpPr>
            <p:spPr bwMode="auto">
              <a:xfrm>
                <a:off x="681" y="1447"/>
                <a:ext cx="2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289" name="Line 49">
                <a:extLst>
                  <a:ext uri="{FF2B5EF4-FFF2-40B4-BE49-F238E27FC236}">
                    <a16:creationId xmlns:a16="http://schemas.microsoft.com/office/drawing/2014/main" id="{38C3A054-7AE3-4F80-9780-57AACD614B53}"/>
                  </a:ext>
                </a:extLst>
              </p:cNvPr>
              <p:cNvSpPr>
                <a:spLocks noChangeShapeType="1"/>
              </p:cNvSpPr>
              <p:nvPr/>
            </p:nvSpPr>
            <p:spPr bwMode="auto">
              <a:xfrm>
                <a:off x="707" y="2124"/>
                <a:ext cx="161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290" name="Line 50">
                <a:extLst>
                  <a:ext uri="{FF2B5EF4-FFF2-40B4-BE49-F238E27FC236}">
                    <a16:creationId xmlns:a16="http://schemas.microsoft.com/office/drawing/2014/main" id="{CA47EE1D-73C5-48E9-B5A6-F4EE6BE8CC00}"/>
                  </a:ext>
                </a:extLst>
              </p:cNvPr>
              <p:cNvSpPr>
                <a:spLocks noChangeShapeType="1"/>
              </p:cNvSpPr>
              <p:nvPr/>
            </p:nvSpPr>
            <p:spPr bwMode="auto">
              <a:xfrm flipV="1">
                <a:off x="707" y="2124"/>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291" name="Line 51">
                <a:extLst>
                  <a:ext uri="{FF2B5EF4-FFF2-40B4-BE49-F238E27FC236}">
                    <a16:creationId xmlns:a16="http://schemas.microsoft.com/office/drawing/2014/main" id="{456A4AD0-8B63-4234-AB8C-2917A003025B}"/>
                  </a:ext>
                </a:extLst>
              </p:cNvPr>
              <p:cNvSpPr>
                <a:spLocks noChangeShapeType="1"/>
              </p:cNvSpPr>
              <p:nvPr/>
            </p:nvSpPr>
            <p:spPr bwMode="auto">
              <a:xfrm flipV="1">
                <a:off x="1246" y="2124"/>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292" name="Line 52">
                <a:extLst>
                  <a:ext uri="{FF2B5EF4-FFF2-40B4-BE49-F238E27FC236}">
                    <a16:creationId xmlns:a16="http://schemas.microsoft.com/office/drawing/2014/main" id="{D4C9753C-35BC-4635-B438-9DAFFA557D43}"/>
                  </a:ext>
                </a:extLst>
              </p:cNvPr>
              <p:cNvSpPr>
                <a:spLocks noChangeShapeType="1"/>
              </p:cNvSpPr>
              <p:nvPr/>
            </p:nvSpPr>
            <p:spPr bwMode="auto">
              <a:xfrm flipV="1">
                <a:off x="1780" y="2124"/>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293" name="Line 53">
                <a:extLst>
                  <a:ext uri="{FF2B5EF4-FFF2-40B4-BE49-F238E27FC236}">
                    <a16:creationId xmlns:a16="http://schemas.microsoft.com/office/drawing/2014/main" id="{32F496B2-D6B7-47D8-B899-EA2E379564EA}"/>
                  </a:ext>
                </a:extLst>
              </p:cNvPr>
              <p:cNvSpPr>
                <a:spLocks noChangeShapeType="1"/>
              </p:cNvSpPr>
              <p:nvPr/>
            </p:nvSpPr>
            <p:spPr bwMode="auto">
              <a:xfrm flipV="1">
                <a:off x="2320" y="2124"/>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294" name="Rectangle 54">
                <a:extLst>
                  <a:ext uri="{FF2B5EF4-FFF2-40B4-BE49-F238E27FC236}">
                    <a16:creationId xmlns:a16="http://schemas.microsoft.com/office/drawing/2014/main" id="{E9507610-29F9-4400-B37A-6E31159659CF}"/>
                  </a:ext>
                </a:extLst>
              </p:cNvPr>
              <p:cNvSpPr>
                <a:spLocks noChangeArrowheads="1"/>
              </p:cNvSpPr>
              <p:nvPr/>
            </p:nvSpPr>
            <p:spPr bwMode="auto">
              <a:xfrm>
                <a:off x="1094" y="1187"/>
                <a:ext cx="51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200" b="1">
                    <a:solidFill>
                      <a:srgbClr val="000000"/>
                    </a:solidFill>
                  </a:rPr>
                  <a:t>UM top 500</a:t>
                </a:r>
              </a:p>
              <a:p>
                <a:pPr algn="ctr">
                  <a:spcBef>
                    <a:spcPct val="50000"/>
                  </a:spcBef>
                </a:pPr>
                <a:endParaRPr lang="en-US" altLang="en-US" sz="1200" b="1"/>
              </a:p>
            </p:txBody>
          </p:sp>
          <p:sp>
            <p:nvSpPr>
              <p:cNvPr id="1034295" name="Rectangle 55">
                <a:extLst>
                  <a:ext uri="{FF2B5EF4-FFF2-40B4-BE49-F238E27FC236}">
                    <a16:creationId xmlns:a16="http://schemas.microsoft.com/office/drawing/2014/main" id="{A9D571B5-DD5D-46BB-B6B9-C1C460CA1797}"/>
                  </a:ext>
                </a:extLst>
              </p:cNvPr>
              <p:cNvSpPr>
                <a:spLocks noChangeArrowheads="1"/>
              </p:cNvSpPr>
              <p:nvPr/>
            </p:nvSpPr>
            <p:spPr bwMode="auto">
              <a:xfrm>
                <a:off x="547" y="2078"/>
                <a:ext cx="1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0%</a:t>
                </a:r>
                <a:endParaRPr lang="en-US" altLang="en-US"/>
              </a:p>
            </p:txBody>
          </p:sp>
          <p:sp>
            <p:nvSpPr>
              <p:cNvPr id="1034296" name="Rectangle 56">
                <a:extLst>
                  <a:ext uri="{FF2B5EF4-FFF2-40B4-BE49-F238E27FC236}">
                    <a16:creationId xmlns:a16="http://schemas.microsoft.com/office/drawing/2014/main" id="{F0E824CA-8E98-4275-BDC6-0EC10574111C}"/>
                  </a:ext>
                </a:extLst>
              </p:cNvPr>
              <p:cNvSpPr>
                <a:spLocks noChangeArrowheads="1"/>
              </p:cNvSpPr>
              <p:nvPr/>
            </p:nvSpPr>
            <p:spPr bwMode="auto">
              <a:xfrm>
                <a:off x="502" y="1910"/>
                <a:ext cx="1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20%</a:t>
                </a:r>
                <a:endParaRPr lang="en-US" altLang="en-US"/>
              </a:p>
            </p:txBody>
          </p:sp>
          <p:sp>
            <p:nvSpPr>
              <p:cNvPr id="1034297" name="Rectangle 57">
                <a:extLst>
                  <a:ext uri="{FF2B5EF4-FFF2-40B4-BE49-F238E27FC236}">
                    <a16:creationId xmlns:a16="http://schemas.microsoft.com/office/drawing/2014/main" id="{5E2DC8A5-5798-4BF3-A47B-2A01A17188E8}"/>
                  </a:ext>
                </a:extLst>
              </p:cNvPr>
              <p:cNvSpPr>
                <a:spLocks noChangeArrowheads="1"/>
              </p:cNvSpPr>
              <p:nvPr/>
            </p:nvSpPr>
            <p:spPr bwMode="auto">
              <a:xfrm>
                <a:off x="502" y="1742"/>
                <a:ext cx="1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40%</a:t>
                </a:r>
                <a:endParaRPr lang="en-US" altLang="en-US"/>
              </a:p>
            </p:txBody>
          </p:sp>
          <p:sp>
            <p:nvSpPr>
              <p:cNvPr id="1034298" name="Rectangle 58">
                <a:extLst>
                  <a:ext uri="{FF2B5EF4-FFF2-40B4-BE49-F238E27FC236}">
                    <a16:creationId xmlns:a16="http://schemas.microsoft.com/office/drawing/2014/main" id="{BECE8AA9-D4C8-4FB8-BA20-FDED57E889DC}"/>
                  </a:ext>
                </a:extLst>
              </p:cNvPr>
              <p:cNvSpPr>
                <a:spLocks noChangeArrowheads="1"/>
              </p:cNvSpPr>
              <p:nvPr/>
            </p:nvSpPr>
            <p:spPr bwMode="auto">
              <a:xfrm>
                <a:off x="502" y="1569"/>
                <a:ext cx="1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60%</a:t>
                </a:r>
                <a:endParaRPr lang="en-US" altLang="en-US"/>
              </a:p>
            </p:txBody>
          </p:sp>
          <p:sp>
            <p:nvSpPr>
              <p:cNvPr id="1034299" name="Rectangle 59">
                <a:extLst>
                  <a:ext uri="{FF2B5EF4-FFF2-40B4-BE49-F238E27FC236}">
                    <a16:creationId xmlns:a16="http://schemas.microsoft.com/office/drawing/2014/main" id="{1D79DD94-71BC-4450-B0DF-C858BE38B33F}"/>
                  </a:ext>
                </a:extLst>
              </p:cNvPr>
              <p:cNvSpPr>
                <a:spLocks noChangeArrowheads="1"/>
              </p:cNvSpPr>
              <p:nvPr/>
            </p:nvSpPr>
            <p:spPr bwMode="auto">
              <a:xfrm>
                <a:off x="502" y="1401"/>
                <a:ext cx="1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80%</a:t>
                </a:r>
                <a:endParaRPr lang="en-US" altLang="en-US"/>
              </a:p>
            </p:txBody>
          </p:sp>
          <p:sp>
            <p:nvSpPr>
              <p:cNvPr id="1034300" name="Rectangle 60">
                <a:extLst>
                  <a:ext uri="{FF2B5EF4-FFF2-40B4-BE49-F238E27FC236}">
                    <a16:creationId xmlns:a16="http://schemas.microsoft.com/office/drawing/2014/main" id="{B64CF8E2-B5DD-4F4D-AFC4-0D47FE2A0C5F}"/>
                  </a:ext>
                </a:extLst>
              </p:cNvPr>
              <p:cNvSpPr>
                <a:spLocks noChangeArrowheads="1"/>
              </p:cNvSpPr>
              <p:nvPr/>
            </p:nvSpPr>
            <p:spPr bwMode="auto">
              <a:xfrm>
                <a:off x="944" y="2195"/>
                <a:ext cx="10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PS</a:t>
                </a:r>
                <a:endParaRPr lang="en-US" altLang="en-US"/>
              </a:p>
            </p:txBody>
          </p:sp>
          <p:sp>
            <p:nvSpPr>
              <p:cNvPr id="1034301" name="Rectangle 61">
                <a:extLst>
                  <a:ext uri="{FF2B5EF4-FFF2-40B4-BE49-F238E27FC236}">
                    <a16:creationId xmlns:a16="http://schemas.microsoft.com/office/drawing/2014/main" id="{9B836A5C-45EA-49B7-8F00-4DB368225628}"/>
                  </a:ext>
                </a:extLst>
              </p:cNvPr>
              <p:cNvSpPr>
                <a:spLocks noChangeArrowheads="1"/>
              </p:cNvSpPr>
              <p:nvPr/>
            </p:nvSpPr>
            <p:spPr bwMode="auto">
              <a:xfrm>
                <a:off x="1469" y="2195"/>
                <a:ext cx="135"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MM</a:t>
                </a:r>
                <a:endParaRPr lang="en-US" altLang="en-US"/>
              </a:p>
            </p:txBody>
          </p:sp>
          <p:sp>
            <p:nvSpPr>
              <p:cNvPr id="1034302" name="Rectangle 62">
                <a:extLst>
                  <a:ext uri="{FF2B5EF4-FFF2-40B4-BE49-F238E27FC236}">
                    <a16:creationId xmlns:a16="http://schemas.microsoft.com/office/drawing/2014/main" id="{804FF26B-79F7-47F7-9E6C-B71882397E18}"/>
                  </a:ext>
                </a:extLst>
              </p:cNvPr>
              <p:cNvSpPr>
                <a:spLocks noChangeArrowheads="1"/>
              </p:cNvSpPr>
              <p:nvPr/>
            </p:nvSpPr>
            <p:spPr bwMode="auto">
              <a:xfrm>
                <a:off x="2007" y="2195"/>
                <a:ext cx="12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UM</a:t>
                </a:r>
                <a:endParaRPr lang="en-US" altLang="en-US"/>
              </a:p>
            </p:txBody>
          </p:sp>
          <p:sp>
            <p:nvSpPr>
              <p:cNvPr id="1034303" name="Rectangle 63">
                <a:extLst>
                  <a:ext uri="{FF2B5EF4-FFF2-40B4-BE49-F238E27FC236}">
                    <a16:creationId xmlns:a16="http://schemas.microsoft.com/office/drawing/2014/main" id="{4309BD6E-F85E-490E-9E77-D719A73CB656}"/>
                  </a:ext>
                </a:extLst>
              </p:cNvPr>
              <p:cNvSpPr>
                <a:spLocks noChangeArrowheads="1"/>
              </p:cNvSpPr>
              <p:nvPr/>
            </p:nvSpPr>
            <p:spPr bwMode="auto">
              <a:xfrm>
                <a:off x="1096" y="2328"/>
                <a:ext cx="91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Price Sensitivity Segment</a:t>
                </a:r>
                <a:endParaRPr lang="en-US" altLang="en-US"/>
              </a:p>
            </p:txBody>
          </p:sp>
          <p:sp>
            <p:nvSpPr>
              <p:cNvPr id="1034304" name="Rectangle 64">
                <a:extLst>
                  <a:ext uri="{FF2B5EF4-FFF2-40B4-BE49-F238E27FC236}">
                    <a16:creationId xmlns:a16="http://schemas.microsoft.com/office/drawing/2014/main" id="{BCD72A1F-CC0A-4A6D-97D0-2F98EBAD73C7}"/>
                  </a:ext>
                </a:extLst>
              </p:cNvPr>
              <p:cNvSpPr>
                <a:spLocks noChangeArrowheads="1"/>
              </p:cNvSpPr>
              <p:nvPr/>
            </p:nvSpPr>
            <p:spPr bwMode="auto">
              <a:xfrm rot="16200000">
                <a:off x="107" y="1698"/>
                <a:ext cx="59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 Product Sales</a:t>
                </a:r>
                <a:endParaRPr lang="en-US" altLang="en-US"/>
              </a:p>
            </p:txBody>
          </p:sp>
        </p:grpSp>
        <p:grpSp>
          <p:nvGrpSpPr>
            <p:cNvPr id="1034334" name="Group 94">
              <a:extLst>
                <a:ext uri="{FF2B5EF4-FFF2-40B4-BE49-F238E27FC236}">
                  <a16:creationId xmlns:a16="http://schemas.microsoft.com/office/drawing/2014/main" id="{512712EF-292C-4D5F-A816-8C0BC4DF3E6D}"/>
                </a:ext>
              </a:extLst>
            </p:cNvPr>
            <p:cNvGrpSpPr>
              <a:grpSpLocks noChangeAspect="1"/>
            </p:cNvGrpSpPr>
            <p:nvPr/>
          </p:nvGrpSpPr>
          <p:grpSpPr bwMode="auto">
            <a:xfrm>
              <a:off x="3181" y="1116"/>
              <a:ext cx="2148" cy="1405"/>
              <a:chOff x="3181" y="1116"/>
              <a:chExt cx="2148" cy="1405"/>
            </a:xfrm>
          </p:grpSpPr>
          <p:sp>
            <p:nvSpPr>
              <p:cNvPr id="1034333" name="AutoShape 93">
                <a:extLst>
                  <a:ext uri="{FF2B5EF4-FFF2-40B4-BE49-F238E27FC236}">
                    <a16:creationId xmlns:a16="http://schemas.microsoft.com/office/drawing/2014/main" id="{3794F08B-0B41-4D38-B2B9-54FC360F91FF}"/>
                  </a:ext>
                </a:extLst>
              </p:cNvPr>
              <p:cNvSpPr>
                <a:spLocks noChangeAspect="1" noChangeArrowheads="1" noTextEdit="1"/>
              </p:cNvSpPr>
              <p:nvPr/>
            </p:nvSpPr>
            <p:spPr bwMode="auto">
              <a:xfrm>
                <a:off x="3181" y="1116"/>
                <a:ext cx="2148" cy="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4335" name="Rectangle 95">
                <a:extLst>
                  <a:ext uri="{FF2B5EF4-FFF2-40B4-BE49-F238E27FC236}">
                    <a16:creationId xmlns:a16="http://schemas.microsoft.com/office/drawing/2014/main" id="{C178C96B-7526-4D04-91C0-B0780DA0D2D4}"/>
                  </a:ext>
                </a:extLst>
              </p:cNvPr>
              <p:cNvSpPr>
                <a:spLocks noChangeArrowheads="1"/>
              </p:cNvSpPr>
              <p:nvPr/>
            </p:nvSpPr>
            <p:spPr bwMode="auto">
              <a:xfrm>
                <a:off x="3206" y="1141"/>
                <a:ext cx="2103" cy="13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4336" name="Rectangle 96">
                <a:extLst>
                  <a:ext uri="{FF2B5EF4-FFF2-40B4-BE49-F238E27FC236}">
                    <a16:creationId xmlns:a16="http://schemas.microsoft.com/office/drawing/2014/main" id="{973ADBF2-C219-489A-9CF1-FCB48271BE18}"/>
                  </a:ext>
                </a:extLst>
              </p:cNvPr>
              <p:cNvSpPr>
                <a:spLocks noChangeArrowheads="1"/>
              </p:cNvSpPr>
              <p:nvPr/>
            </p:nvSpPr>
            <p:spPr bwMode="auto">
              <a:xfrm>
                <a:off x="3797" y="1956"/>
                <a:ext cx="219" cy="168"/>
              </a:xfrm>
              <a:prstGeom prst="rect">
                <a:avLst/>
              </a:prstGeom>
              <a:solidFill>
                <a:srgbClr val="6A0056"/>
              </a:solidFill>
              <a:ln w="7938">
                <a:solidFill>
                  <a:srgbClr val="000000"/>
                </a:solidFill>
                <a:miter lim="800000"/>
                <a:headEnd/>
                <a:tailEnd/>
              </a:ln>
            </p:spPr>
            <p:txBody>
              <a:bodyPr/>
              <a:lstStyle/>
              <a:p>
                <a:endParaRPr lang="en-US"/>
              </a:p>
            </p:txBody>
          </p:sp>
          <p:sp>
            <p:nvSpPr>
              <p:cNvPr id="1034337" name="Rectangle 97">
                <a:extLst>
                  <a:ext uri="{FF2B5EF4-FFF2-40B4-BE49-F238E27FC236}">
                    <a16:creationId xmlns:a16="http://schemas.microsoft.com/office/drawing/2014/main" id="{10DDD61F-FBD2-4832-9B73-28672887116D}"/>
                  </a:ext>
                </a:extLst>
              </p:cNvPr>
              <p:cNvSpPr>
                <a:spLocks noChangeArrowheads="1"/>
              </p:cNvSpPr>
              <p:nvPr/>
            </p:nvSpPr>
            <p:spPr bwMode="auto">
              <a:xfrm>
                <a:off x="4336" y="1615"/>
                <a:ext cx="214" cy="509"/>
              </a:xfrm>
              <a:prstGeom prst="rect">
                <a:avLst/>
              </a:prstGeom>
              <a:solidFill>
                <a:srgbClr val="6A0056"/>
              </a:solidFill>
              <a:ln w="7938">
                <a:solidFill>
                  <a:srgbClr val="000000"/>
                </a:solidFill>
                <a:miter lim="800000"/>
                <a:headEnd/>
                <a:tailEnd/>
              </a:ln>
            </p:spPr>
            <p:txBody>
              <a:bodyPr/>
              <a:lstStyle/>
              <a:p>
                <a:endParaRPr lang="en-US"/>
              </a:p>
            </p:txBody>
          </p:sp>
          <p:sp>
            <p:nvSpPr>
              <p:cNvPr id="1034338" name="Rectangle 98">
                <a:extLst>
                  <a:ext uri="{FF2B5EF4-FFF2-40B4-BE49-F238E27FC236}">
                    <a16:creationId xmlns:a16="http://schemas.microsoft.com/office/drawing/2014/main" id="{B1980E97-2043-4A56-B24D-373CF652A59D}"/>
                  </a:ext>
                </a:extLst>
              </p:cNvPr>
              <p:cNvSpPr>
                <a:spLocks noChangeArrowheads="1"/>
              </p:cNvSpPr>
              <p:nvPr/>
            </p:nvSpPr>
            <p:spPr bwMode="auto">
              <a:xfrm>
                <a:off x="4871" y="1956"/>
                <a:ext cx="219" cy="168"/>
              </a:xfrm>
              <a:prstGeom prst="rect">
                <a:avLst/>
              </a:prstGeom>
              <a:solidFill>
                <a:srgbClr val="6A0056"/>
              </a:solidFill>
              <a:ln w="7938">
                <a:solidFill>
                  <a:srgbClr val="000000"/>
                </a:solidFill>
                <a:miter lim="800000"/>
                <a:headEnd/>
                <a:tailEnd/>
              </a:ln>
            </p:spPr>
            <p:txBody>
              <a:bodyPr/>
              <a:lstStyle/>
              <a:p>
                <a:endParaRPr lang="en-US"/>
              </a:p>
            </p:txBody>
          </p:sp>
          <p:sp>
            <p:nvSpPr>
              <p:cNvPr id="1034339" name="Line 99">
                <a:extLst>
                  <a:ext uri="{FF2B5EF4-FFF2-40B4-BE49-F238E27FC236}">
                    <a16:creationId xmlns:a16="http://schemas.microsoft.com/office/drawing/2014/main" id="{861D6C19-7BBE-4C56-96B3-BBC5EFEE9FFD}"/>
                  </a:ext>
                </a:extLst>
              </p:cNvPr>
              <p:cNvSpPr>
                <a:spLocks noChangeShapeType="1"/>
              </p:cNvSpPr>
              <p:nvPr/>
            </p:nvSpPr>
            <p:spPr bwMode="auto">
              <a:xfrm>
                <a:off x="3639" y="1447"/>
                <a:ext cx="0" cy="67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40" name="Line 100">
                <a:extLst>
                  <a:ext uri="{FF2B5EF4-FFF2-40B4-BE49-F238E27FC236}">
                    <a16:creationId xmlns:a16="http://schemas.microsoft.com/office/drawing/2014/main" id="{1B8924E3-D517-42C5-B8F4-EC73211802D1}"/>
                  </a:ext>
                </a:extLst>
              </p:cNvPr>
              <p:cNvSpPr>
                <a:spLocks noChangeShapeType="1"/>
              </p:cNvSpPr>
              <p:nvPr/>
            </p:nvSpPr>
            <p:spPr bwMode="auto">
              <a:xfrm>
                <a:off x="3614" y="2124"/>
                <a:ext cx="2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41" name="Line 101">
                <a:extLst>
                  <a:ext uri="{FF2B5EF4-FFF2-40B4-BE49-F238E27FC236}">
                    <a16:creationId xmlns:a16="http://schemas.microsoft.com/office/drawing/2014/main" id="{4B2E5ED1-F446-40C0-8888-D51297F56CB5}"/>
                  </a:ext>
                </a:extLst>
              </p:cNvPr>
              <p:cNvSpPr>
                <a:spLocks noChangeShapeType="1"/>
              </p:cNvSpPr>
              <p:nvPr/>
            </p:nvSpPr>
            <p:spPr bwMode="auto">
              <a:xfrm>
                <a:off x="3614" y="1956"/>
                <a:ext cx="2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42" name="Line 102">
                <a:extLst>
                  <a:ext uri="{FF2B5EF4-FFF2-40B4-BE49-F238E27FC236}">
                    <a16:creationId xmlns:a16="http://schemas.microsoft.com/office/drawing/2014/main" id="{EB4DDA20-AA80-45E9-938F-7DFAE2E411DD}"/>
                  </a:ext>
                </a:extLst>
              </p:cNvPr>
              <p:cNvSpPr>
                <a:spLocks noChangeShapeType="1"/>
              </p:cNvSpPr>
              <p:nvPr/>
            </p:nvSpPr>
            <p:spPr bwMode="auto">
              <a:xfrm>
                <a:off x="3614" y="1788"/>
                <a:ext cx="2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43" name="Line 103">
                <a:extLst>
                  <a:ext uri="{FF2B5EF4-FFF2-40B4-BE49-F238E27FC236}">
                    <a16:creationId xmlns:a16="http://schemas.microsoft.com/office/drawing/2014/main" id="{70C5FD65-367A-43FC-B0C9-6489C36A8C3C}"/>
                  </a:ext>
                </a:extLst>
              </p:cNvPr>
              <p:cNvSpPr>
                <a:spLocks noChangeShapeType="1"/>
              </p:cNvSpPr>
              <p:nvPr/>
            </p:nvSpPr>
            <p:spPr bwMode="auto">
              <a:xfrm>
                <a:off x="3614" y="1615"/>
                <a:ext cx="2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44" name="Line 104">
                <a:extLst>
                  <a:ext uri="{FF2B5EF4-FFF2-40B4-BE49-F238E27FC236}">
                    <a16:creationId xmlns:a16="http://schemas.microsoft.com/office/drawing/2014/main" id="{3DA93B0F-4108-43EF-94FF-6004CAF0A1DB}"/>
                  </a:ext>
                </a:extLst>
              </p:cNvPr>
              <p:cNvSpPr>
                <a:spLocks noChangeShapeType="1"/>
              </p:cNvSpPr>
              <p:nvPr/>
            </p:nvSpPr>
            <p:spPr bwMode="auto">
              <a:xfrm>
                <a:off x="3614" y="1447"/>
                <a:ext cx="2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45" name="Line 105">
                <a:extLst>
                  <a:ext uri="{FF2B5EF4-FFF2-40B4-BE49-F238E27FC236}">
                    <a16:creationId xmlns:a16="http://schemas.microsoft.com/office/drawing/2014/main" id="{117965ED-33B1-4486-B84B-4CDB16E8E8B7}"/>
                  </a:ext>
                </a:extLst>
              </p:cNvPr>
              <p:cNvSpPr>
                <a:spLocks noChangeShapeType="1"/>
              </p:cNvSpPr>
              <p:nvPr/>
            </p:nvSpPr>
            <p:spPr bwMode="auto">
              <a:xfrm>
                <a:off x="3639" y="2124"/>
                <a:ext cx="1614"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46" name="Line 106">
                <a:extLst>
                  <a:ext uri="{FF2B5EF4-FFF2-40B4-BE49-F238E27FC236}">
                    <a16:creationId xmlns:a16="http://schemas.microsoft.com/office/drawing/2014/main" id="{9BA0063A-D9BA-4D73-839B-FECA57143754}"/>
                  </a:ext>
                </a:extLst>
              </p:cNvPr>
              <p:cNvSpPr>
                <a:spLocks noChangeShapeType="1"/>
              </p:cNvSpPr>
              <p:nvPr/>
            </p:nvSpPr>
            <p:spPr bwMode="auto">
              <a:xfrm flipV="1">
                <a:off x="3639" y="2124"/>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47" name="Line 107">
                <a:extLst>
                  <a:ext uri="{FF2B5EF4-FFF2-40B4-BE49-F238E27FC236}">
                    <a16:creationId xmlns:a16="http://schemas.microsoft.com/office/drawing/2014/main" id="{909B1194-6F3E-4938-8CA0-D9567608BCFF}"/>
                  </a:ext>
                </a:extLst>
              </p:cNvPr>
              <p:cNvSpPr>
                <a:spLocks noChangeShapeType="1"/>
              </p:cNvSpPr>
              <p:nvPr/>
            </p:nvSpPr>
            <p:spPr bwMode="auto">
              <a:xfrm flipV="1">
                <a:off x="4179" y="2124"/>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48" name="Line 108">
                <a:extLst>
                  <a:ext uri="{FF2B5EF4-FFF2-40B4-BE49-F238E27FC236}">
                    <a16:creationId xmlns:a16="http://schemas.microsoft.com/office/drawing/2014/main" id="{5ACB38B6-4111-462D-B0F3-C8A1E1348484}"/>
                  </a:ext>
                </a:extLst>
              </p:cNvPr>
              <p:cNvSpPr>
                <a:spLocks noChangeShapeType="1"/>
              </p:cNvSpPr>
              <p:nvPr/>
            </p:nvSpPr>
            <p:spPr bwMode="auto">
              <a:xfrm flipV="1">
                <a:off x="4713" y="2124"/>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49" name="Line 109">
                <a:extLst>
                  <a:ext uri="{FF2B5EF4-FFF2-40B4-BE49-F238E27FC236}">
                    <a16:creationId xmlns:a16="http://schemas.microsoft.com/office/drawing/2014/main" id="{9B1B50A1-EF15-4ED6-A2BE-38D0EE48C113}"/>
                  </a:ext>
                </a:extLst>
              </p:cNvPr>
              <p:cNvSpPr>
                <a:spLocks noChangeShapeType="1"/>
              </p:cNvSpPr>
              <p:nvPr/>
            </p:nvSpPr>
            <p:spPr bwMode="auto">
              <a:xfrm flipV="1">
                <a:off x="5253" y="2124"/>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50" name="Rectangle 110">
                <a:extLst>
                  <a:ext uri="{FF2B5EF4-FFF2-40B4-BE49-F238E27FC236}">
                    <a16:creationId xmlns:a16="http://schemas.microsoft.com/office/drawing/2014/main" id="{4E9CC1BE-36C4-4855-98C7-7E14CEADD861}"/>
                  </a:ext>
                </a:extLst>
              </p:cNvPr>
              <p:cNvSpPr>
                <a:spLocks noChangeArrowheads="1"/>
              </p:cNvSpPr>
              <p:nvPr/>
            </p:nvSpPr>
            <p:spPr bwMode="auto">
              <a:xfrm>
                <a:off x="4015" y="1187"/>
                <a:ext cx="52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200" b="1">
                    <a:solidFill>
                      <a:srgbClr val="000000"/>
                    </a:solidFill>
                  </a:rPr>
                  <a:t>MM top 500</a:t>
                </a:r>
              </a:p>
            </p:txBody>
          </p:sp>
          <p:sp>
            <p:nvSpPr>
              <p:cNvPr id="1034351" name="Rectangle 111">
                <a:extLst>
                  <a:ext uri="{FF2B5EF4-FFF2-40B4-BE49-F238E27FC236}">
                    <a16:creationId xmlns:a16="http://schemas.microsoft.com/office/drawing/2014/main" id="{975F80BB-0F8F-4F3F-8100-D5FF24CA84C9}"/>
                  </a:ext>
                </a:extLst>
              </p:cNvPr>
              <p:cNvSpPr>
                <a:spLocks noChangeArrowheads="1"/>
              </p:cNvSpPr>
              <p:nvPr/>
            </p:nvSpPr>
            <p:spPr bwMode="auto">
              <a:xfrm>
                <a:off x="3479" y="2078"/>
                <a:ext cx="1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0%</a:t>
                </a:r>
                <a:endParaRPr lang="en-US" altLang="en-US"/>
              </a:p>
            </p:txBody>
          </p:sp>
          <p:sp>
            <p:nvSpPr>
              <p:cNvPr id="1034352" name="Rectangle 112">
                <a:extLst>
                  <a:ext uri="{FF2B5EF4-FFF2-40B4-BE49-F238E27FC236}">
                    <a16:creationId xmlns:a16="http://schemas.microsoft.com/office/drawing/2014/main" id="{D49E8C9E-4BB7-4EE4-B7D1-6EA56D2F0D69}"/>
                  </a:ext>
                </a:extLst>
              </p:cNvPr>
              <p:cNvSpPr>
                <a:spLocks noChangeArrowheads="1"/>
              </p:cNvSpPr>
              <p:nvPr/>
            </p:nvSpPr>
            <p:spPr bwMode="auto">
              <a:xfrm>
                <a:off x="3434" y="1910"/>
                <a:ext cx="1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20%</a:t>
                </a:r>
                <a:endParaRPr lang="en-US" altLang="en-US"/>
              </a:p>
            </p:txBody>
          </p:sp>
          <p:sp>
            <p:nvSpPr>
              <p:cNvPr id="1034353" name="Rectangle 113">
                <a:extLst>
                  <a:ext uri="{FF2B5EF4-FFF2-40B4-BE49-F238E27FC236}">
                    <a16:creationId xmlns:a16="http://schemas.microsoft.com/office/drawing/2014/main" id="{3F8ADD71-EEB8-4049-B443-5B87E8396748}"/>
                  </a:ext>
                </a:extLst>
              </p:cNvPr>
              <p:cNvSpPr>
                <a:spLocks noChangeArrowheads="1"/>
              </p:cNvSpPr>
              <p:nvPr/>
            </p:nvSpPr>
            <p:spPr bwMode="auto">
              <a:xfrm>
                <a:off x="3434" y="1742"/>
                <a:ext cx="1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40%</a:t>
                </a:r>
                <a:endParaRPr lang="en-US" altLang="en-US"/>
              </a:p>
            </p:txBody>
          </p:sp>
          <p:sp>
            <p:nvSpPr>
              <p:cNvPr id="1034354" name="Rectangle 114">
                <a:extLst>
                  <a:ext uri="{FF2B5EF4-FFF2-40B4-BE49-F238E27FC236}">
                    <a16:creationId xmlns:a16="http://schemas.microsoft.com/office/drawing/2014/main" id="{64FB325D-2985-49BD-AE74-884CE009FDB2}"/>
                  </a:ext>
                </a:extLst>
              </p:cNvPr>
              <p:cNvSpPr>
                <a:spLocks noChangeArrowheads="1"/>
              </p:cNvSpPr>
              <p:nvPr/>
            </p:nvSpPr>
            <p:spPr bwMode="auto">
              <a:xfrm>
                <a:off x="3434" y="1569"/>
                <a:ext cx="1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60%</a:t>
                </a:r>
                <a:endParaRPr lang="en-US" altLang="en-US"/>
              </a:p>
            </p:txBody>
          </p:sp>
          <p:sp>
            <p:nvSpPr>
              <p:cNvPr id="1034355" name="Rectangle 115">
                <a:extLst>
                  <a:ext uri="{FF2B5EF4-FFF2-40B4-BE49-F238E27FC236}">
                    <a16:creationId xmlns:a16="http://schemas.microsoft.com/office/drawing/2014/main" id="{16111000-C0D3-46D7-9EDF-5CB8CE87AA33}"/>
                  </a:ext>
                </a:extLst>
              </p:cNvPr>
              <p:cNvSpPr>
                <a:spLocks noChangeArrowheads="1"/>
              </p:cNvSpPr>
              <p:nvPr/>
            </p:nvSpPr>
            <p:spPr bwMode="auto">
              <a:xfrm>
                <a:off x="3434" y="1401"/>
                <a:ext cx="1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80%</a:t>
                </a:r>
                <a:endParaRPr lang="en-US" altLang="en-US"/>
              </a:p>
            </p:txBody>
          </p:sp>
          <p:sp>
            <p:nvSpPr>
              <p:cNvPr id="1034356" name="Rectangle 116">
                <a:extLst>
                  <a:ext uri="{FF2B5EF4-FFF2-40B4-BE49-F238E27FC236}">
                    <a16:creationId xmlns:a16="http://schemas.microsoft.com/office/drawing/2014/main" id="{B6205FDE-A7D8-4FC2-BB34-1578AD7323FE}"/>
                  </a:ext>
                </a:extLst>
              </p:cNvPr>
              <p:cNvSpPr>
                <a:spLocks noChangeArrowheads="1"/>
              </p:cNvSpPr>
              <p:nvPr/>
            </p:nvSpPr>
            <p:spPr bwMode="auto">
              <a:xfrm>
                <a:off x="3876" y="2195"/>
                <a:ext cx="10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PS</a:t>
                </a:r>
                <a:endParaRPr lang="en-US" altLang="en-US"/>
              </a:p>
            </p:txBody>
          </p:sp>
          <p:sp>
            <p:nvSpPr>
              <p:cNvPr id="1034357" name="Rectangle 117">
                <a:extLst>
                  <a:ext uri="{FF2B5EF4-FFF2-40B4-BE49-F238E27FC236}">
                    <a16:creationId xmlns:a16="http://schemas.microsoft.com/office/drawing/2014/main" id="{5994E899-0D14-42D9-940A-92D75EEAE945}"/>
                  </a:ext>
                </a:extLst>
              </p:cNvPr>
              <p:cNvSpPr>
                <a:spLocks noChangeArrowheads="1"/>
              </p:cNvSpPr>
              <p:nvPr/>
            </p:nvSpPr>
            <p:spPr bwMode="auto">
              <a:xfrm>
                <a:off x="4401" y="2195"/>
                <a:ext cx="135"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MM</a:t>
                </a:r>
                <a:endParaRPr lang="en-US" altLang="en-US"/>
              </a:p>
            </p:txBody>
          </p:sp>
          <p:sp>
            <p:nvSpPr>
              <p:cNvPr id="1034358" name="Rectangle 118">
                <a:extLst>
                  <a:ext uri="{FF2B5EF4-FFF2-40B4-BE49-F238E27FC236}">
                    <a16:creationId xmlns:a16="http://schemas.microsoft.com/office/drawing/2014/main" id="{68164106-E785-42F9-B049-3366A7B98F32}"/>
                  </a:ext>
                </a:extLst>
              </p:cNvPr>
              <p:cNvSpPr>
                <a:spLocks noChangeArrowheads="1"/>
              </p:cNvSpPr>
              <p:nvPr/>
            </p:nvSpPr>
            <p:spPr bwMode="auto">
              <a:xfrm>
                <a:off x="4940" y="2195"/>
                <a:ext cx="12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UM</a:t>
                </a:r>
                <a:endParaRPr lang="en-US" altLang="en-US"/>
              </a:p>
            </p:txBody>
          </p:sp>
          <p:sp>
            <p:nvSpPr>
              <p:cNvPr id="1034359" name="Rectangle 119">
                <a:extLst>
                  <a:ext uri="{FF2B5EF4-FFF2-40B4-BE49-F238E27FC236}">
                    <a16:creationId xmlns:a16="http://schemas.microsoft.com/office/drawing/2014/main" id="{110E3440-0B20-469F-8F95-D19806294BE0}"/>
                  </a:ext>
                </a:extLst>
              </p:cNvPr>
              <p:cNvSpPr>
                <a:spLocks noChangeArrowheads="1"/>
              </p:cNvSpPr>
              <p:nvPr/>
            </p:nvSpPr>
            <p:spPr bwMode="auto">
              <a:xfrm>
                <a:off x="4028" y="2328"/>
                <a:ext cx="91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Price Sensitivity Segment</a:t>
                </a:r>
                <a:endParaRPr lang="en-US" altLang="en-US"/>
              </a:p>
            </p:txBody>
          </p:sp>
          <p:sp>
            <p:nvSpPr>
              <p:cNvPr id="1034360" name="Rectangle 120">
                <a:extLst>
                  <a:ext uri="{FF2B5EF4-FFF2-40B4-BE49-F238E27FC236}">
                    <a16:creationId xmlns:a16="http://schemas.microsoft.com/office/drawing/2014/main" id="{F05CF1A8-FE02-4B11-9DBA-B10EA549D579}"/>
                  </a:ext>
                </a:extLst>
              </p:cNvPr>
              <p:cNvSpPr>
                <a:spLocks noChangeArrowheads="1"/>
              </p:cNvSpPr>
              <p:nvPr/>
            </p:nvSpPr>
            <p:spPr bwMode="auto">
              <a:xfrm rot="16200000">
                <a:off x="3040" y="1697"/>
                <a:ext cx="59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 Product Sales</a:t>
                </a:r>
                <a:endParaRPr lang="en-US" altLang="en-US"/>
              </a:p>
            </p:txBody>
          </p:sp>
        </p:grpSp>
      </p:grpSp>
      <p:grpSp>
        <p:nvGrpSpPr>
          <p:cNvPr id="1034362" name="Group 122">
            <a:extLst>
              <a:ext uri="{FF2B5EF4-FFF2-40B4-BE49-F238E27FC236}">
                <a16:creationId xmlns:a16="http://schemas.microsoft.com/office/drawing/2014/main" id="{19280D85-A53F-4B5C-A5CF-CCB42EA2C03C}"/>
              </a:ext>
            </a:extLst>
          </p:cNvPr>
          <p:cNvGrpSpPr>
            <a:grpSpLocks noChangeAspect="1"/>
          </p:cNvGrpSpPr>
          <p:nvPr/>
        </p:nvGrpSpPr>
        <p:grpSpPr bwMode="auto">
          <a:xfrm>
            <a:off x="6527800" y="4005263"/>
            <a:ext cx="3455988" cy="2260600"/>
            <a:chOff x="3152" y="2523"/>
            <a:chExt cx="2177" cy="1424"/>
          </a:xfrm>
        </p:grpSpPr>
        <p:sp>
          <p:nvSpPr>
            <p:cNvPr id="1034361" name="AutoShape 121">
              <a:extLst>
                <a:ext uri="{FF2B5EF4-FFF2-40B4-BE49-F238E27FC236}">
                  <a16:creationId xmlns:a16="http://schemas.microsoft.com/office/drawing/2014/main" id="{6E263622-9333-449D-BC33-7A27CBFADCA6}"/>
                </a:ext>
              </a:extLst>
            </p:cNvPr>
            <p:cNvSpPr>
              <a:spLocks noChangeAspect="1" noChangeArrowheads="1" noTextEdit="1"/>
            </p:cNvSpPr>
            <p:nvPr/>
          </p:nvSpPr>
          <p:spPr bwMode="auto">
            <a:xfrm>
              <a:off x="3152" y="2523"/>
              <a:ext cx="2177" cy="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4363" name="Rectangle 123">
              <a:extLst>
                <a:ext uri="{FF2B5EF4-FFF2-40B4-BE49-F238E27FC236}">
                  <a16:creationId xmlns:a16="http://schemas.microsoft.com/office/drawing/2014/main" id="{B926D2DF-D952-4D8D-BB5B-5691D91DE85B}"/>
                </a:ext>
              </a:extLst>
            </p:cNvPr>
            <p:cNvSpPr>
              <a:spLocks noChangeArrowheads="1"/>
            </p:cNvSpPr>
            <p:nvPr/>
          </p:nvSpPr>
          <p:spPr bwMode="auto">
            <a:xfrm>
              <a:off x="3178" y="2549"/>
              <a:ext cx="2130" cy="138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34364" name="Rectangle 124">
              <a:extLst>
                <a:ext uri="{FF2B5EF4-FFF2-40B4-BE49-F238E27FC236}">
                  <a16:creationId xmlns:a16="http://schemas.microsoft.com/office/drawing/2014/main" id="{F396044F-7E40-4375-824C-9D9C493FDCA9}"/>
                </a:ext>
              </a:extLst>
            </p:cNvPr>
            <p:cNvSpPr>
              <a:spLocks noChangeArrowheads="1"/>
            </p:cNvSpPr>
            <p:nvPr/>
          </p:nvSpPr>
          <p:spPr bwMode="auto">
            <a:xfrm>
              <a:off x="3776" y="3261"/>
              <a:ext cx="222" cy="284"/>
            </a:xfrm>
            <a:prstGeom prst="rect">
              <a:avLst/>
            </a:prstGeom>
            <a:solidFill>
              <a:srgbClr val="6A0056"/>
            </a:solidFill>
            <a:ln w="7938">
              <a:solidFill>
                <a:srgbClr val="000000"/>
              </a:solidFill>
              <a:miter lim="800000"/>
              <a:headEnd/>
              <a:tailEnd/>
            </a:ln>
          </p:spPr>
          <p:txBody>
            <a:bodyPr/>
            <a:lstStyle/>
            <a:p>
              <a:endParaRPr lang="en-US"/>
            </a:p>
          </p:txBody>
        </p:sp>
        <p:sp>
          <p:nvSpPr>
            <p:cNvPr id="1034365" name="Rectangle 125">
              <a:extLst>
                <a:ext uri="{FF2B5EF4-FFF2-40B4-BE49-F238E27FC236}">
                  <a16:creationId xmlns:a16="http://schemas.microsoft.com/office/drawing/2014/main" id="{28496ACF-FB50-4496-8814-F51625AAAFAD}"/>
                </a:ext>
              </a:extLst>
            </p:cNvPr>
            <p:cNvSpPr>
              <a:spLocks noChangeArrowheads="1"/>
            </p:cNvSpPr>
            <p:nvPr/>
          </p:nvSpPr>
          <p:spPr bwMode="auto">
            <a:xfrm>
              <a:off x="4323" y="3261"/>
              <a:ext cx="217" cy="284"/>
            </a:xfrm>
            <a:prstGeom prst="rect">
              <a:avLst/>
            </a:prstGeom>
            <a:solidFill>
              <a:srgbClr val="6A0056"/>
            </a:solidFill>
            <a:ln w="7938">
              <a:solidFill>
                <a:srgbClr val="000000"/>
              </a:solidFill>
              <a:miter lim="800000"/>
              <a:headEnd/>
              <a:tailEnd/>
            </a:ln>
          </p:spPr>
          <p:txBody>
            <a:bodyPr/>
            <a:lstStyle/>
            <a:p>
              <a:endParaRPr lang="en-US"/>
            </a:p>
          </p:txBody>
        </p:sp>
        <p:sp>
          <p:nvSpPr>
            <p:cNvPr id="1034366" name="Rectangle 126">
              <a:extLst>
                <a:ext uri="{FF2B5EF4-FFF2-40B4-BE49-F238E27FC236}">
                  <a16:creationId xmlns:a16="http://schemas.microsoft.com/office/drawing/2014/main" id="{51FA2F7F-B5EB-4EFF-87E0-5C95B47BEC1A}"/>
                </a:ext>
              </a:extLst>
            </p:cNvPr>
            <p:cNvSpPr>
              <a:spLocks noChangeArrowheads="1"/>
            </p:cNvSpPr>
            <p:nvPr/>
          </p:nvSpPr>
          <p:spPr bwMode="auto">
            <a:xfrm>
              <a:off x="4865" y="3261"/>
              <a:ext cx="222" cy="284"/>
            </a:xfrm>
            <a:prstGeom prst="rect">
              <a:avLst/>
            </a:prstGeom>
            <a:solidFill>
              <a:srgbClr val="6A0056"/>
            </a:solidFill>
            <a:ln w="7938">
              <a:solidFill>
                <a:srgbClr val="000000"/>
              </a:solidFill>
              <a:miter lim="800000"/>
              <a:headEnd/>
              <a:tailEnd/>
            </a:ln>
          </p:spPr>
          <p:txBody>
            <a:bodyPr/>
            <a:lstStyle/>
            <a:p>
              <a:endParaRPr lang="en-US"/>
            </a:p>
          </p:txBody>
        </p:sp>
        <p:sp>
          <p:nvSpPr>
            <p:cNvPr id="1034367" name="Line 127">
              <a:extLst>
                <a:ext uri="{FF2B5EF4-FFF2-40B4-BE49-F238E27FC236}">
                  <a16:creationId xmlns:a16="http://schemas.microsoft.com/office/drawing/2014/main" id="{88499CD2-0DAF-48E3-9078-8D470E63A745}"/>
                </a:ext>
              </a:extLst>
            </p:cNvPr>
            <p:cNvSpPr>
              <a:spLocks noChangeShapeType="1"/>
            </p:cNvSpPr>
            <p:nvPr/>
          </p:nvSpPr>
          <p:spPr bwMode="auto">
            <a:xfrm>
              <a:off x="3616" y="2858"/>
              <a:ext cx="0" cy="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68" name="Line 128">
              <a:extLst>
                <a:ext uri="{FF2B5EF4-FFF2-40B4-BE49-F238E27FC236}">
                  <a16:creationId xmlns:a16="http://schemas.microsoft.com/office/drawing/2014/main" id="{F8E4C7FF-FCD9-4122-BFA7-3735CC870AFC}"/>
                </a:ext>
              </a:extLst>
            </p:cNvPr>
            <p:cNvSpPr>
              <a:spLocks noChangeShapeType="1"/>
            </p:cNvSpPr>
            <p:nvPr/>
          </p:nvSpPr>
          <p:spPr bwMode="auto">
            <a:xfrm>
              <a:off x="3590" y="3545"/>
              <a:ext cx="2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69" name="Line 129">
              <a:extLst>
                <a:ext uri="{FF2B5EF4-FFF2-40B4-BE49-F238E27FC236}">
                  <a16:creationId xmlns:a16="http://schemas.microsoft.com/office/drawing/2014/main" id="{E2617E9F-CFD1-4F8B-AD36-3535F30C80AB}"/>
                </a:ext>
              </a:extLst>
            </p:cNvPr>
            <p:cNvSpPr>
              <a:spLocks noChangeShapeType="1"/>
            </p:cNvSpPr>
            <p:nvPr/>
          </p:nvSpPr>
          <p:spPr bwMode="auto">
            <a:xfrm>
              <a:off x="3590" y="3374"/>
              <a:ext cx="2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70" name="Line 130">
              <a:extLst>
                <a:ext uri="{FF2B5EF4-FFF2-40B4-BE49-F238E27FC236}">
                  <a16:creationId xmlns:a16="http://schemas.microsoft.com/office/drawing/2014/main" id="{4E9F3EAF-953D-423D-BE24-0EBB1C62DE5A}"/>
                </a:ext>
              </a:extLst>
            </p:cNvPr>
            <p:cNvSpPr>
              <a:spLocks noChangeShapeType="1"/>
            </p:cNvSpPr>
            <p:nvPr/>
          </p:nvSpPr>
          <p:spPr bwMode="auto">
            <a:xfrm>
              <a:off x="3590" y="3204"/>
              <a:ext cx="2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71" name="Line 131">
              <a:extLst>
                <a:ext uri="{FF2B5EF4-FFF2-40B4-BE49-F238E27FC236}">
                  <a16:creationId xmlns:a16="http://schemas.microsoft.com/office/drawing/2014/main" id="{1321F9FA-8A3B-4532-B7F2-63CD09DDAC86}"/>
                </a:ext>
              </a:extLst>
            </p:cNvPr>
            <p:cNvSpPr>
              <a:spLocks noChangeShapeType="1"/>
            </p:cNvSpPr>
            <p:nvPr/>
          </p:nvSpPr>
          <p:spPr bwMode="auto">
            <a:xfrm>
              <a:off x="3590" y="3029"/>
              <a:ext cx="2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72" name="Line 132">
              <a:extLst>
                <a:ext uri="{FF2B5EF4-FFF2-40B4-BE49-F238E27FC236}">
                  <a16:creationId xmlns:a16="http://schemas.microsoft.com/office/drawing/2014/main" id="{EDD0FC97-EB27-4C70-BE20-8C34327139E0}"/>
                </a:ext>
              </a:extLst>
            </p:cNvPr>
            <p:cNvSpPr>
              <a:spLocks noChangeShapeType="1"/>
            </p:cNvSpPr>
            <p:nvPr/>
          </p:nvSpPr>
          <p:spPr bwMode="auto">
            <a:xfrm>
              <a:off x="3590" y="2858"/>
              <a:ext cx="2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73" name="Line 133">
              <a:extLst>
                <a:ext uri="{FF2B5EF4-FFF2-40B4-BE49-F238E27FC236}">
                  <a16:creationId xmlns:a16="http://schemas.microsoft.com/office/drawing/2014/main" id="{134C2B34-42E0-436C-97E5-5B7788C0B7D1}"/>
                </a:ext>
              </a:extLst>
            </p:cNvPr>
            <p:cNvSpPr>
              <a:spLocks noChangeShapeType="1"/>
            </p:cNvSpPr>
            <p:nvPr/>
          </p:nvSpPr>
          <p:spPr bwMode="auto">
            <a:xfrm>
              <a:off x="3616" y="3545"/>
              <a:ext cx="1636"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74" name="Line 134">
              <a:extLst>
                <a:ext uri="{FF2B5EF4-FFF2-40B4-BE49-F238E27FC236}">
                  <a16:creationId xmlns:a16="http://schemas.microsoft.com/office/drawing/2014/main" id="{F60EAA88-2F57-48A8-8B63-E47281BBB2D0}"/>
                </a:ext>
              </a:extLst>
            </p:cNvPr>
            <p:cNvSpPr>
              <a:spLocks noChangeShapeType="1"/>
            </p:cNvSpPr>
            <p:nvPr/>
          </p:nvSpPr>
          <p:spPr bwMode="auto">
            <a:xfrm flipV="1">
              <a:off x="3616" y="3545"/>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75" name="Line 135">
              <a:extLst>
                <a:ext uri="{FF2B5EF4-FFF2-40B4-BE49-F238E27FC236}">
                  <a16:creationId xmlns:a16="http://schemas.microsoft.com/office/drawing/2014/main" id="{135B5E54-8F31-48CB-A3BC-38CDA0A59A14}"/>
                </a:ext>
              </a:extLst>
            </p:cNvPr>
            <p:cNvSpPr>
              <a:spLocks noChangeShapeType="1"/>
            </p:cNvSpPr>
            <p:nvPr/>
          </p:nvSpPr>
          <p:spPr bwMode="auto">
            <a:xfrm flipV="1">
              <a:off x="4163" y="3545"/>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76" name="Line 136">
              <a:extLst>
                <a:ext uri="{FF2B5EF4-FFF2-40B4-BE49-F238E27FC236}">
                  <a16:creationId xmlns:a16="http://schemas.microsoft.com/office/drawing/2014/main" id="{44D52B6F-9DD5-45B2-8935-1058444949C9}"/>
                </a:ext>
              </a:extLst>
            </p:cNvPr>
            <p:cNvSpPr>
              <a:spLocks noChangeShapeType="1"/>
            </p:cNvSpPr>
            <p:nvPr/>
          </p:nvSpPr>
          <p:spPr bwMode="auto">
            <a:xfrm flipV="1">
              <a:off x="4705" y="3545"/>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77" name="Line 137">
              <a:extLst>
                <a:ext uri="{FF2B5EF4-FFF2-40B4-BE49-F238E27FC236}">
                  <a16:creationId xmlns:a16="http://schemas.microsoft.com/office/drawing/2014/main" id="{77E98D12-D927-4F14-8629-31A09A8DA284}"/>
                </a:ext>
              </a:extLst>
            </p:cNvPr>
            <p:cNvSpPr>
              <a:spLocks noChangeShapeType="1"/>
            </p:cNvSpPr>
            <p:nvPr/>
          </p:nvSpPr>
          <p:spPr bwMode="auto">
            <a:xfrm flipV="1">
              <a:off x="5252" y="3545"/>
              <a:ext cx="0" cy="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78" name="Rectangle 138">
              <a:extLst>
                <a:ext uri="{FF2B5EF4-FFF2-40B4-BE49-F238E27FC236}">
                  <a16:creationId xmlns:a16="http://schemas.microsoft.com/office/drawing/2014/main" id="{D711B9DE-DCB8-4077-8C34-9895327EEE06}"/>
                </a:ext>
              </a:extLst>
            </p:cNvPr>
            <p:cNvSpPr>
              <a:spLocks noChangeArrowheads="1"/>
            </p:cNvSpPr>
            <p:nvPr/>
          </p:nvSpPr>
          <p:spPr bwMode="auto">
            <a:xfrm>
              <a:off x="3956" y="2595"/>
              <a:ext cx="62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200" b="1">
                  <a:solidFill>
                    <a:srgbClr val="000000"/>
                  </a:solidFill>
                </a:rPr>
                <a:t>Broad Appeal</a:t>
              </a:r>
              <a:endParaRPr lang="en-US" altLang="en-US" sz="1200" b="1"/>
            </a:p>
          </p:txBody>
        </p:sp>
        <p:sp>
          <p:nvSpPr>
            <p:cNvPr id="1034379" name="Rectangle 139">
              <a:extLst>
                <a:ext uri="{FF2B5EF4-FFF2-40B4-BE49-F238E27FC236}">
                  <a16:creationId xmlns:a16="http://schemas.microsoft.com/office/drawing/2014/main" id="{C6B22A86-2132-4790-AB52-1C1E9BC6673A}"/>
                </a:ext>
              </a:extLst>
            </p:cNvPr>
            <p:cNvSpPr>
              <a:spLocks noChangeArrowheads="1"/>
            </p:cNvSpPr>
            <p:nvPr/>
          </p:nvSpPr>
          <p:spPr bwMode="auto">
            <a:xfrm>
              <a:off x="3455" y="3498"/>
              <a:ext cx="11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0%</a:t>
              </a:r>
              <a:endParaRPr lang="en-US" altLang="en-US"/>
            </a:p>
          </p:txBody>
        </p:sp>
        <p:sp>
          <p:nvSpPr>
            <p:cNvPr id="1034380" name="Rectangle 140">
              <a:extLst>
                <a:ext uri="{FF2B5EF4-FFF2-40B4-BE49-F238E27FC236}">
                  <a16:creationId xmlns:a16="http://schemas.microsoft.com/office/drawing/2014/main" id="{8DE7E120-9A09-41E1-AD22-DB31965AF6D2}"/>
                </a:ext>
              </a:extLst>
            </p:cNvPr>
            <p:cNvSpPr>
              <a:spLocks noChangeArrowheads="1"/>
            </p:cNvSpPr>
            <p:nvPr/>
          </p:nvSpPr>
          <p:spPr bwMode="auto">
            <a:xfrm>
              <a:off x="3410" y="3328"/>
              <a:ext cx="1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20%</a:t>
              </a:r>
              <a:endParaRPr lang="en-US" altLang="en-US"/>
            </a:p>
          </p:txBody>
        </p:sp>
        <p:sp>
          <p:nvSpPr>
            <p:cNvPr id="1034381" name="Rectangle 141">
              <a:extLst>
                <a:ext uri="{FF2B5EF4-FFF2-40B4-BE49-F238E27FC236}">
                  <a16:creationId xmlns:a16="http://schemas.microsoft.com/office/drawing/2014/main" id="{FD5B3DB2-4829-4796-B832-DF86EE69F481}"/>
                </a:ext>
              </a:extLst>
            </p:cNvPr>
            <p:cNvSpPr>
              <a:spLocks noChangeArrowheads="1"/>
            </p:cNvSpPr>
            <p:nvPr/>
          </p:nvSpPr>
          <p:spPr bwMode="auto">
            <a:xfrm>
              <a:off x="3410" y="3158"/>
              <a:ext cx="1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40%</a:t>
              </a:r>
              <a:endParaRPr lang="en-US" altLang="en-US"/>
            </a:p>
          </p:txBody>
        </p:sp>
        <p:sp>
          <p:nvSpPr>
            <p:cNvPr id="1034382" name="Rectangle 142">
              <a:extLst>
                <a:ext uri="{FF2B5EF4-FFF2-40B4-BE49-F238E27FC236}">
                  <a16:creationId xmlns:a16="http://schemas.microsoft.com/office/drawing/2014/main" id="{F560F22C-65B2-446D-9911-E1AC045EC67C}"/>
                </a:ext>
              </a:extLst>
            </p:cNvPr>
            <p:cNvSpPr>
              <a:spLocks noChangeArrowheads="1"/>
            </p:cNvSpPr>
            <p:nvPr/>
          </p:nvSpPr>
          <p:spPr bwMode="auto">
            <a:xfrm>
              <a:off x="3410" y="2982"/>
              <a:ext cx="1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60%</a:t>
              </a:r>
              <a:endParaRPr lang="en-US" altLang="en-US"/>
            </a:p>
          </p:txBody>
        </p:sp>
        <p:sp>
          <p:nvSpPr>
            <p:cNvPr id="1034383" name="Rectangle 143">
              <a:extLst>
                <a:ext uri="{FF2B5EF4-FFF2-40B4-BE49-F238E27FC236}">
                  <a16:creationId xmlns:a16="http://schemas.microsoft.com/office/drawing/2014/main" id="{99B890D3-DF89-4B4F-8E40-5E21DEA4F16D}"/>
                </a:ext>
              </a:extLst>
            </p:cNvPr>
            <p:cNvSpPr>
              <a:spLocks noChangeArrowheads="1"/>
            </p:cNvSpPr>
            <p:nvPr/>
          </p:nvSpPr>
          <p:spPr bwMode="auto">
            <a:xfrm>
              <a:off x="3410" y="2812"/>
              <a:ext cx="1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80%</a:t>
              </a:r>
              <a:endParaRPr lang="en-US" altLang="en-US"/>
            </a:p>
          </p:txBody>
        </p:sp>
        <p:sp>
          <p:nvSpPr>
            <p:cNvPr id="1034384" name="Rectangle 144">
              <a:extLst>
                <a:ext uri="{FF2B5EF4-FFF2-40B4-BE49-F238E27FC236}">
                  <a16:creationId xmlns:a16="http://schemas.microsoft.com/office/drawing/2014/main" id="{F060B2F5-BAA9-4733-8A5C-34F44B4BDCC3}"/>
                </a:ext>
              </a:extLst>
            </p:cNvPr>
            <p:cNvSpPr>
              <a:spLocks noChangeArrowheads="1"/>
            </p:cNvSpPr>
            <p:nvPr/>
          </p:nvSpPr>
          <p:spPr bwMode="auto">
            <a:xfrm>
              <a:off x="3857" y="3617"/>
              <a:ext cx="107"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PS</a:t>
              </a:r>
              <a:endParaRPr lang="en-US" altLang="en-US"/>
            </a:p>
          </p:txBody>
        </p:sp>
        <p:sp>
          <p:nvSpPr>
            <p:cNvPr id="1034385" name="Rectangle 145">
              <a:extLst>
                <a:ext uri="{FF2B5EF4-FFF2-40B4-BE49-F238E27FC236}">
                  <a16:creationId xmlns:a16="http://schemas.microsoft.com/office/drawing/2014/main" id="{E03F1163-1729-42A7-AEF3-3BFB853B3EBE}"/>
                </a:ext>
              </a:extLst>
            </p:cNvPr>
            <p:cNvSpPr>
              <a:spLocks noChangeArrowheads="1"/>
            </p:cNvSpPr>
            <p:nvPr/>
          </p:nvSpPr>
          <p:spPr bwMode="auto">
            <a:xfrm>
              <a:off x="4389" y="3617"/>
              <a:ext cx="135"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MM</a:t>
              </a:r>
              <a:endParaRPr lang="en-US" altLang="en-US"/>
            </a:p>
          </p:txBody>
        </p:sp>
        <p:sp>
          <p:nvSpPr>
            <p:cNvPr id="1034386" name="Rectangle 146">
              <a:extLst>
                <a:ext uri="{FF2B5EF4-FFF2-40B4-BE49-F238E27FC236}">
                  <a16:creationId xmlns:a16="http://schemas.microsoft.com/office/drawing/2014/main" id="{2AAC71A1-6635-4E14-A11C-DE13A54DACEB}"/>
                </a:ext>
              </a:extLst>
            </p:cNvPr>
            <p:cNvSpPr>
              <a:spLocks noChangeArrowheads="1"/>
            </p:cNvSpPr>
            <p:nvPr/>
          </p:nvSpPr>
          <p:spPr bwMode="auto">
            <a:xfrm>
              <a:off x="4935" y="3617"/>
              <a:ext cx="12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UM</a:t>
              </a:r>
              <a:endParaRPr lang="en-US" altLang="en-US"/>
            </a:p>
          </p:txBody>
        </p:sp>
        <p:sp>
          <p:nvSpPr>
            <p:cNvPr id="1034387" name="Rectangle 147">
              <a:extLst>
                <a:ext uri="{FF2B5EF4-FFF2-40B4-BE49-F238E27FC236}">
                  <a16:creationId xmlns:a16="http://schemas.microsoft.com/office/drawing/2014/main" id="{0E93103D-B01D-4076-82E6-4F8B37E23D68}"/>
                </a:ext>
              </a:extLst>
            </p:cNvPr>
            <p:cNvSpPr>
              <a:spLocks noChangeArrowheads="1"/>
            </p:cNvSpPr>
            <p:nvPr/>
          </p:nvSpPr>
          <p:spPr bwMode="auto">
            <a:xfrm>
              <a:off x="4017" y="3751"/>
              <a:ext cx="912"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Price Sensitivity Segment</a:t>
              </a:r>
              <a:endParaRPr lang="en-US" altLang="en-US"/>
            </a:p>
          </p:txBody>
        </p:sp>
        <p:sp>
          <p:nvSpPr>
            <p:cNvPr id="1034388" name="Rectangle 148">
              <a:extLst>
                <a:ext uri="{FF2B5EF4-FFF2-40B4-BE49-F238E27FC236}">
                  <a16:creationId xmlns:a16="http://schemas.microsoft.com/office/drawing/2014/main" id="{85941553-3476-43DC-8FBD-3CCC2A1511F1}"/>
                </a:ext>
              </a:extLst>
            </p:cNvPr>
            <p:cNvSpPr>
              <a:spLocks noChangeArrowheads="1"/>
            </p:cNvSpPr>
            <p:nvPr/>
          </p:nvSpPr>
          <p:spPr bwMode="auto">
            <a:xfrm rot="16200000">
              <a:off x="3013" y="3112"/>
              <a:ext cx="59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a:solidFill>
                    <a:srgbClr val="000000"/>
                  </a:solidFill>
                </a:rPr>
                <a:t>% Product Sales</a:t>
              </a:r>
              <a:endParaRPr lang="en-US" altLang="en-US"/>
            </a:p>
          </p:txBody>
        </p:sp>
      </p:grpSp>
      <p:sp>
        <p:nvSpPr>
          <p:cNvPr id="123" name="TextBox 122">
            <a:extLst>
              <a:ext uri="{FF2B5EF4-FFF2-40B4-BE49-F238E27FC236}">
                <a16:creationId xmlns:a16="http://schemas.microsoft.com/office/drawing/2014/main" id="{757A0AD2-426C-424C-83AC-6863ECE2EA24}"/>
              </a:ext>
            </a:extLst>
          </p:cNvPr>
          <p:cNvSpPr txBox="1"/>
          <p:nvPr/>
        </p:nvSpPr>
        <p:spPr>
          <a:xfrm>
            <a:off x="8414238" y="1169377"/>
            <a:ext cx="3059724" cy="369332"/>
          </a:xfrm>
          <a:prstGeom prst="rect">
            <a:avLst/>
          </a:prstGeom>
          <a:noFill/>
        </p:spPr>
        <p:txBody>
          <a:bodyPr wrap="square" rtlCol="0">
            <a:spAutoFit/>
          </a:bodyPr>
          <a:lstStyle/>
          <a:p>
            <a:r>
              <a:rPr lang="en-IN" b="1" dirty="0">
                <a:solidFill>
                  <a:srgbClr val="FF0000"/>
                </a:solidFill>
              </a:rPr>
              <a:t>Read it your self, Later.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1314C-9A03-478A-A8A2-67C89E2183A7}"/>
              </a:ext>
            </a:extLst>
          </p:cNvPr>
          <p:cNvSpPr>
            <a:spLocks noGrp="1"/>
          </p:cNvSpPr>
          <p:nvPr>
            <p:ph type="title"/>
          </p:nvPr>
        </p:nvSpPr>
        <p:spPr/>
        <p:txBody>
          <a:bodyPr/>
          <a:lstStyle/>
          <a:p>
            <a:r>
              <a:rPr lang="en-GB" altLang="en-US" dirty="0"/>
              <a:t>Segmentations try to answer questions</a:t>
            </a:r>
            <a:endParaRPr lang="en-IN" dirty="0"/>
          </a:p>
        </p:txBody>
      </p:sp>
      <p:sp>
        <p:nvSpPr>
          <p:cNvPr id="3" name="Slide Number Placeholder 2">
            <a:extLst>
              <a:ext uri="{FF2B5EF4-FFF2-40B4-BE49-F238E27FC236}">
                <a16:creationId xmlns:a16="http://schemas.microsoft.com/office/drawing/2014/main" id="{9F66C81C-709A-46E7-9A03-2BCB5AE048DF}"/>
              </a:ext>
            </a:extLst>
          </p:cNvPr>
          <p:cNvSpPr>
            <a:spLocks noGrp="1"/>
          </p:cNvSpPr>
          <p:nvPr>
            <p:ph type="sldNum" sz="quarter" idx="12"/>
          </p:nvPr>
        </p:nvSpPr>
        <p:spPr/>
        <p:txBody>
          <a:bodyPr/>
          <a:lstStyle/>
          <a:p>
            <a:fld id="{FB8953FF-B90B-DD44-A3A8-547482841CA8}" type="slidenum">
              <a:rPr lang="en-US" smtClean="0"/>
              <a:pPr/>
              <a:t>3</a:t>
            </a:fld>
            <a:endParaRPr lang="en-US" dirty="0"/>
          </a:p>
        </p:txBody>
      </p:sp>
      <p:sp>
        <p:nvSpPr>
          <p:cNvPr id="9" name="Text Placeholder 8">
            <a:extLst>
              <a:ext uri="{FF2B5EF4-FFF2-40B4-BE49-F238E27FC236}">
                <a16:creationId xmlns:a16="http://schemas.microsoft.com/office/drawing/2014/main" id="{D15E0E44-DB4C-4834-80B7-5CD3DFFD19CD}"/>
              </a:ext>
            </a:extLst>
          </p:cNvPr>
          <p:cNvSpPr>
            <a:spLocks noGrp="1"/>
          </p:cNvSpPr>
          <p:nvPr>
            <p:ph type="body" sz="quarter" idx="15"/>
          </p:nvPr>
        </p:nvSpPr>
        <p:spPr/>
        <p:txBody>
          <a:bodyPr/>
          <a:lstStyle/>
          <a:p>
            <a:pPr marL="285750" indent="-285750">
              <a:buFont typeface="Arial" panose="020B0604020202020204" pitchFamily="34" charset="0"/>
              <a:buChar char="•"/>
            </a:pPr>
            <a:r>
              <a:rPr lang="en-GB" altLang="en-US" dirty="0"/>
              <a:t>How does her spending compare to average</a:t>
            </a:r>
          </a:p>
          <a:p>
            <a:pPr marL="285750" indent="-285750">
              <a:buFont typeface="Arial" panose="020B0604020202020204" pitchFamily="34" charset="0"/>
              <a:buChar char="•"/>
            </a:pPr>
            <a:endParaRPr lang="en-GB" altLang="en-US" dirty="0"/>
          </a:p>
          <a:p>
            <a:pPr marL="285750" indent="-285750">
              <a:buFont typeface="Arial" panose="020B0604020202020204" pitchFamily="34" charset="0"/>
              <a:buChar char="•"/>
            </a:pPr>
            <a:r>
              <a:rPr lang="en-GB" altLang="en-US" dirty="0"/>
              <a:t>How often does she shop</a:t>
            </a:r>
          </a:p>
          <a:p>
            <a:pPr marL="285750" indent="-285750">
              <a:buFont typeface="Arial" panose="020B0604020202020204" pitchFamily="34" charset="0"/>
              <a:buChar char="•"/>
            </a:pPr>
            <a:endParaRPr lang="en-GB" altLang="en-US" dirty="0"/>
          </a:p>
          <a:p>
            <a:pPr marL="285750" indent="-285750">
              <a:buFont typeface="Arial" panose="020B0604020202020204" pitchFamily="34" charset="0"/>
              <a:buChar char="•"/>
            </a:pPr>
            <a:r>
              <a:rPr lang="en-GB" altLang="en-US" dirty="0"/>
              <a:t>How big is her shop</a:t>
            </a:r>
          </a:p>
          <a:p>
            <a:pPr marL="285750" indent="-285750">
              <a:buFont typeface="Arial" panose="020B0604020202020204" pitchFamily="34" charset="0"/>
              <a:buChar char="•"/>
            </a:pPr>
            <a:endParaRPr lang="en-GB" altLang="en-US" dirty="0"/>
          </a:p>
          <a:p>
            <a:pPr marL="285750" indent="-285750">
              <a:buFont typeface="Arial" panose="020B0604020202020204" pitchFamily="34" charset="0"/>
              <a:buChar char="•"/>
            </a:pPr>
            <a:r>
              <a:rPr lang="en-GB" altLang="en-US" dirty="0"/>
              <a:t>Which categories are popular</a:t>
            </a:r>
          </a:p>
          <a:p>
            <a:pPr marL="285750" indent="-285750">
              <a:buFont typeface="Arial" panose="020B0604020202020204" pitchFamily="34" charset="0"/>
              <a:buChar char="•"/>
            </a:pPr>
            <a:endParaRPr lang="en-GB" altLang="en-US" dirty="0"/>
          </a:p>
          <a:p>
            <a:pPr marL="285750" indent="-285750">
              <a:buFont typeface="Arial" panose="020B0604020202020204" pitchFamily="34" charset="0"/>
              <a:buChar char="•"/>
            </a:pPr>
            <a:r>
              <a:rPr lang="en-GB" altLang="en-US" dirty="0"/>
              <a:t>Looking at trends: Does she buy the same things again and again?</a:t>
            </a:r>
          </a:p>
          <a:p>
            <a:pPr marL="285750" indent="-285750">
              <a:buFont typeface="Arial" panose="020B0604020202020204" pitchFamily="34" charset="0"/>
              <a:buChar char="•"/>
            </a:pPr>
            <a:endParaRPr lang="en-GB" altLang="en-US" dirty="0"/>
          </a:p>
          <a:p>
            <a:pPr marL="285750" indent="-285750">
              <a:buFont typeface="Arial" panose="020B0604020202020204" pitchFamily="34" charset="0"/>
              <a:buChar char="•"/>
            </a:pPr>
            <a:r>
              <a:rPr lang="en-GB" altLang="en-US" dirty="0"/>
              <a:t>What items: </a:t>
            </a:r>
          </a:p>
          <a:p>
            <a:pPr lvl="1"/>
            <a:r>
              <a:rPr lang="en-GB" altLang="en-US" sz="1800" dirty="0"/>
              <a:t>Value or premium</a:t>
            </a:r>
          </a:p>
          <a:p>
            <a:pPr lvl="1"/>
            <a:r>
              <a:rPr lang="en-GB" altLang="en-US" sz="1800" dirty="0"/>
              <a:t>Convenience or traditional</a:t>
            </a:r>
          </a:p>
          <a:p>
            <a:pPr lvl="1"/>
            <a:r>
              <a:rPr lang="en-GB" altLang="en-US" sz="1800" dirty="0"/>
              <a:t>Organic or </a:t>
            </a:r>
            <a:r>
              <a:rPr lang="en-GB" altLang="en-US" sz="1800" i="1" dirty="0"/>
              <a:t>normal</a:t>
            </a:r>
          </a:p>
          <a:p>
            <a:pPr marL="285750" indent="-285750">
              <a:buFont typeface="Arial" panose="020B0604020202020204" pitchFamily="34" charset="0"/>
              <a:buChar char="•"/>
            </a:pPr>
            <a:endParaRPr lang="en-GB" altLang="en-US" dirty="0"/>
          </a:p>
          <a:p>
            <a:pPr marL="285750" indent="-285750">
              <a:buFont typeface="Arial" panose="020B0604020202020204" pitchFamily="34" charset="0"/>
              <a:buChar char="•"/>
            </a:pPr>
            <a:r>
              <a:rPr lang="en-GB" altLang="en-US" dirty="0"/>
              <a:t>Why is she shopping at retailer X</a:t>
            </a:r>
          </a:p>
          <a:p>
            <a:endParaRPr lang="en-GB" altLang="en-US" dirty="0"/>
          </a:p>
          <a:p>
            <a:endParaRPr lang="en-IN" dirty="0"/>
          </a:p>
        </p:txBody>
      </p:sp>
    </p:spTree>
    <p:extLst>
      <p:ext uri="{BB962C8B-B14F-4D97-AF65-F5344CB8AC3E}">
        <p14:creationId xmlns:p14="http://schemas.microsoft.com/office/powerpoint/2010/main" val="4156554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20" name="Rectangle 12">
            <a:extLst>
              <a:ext uri="{FF2B5EF4-FFF2-40B4-BE49-F238E27FC236}">
                <a16:creationId xmlns:a16="http://schemas.microsoft.com/office/drawing/2014/main" id="{FCEC0675-5B33-43F1-9B24-FB45937555B2}"/>
              </a:ext>
            </a:extLst>
          </p:cNvPr>
          <p:cNvSpPr>
            <a:spLocks noGrp="1" noChangeArrowheads="1"/>
          </p:cNvSpPr>
          <p:nvPr>
            <p:ph type="title"/>
          </p:nvPr>
        </p:nvSpPr>
        <p:spPr/>
        <p:txBody>
          <a:bodyPr>
            <a:normAutofit fontScale="90000"/>
          </a:bodyPr>
          <a:lstStyle/>
          <a:p>
            <a:r>
              <a:rPr lang="en-GB" altLang="en-US" b="0" dirty="0"/>
              <a:t>The most important use of Price Sensitivity is to create a Customer Led pricing model </a:t>
            </a:r>
            <a:br>
              <a:rPr lang="en-GB" altLang="en-US" b="0" dirty="0"/>
            </a:br>
            <a:endParaRPr lang="en-GB" altLang="en-US" sz="2000" dirty="0"/>
          </a:p>
        </p:txBody>
      </p:sp>
      <p:sp>
        <p:nvSpPr>
          <p:cNvPr id="1041410" name="Rectangle 2">
            <a:extLst>
              <a:ext uri="{FF2B5EF4-FFF2-40B4-BE49-F238E27FC236}">
                <a16:creationId xmlns:a16="http://schemas.microsoft.com/office/drawing/2014/main" id="{636A192F-EA3E-4D13-BDC1-492634667BED}"/>
              </a:ext>
            </a:extLst>
          </p:cNvPr>
          <p:cNvSpPr>
            <a:spLocks noChangeArrowheads="1"/>
          </p:cNvSpPr>
          <p:nvPr/>
        </p:nvSpPr>
        <p:spPr bwMode="auto">
          <a:xfrm>
            <a:off x="1919289" y="1484314"/>
            <a:ext cx="3240087"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4" rIns="91390" bIns="45694"/>
          <a:lstStyle>
            <a:lvl1pPr marL="228600" indent="-228600" algn="l" defTabSz="228600">
              <a:lnSpc>
                <a:spcPct val="80000"/>
              </a:lnSpc>
              <a:spcBef>
                <a:spcPct val="0"/>
              </a:spcBef>
              <a:defRPr sz="2800" b="1">
                <a:solidFill>
                  <a:schemeClr val="tx2"/>
                </a:solidFill>
                <a:latin typeface="Arial" panose="020B0604020202020204" pitchFamily="34" charset="0"/>
              </a:defRPr>
            </a:lvl1pPr>
            <a:lvl2pPr marL="228600" indent="-228600" algn="l" defTabSz="228600">
              <a:lnSpc>
                <a:spcPct val="80000"/>
              </a:lnSpc>
              <a:spcBef>
                <a:spcPct val="0"/>
              </a:spcBef>
              <a:defRPr sz="2800" b="1">
                <a:solidFill>
                  <a:schemeClr val="tx2"/>
                </a:solidFill>
                <a:latin typeface="Arial" panose="020B0604020202020204" pitchFamily="34" charset="0"/>
              </a:defRPr>
            </a:lvl2pPr>
            <a:lvl3pPr marL="228600" indent="-228600" algn="l" defTabSz="228600">
              <a:lnSpc>
                <a:spcPct val="80000"/>
              </a:lnSpc>
              <a:spcBef>
                <a:spcPct val="0"/>
              </a:spcBef>
              <a:defRPr sz="2800" b="1">
                <a:solidFill>
                  <a:schemeClr val="tx2"/>
                </a:solidFill>
                <a:latin typeface="Arial" panose="020B0604020202020204" pitchFamily="34" charset="0"/>
              </a:defRPr>
            </a:lvl3pPr>
            <a:lvl4pPr marL="228600" indent="-228600" algn="l" defTabSz="228600">
              <a:lnSpc>
                <a:spcPct val="80000"/>
              </a:lnSpc>
              <a:spcBef>
                <a:spcPct val="0"/>
              </a:spcBef>
              <a:defRPr sz="2800" b="1">
                <a:solidFill>
                  <a:schemeClr val="tx2"/>
                </a:solidFill>
                <a:latin typeface="Arial" panose="020B0604020202020204" pitchFamily="34" charset="0"/>
              </a:defRPr>
            </a:lvl4pPr>
            <a:lvl5pPr marL="228600" indent="-228600" algn="l" defTabSz="228600">
              <a:lnSpc>
                <a:spcPct val="80000"/>
              </a:lnSpc>
              <a:spcBef>
                <a:spcPct val="0"/>
              </a:spcBef>
              <a:defRPr sz="2800" b="1">
                <a:solidFill>
                  <a:schemeClr val="tx2"/>
                </a:solidFill>
                <a:latin typeface="Arial" panose="020B0604020202020204" pitchFamily="34" charset="0"/>
              </a:defRPr>
            </a:lvl5pPr>
            <a:lvl6pPr marL="685800" indent="-228600" defTabSz="228600" fontAlgn="base">
              <a:lnSpc>
                <a:spcPct val="80000"/>
              </a:lnSpc>
              <a:spcBef>
                <a:spcPct val="0"/>
              </a:spcBef>
              <a:spcAft>
                <a:spcPct val="0"/>
              </a:spcAft>
              <a:defRPr sz="2800" b="1">
                <a:solidFill>
                  <a:schemeClr val="tx2"/>
                </a:solidFill>
                <a:latin typeface="Arial" panose="020B0604020202020204" pitchFamily="34" charset="0"/>
              </a:defRPr>
            </a:lvl6pPr>
            <a:lvl7pPr marL="1143000" indent="-228600" defTabSz="228600" fontAlgn="base">
              <a:lnSpc>
                <a:spcPct val="80000"/>
              </a:lnSpc>
              <a:spcBef>
                <a:spcPct val="0"/>
              </a:spcBef>
              <a:spcAft>
                <a:spcPct val="0"/>
              </a:spcAft>
              <a:defRPr sz="2800" b="1">
                <a:solidFill>
                  <a:schemeClr val="tx2"/>
                </a:solidFill>
                <a:latin typeface="Arial" panose="020B0604020202020204" pitchFamily="34" charset="0"/>
              </a:defRPr>
            </a:lvl7pPr>
            <a:lvl8pPr marL="1600200" indent="-228600" defTabSz="228600" fontAlgn="base">
              <a:lnSpc>
                <a:spcPct val="80000"/>
              </a:lnSpc>
              <a:spcBef>
                <a:spcPct val="0"/>
              </a:spcBef>
              <a:spcAft>
                <a:spcPct val="0"/>
              </a:spcAft>
              <a:defRPr sz="2800" b="1">
                <a:solidFill>
                  <a:schemeClr val="tx2"/>
                </a:solidFill>
                <a:latin typeface="Arial" panose="020B0604020202020204" pitchFamily="34" charset="0"/>
              </a:defRPr>
            </a:lvl8pPr>
            <a:lvl9pPr marL="2057400" indent="-228600" defTabSz="228600" fontAlgn="base">
              <a:lnSpc>
                <a:spcPct val="80000"/>
              </a:lnSpc>
              <a:spcBef>
                <a:spcPct val="0"/>
              </a:spcBef>
              <a:spcAft>
                <a:spcPct val="0"/>
              </a:spcAft>
              <a:defRPr sz="2800" b="1">
                <a:solidFill>
                  <a:schemeClr val="tx2"/>
                </a:solidFill>
                <a:latin typeface="Arial" panose="020B0604020202020204" pitchFamily="34" charset="0"/>
              </a:defRPr>
            </a:lvl9pPr>
          </a:lstStyle>
          <a:p>
            <a:pPr algn="ctr">
              <a:buFontTx/>
              <a:buNone/>
            </a:pPr>
            <a:br>
              <a:rPr lang="en-US" altLang="en-US" sz="1800">
                <a:solidFill>
                  <a:schemeClr val="tx1"/>
                </a:solidFill>
              </a:rPr>
            </a:br>
            <a:r>
              <a:rPr lang="en-US" altLang="en-US" sz="1800">
                <a:solidFill>
                  <a:schemeClr val="tx1"/>
                </a:solidFill>
              </a:rPr>
              <a:t>Invest on products bought by the most price-sensitive customers</a:t>
            </a:r>
          </a:p>
        </p:txBody>
      </p:sp>
      <p:sp>
        <p:nvSpPr>
          <p:cNvPr id="1041411" name="Text Box 3">
            <a:extLst>
              <a:ext uri="{FF2B5EF4-FFF2-40B4-BE49-F238E27FC236}">
                <a16:creationId xmlns:a16="http://schemas.microsoft.com/office/drawing/2014/main" id="{33D8AF7D-8E84-47C2-A98E-1EF521466ECD}"/>
              </a:ext>
            </a:extLst>
          </p:cNvPr>
          <p:cNvSpPr txBox="1">
            <a:spLocks noChangeArrowheads="1"/>
          </p:cNvSpPr>
          <p:nvPr/>
        </p:nvSpPr>
        <p:spPr bwMode="auto">
          <a:xfrm>
            <a:off x="2478089" y="4491038"/>
            <a:ext cx="7858125"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4" tIns="45708" rIns="91414" bIns="45708">
            <a:spAutoFit/>
          </a:bodyPr>
          <a:lstStyle>
            <a:lvl1pPr algn="l">
              <a:spcBef>
                <a:spcPct val="0"/>
              </a:spcBef>
              <a:tabLst>
                <a:tab pos="7161213" algn="r"/>
              </a:tabLst>
              <a:defRPr>
                <a:solidFill>
                  <a:schemeClr val="tx1"/>
                </a:solidFill>
                <a:latin typeface="Arial" panose="020B0604020202020204" pitchFamily="34" charset="0"/>
              </a:defRPr>
            </a:lvl1pPr>
            <a:lvl2pPr marL="630238" indent="-182563" algn="l">
              <a:spcBef>
                <a:spcPct val="0"/>
              </a:spcBef>
              <a:tabLst>
                <a:tab pos="7161213" algn="r"/>
              </a:tabLst>
              <a:defRPr>
                <a:solidFill>
                  <a:schemeClr val="tx1"/>
                </a:solidFill>
                <a:latin typeface="Arial" panose="020B0604020202020204" pitchFamily="34" charset="0"/>
              </a:defRPr>
            </a:lvl2pPr>
            <a:lvl3pPr algn="l">
              <a:spcBef>
                <a:spcPct val="0"/>
              </a:spcBef>
              <a:tabLst>
                <a:tab pos="7161213" algn="r"/>
              </a:tabLst>
              <a:defRPr>
                <a:solidFill>
                  <a:schemeClr val="tx1"/>
                </a:solidFill>
                <a:latin typeface="Arial" panose="020B0604020202020204" pitchFamily="34" charset="0"/>
              </a:defRPr>
            </a:lvl3pPr>
            <a:lvl4pPr algn="l">
              <a:spcBef>
                <a:spcPct val="0"/>
              </a:spcBef>
              <a:tabLst>
                <a:tab pos="7161213" algn="r"/>
              </a:tabLst>
              <a:defRPr>
                <a:solidFill>
                  <a:schemeClr val="tx1"/>
                </a:solidFill>
                <a:latin typeface="Arial" panose="020B0604020202020204" pitchFamily="34" charset="0"/>
              </a:defRPr>
            </a:lvl4pPr>
            <a:lvl5pPr marL="1827213" algn="l">
              <a:spcBef>
                <a:spcPct val="0"/>
              </a:spcBef>
              <a:tabLst>
                <a:tab pos="7161213" algn="r"/>
              </a:tabLst>
              <a:defRPr>
                <a:solidFill>
                  <a:schemeClr val="tx1"/>
                </a:solidFill>
                <a:latin typeface="Arial" panose="020B0604020202020204" pitchFamily="34" charset="0"/>
              </a:defRPr>
            </a:lvl5pPr>
            <a:lvl6pPr marL="2284413" fontAlgn="base">
              <a:spcBef>
                <a:spcPct val="0"/>
              </a:spcBef>
              <a:spcAft>
                <a:spcPct val="0"/>
              </a:spcAft>
              <a:tabLst>
                <a:tab pos="7161213" algn="r"/>
              </a:tabLst>
              <a:defRPr>
                <a:solidFill>
                  <a:schemeClr val="tx1"/>
                </a:solidFill>
                <a:latin typeface="Arial" panose="020B0604020202020204" pitchFamily="34" charset="0"/>
              </a:defRPr>
            </a:lvl6pPr>
            <a:lvl7pPr marL="2741613" fontAlgn="base">
              <a:spcBef>
                <a:spcPct val="0"/>
              </a:spcBef>
              <a:spcAft>
                <a:spcPct val="0"/>
              </a:spcAft>
              <a:tabLst>
                <a:tab pos="7161213" algn="r"/>
              </a:tabLst>
              <a:defRPr>
                <a:solidFill>
                  <a:schemeClr val="tx1"/>
                </a:solidFill>
                <a:latin typeface="Arial" panose="020B0604020202020204" pitchFamily="34" charset="0"/>
              </a:defRPr>
            </a:lvl7pPr>
            <a:lvl8pPr marL="3198813" fontAlgn="base">
              <a:spcBef>
                <a:spcPct val="0"/>
              </a:spcBef>
              <a:spcAft>
                <a:spcPct val="0"/>
              </a:spcAft>
              <a:tabLst>
                <a:tab pos="7161213" algn="r"/>
              </a:tabLst>
              <a:defRPr>
                <a:solidFill>
                  <a:schemeClr val="tx1"/>
                </a:solidFill>
                <a:latin typeface="Arial" panose="020B0604020202020204" pitchFamily="34" charset="0"/>
              </a:defRPr>
            </a:lvl8pPr>
            <a:lvl9pPr marL="3656013" fontAlgn="base">
              <a:spcBef>
                <a:spcPct val="0"/>
              </a:spcBef>
              <a:spcAft>
                <a:spcPct val="0"/>
              </a:spcAft>
              <a:tabLst>
                <a:tab pos="7161213" algn="r"/>
              </a:tabLst>
              <a:defRPr>
                <a:solidFill>
                  <a:schemeClr val="tx1"/>
                </a:solidFill>
                <a:latin typeface="Arial" panose="020B0604020202020204" pitchFamily="34" charset="0"/>
              </a:defRPr>
            </a:lvl9pPr>
          </a:lstStyle>
          <a:p>
            <a:pPr eaLnBrk="0" hangingPunct="0">
              <a:spcBef>
                <a:spcPct val="50000"/>
              </a:spcBef>
              <a:buFontTx/>
              <a:buNone/>
            </a:pPr>
            <a:r>
              <a:rPr lang="en-GB" altLang="ko-KR" sz="1600" b="1">
                <a:ea typeface="굴림" panose="020B0600000101010101" pitchFamily="34" charset="-127"/>
              </a:rPr>
              <a:t>Products bought by:</a:t>
            </a:r>
            <a:br>
              <a:rPr lang="en-GB" altLang="ko-KR" sz="1600" b="1">
                <a:ea typeface="굴림" panose="020B0600000101010101" pitchFamily="34" charset="-127"/>
              </a:rPr>
            </a:br>
            <a:r>
              <a:rPr lang="en-GB" altLang="ko-KR" sz="1600">
                <a:ea typeface="굴림" panose="020B0600000101010101" pitchFamily="34" charset="-127"/>
              </a:rPr>
              <a:t>most price-sensitive customers …</a:t>
            </a:r>
            <a:r>
              <a:rPr lang="en-GB" altLang="ko-KR" sz="1400">
                <a:ea typeface="굴림" panose="020B0600000101010101" pitchFamily="34" charset="-127"/>
              </a:rPr>
              <a:t>	</a:t>
            </a:r>
            <a:r>
              <a:rPr lang="en-GB" altLang="ko-KR" sz="1600">
                <a:ea typeface="굴림" panose="020B0600000101010101" pitchFamily="34" charset="-127"/>
              </a:rPr>
              <a:t>… least price-sensitive customers</a:t>
            </a:r>
          </a:p>
        </p:txBody>
      </p:sp>
      <p:sp>
        <p:nvSpPr>
          <p:cNvPr id="1041412" name="Line 4">
            <a:extLst>
              <a:ext uri="{FF2B5EF4-FFF2-40B4-BE49-F238E27FC236}">
                <a16:creationId xmlns:a16="http://schemas.microsoft.com/office/drawing/2014/main" id="{71861ABF-27FB-49A7-8D30-2EC1AB017648}"/>
              </a:ext>
            </a:extLst>
          </p:cNvPr>
          <p:cNvSpPr>
            <a:spLocks noChangeShapeType="1"/>
          </p:cNvSpPr>
          <p:nvPr/>
        </p:nvSpPr>
        <p:spPr bwMode="auto">
          <a:xfrm>
            <a:off x="2708276" y="2782888"/>
            <a:ext cx="7396163"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41413" name="Text Box 5">
            <a:extLst>
              <a:ext uri="{FF2B5EF4-FFF2-40B4-BE49-F238E27FC236}">
                <a16:creationId xmlns:a16="http://schemas.microsoft.com/office/drawing/2014/main" id="{92D65160-33D4-4F2A-B5CC-D64839D1048F}"/>
              </a:ext>
            </a:extLst>
          </p:cNvPr>
          <p:cNvSpPr txBox="1">
            <a:spLocks noChangeArrowheads="1"/>
          </p:cNvSpPr>
          <p:nvPr/>
        </p:nvSpPr>
        <p:spPr bwMode="auto">
          <a:xfrm>
            <a:off x="8178801" y="2359025"/>
            <a:ext cx="2081213" cy="307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4" tIns="45708" rIns="91414" bIns="45708">
            <a:spAutoFit/>
          </a:bodyPr>
          <a:lstStyle>
            <a:lvl1pPr algn="l">
              <a:spcBef>
                <a:spcPct val="0"/>
              </a:spcBef>
              <a:tabLst>
                <a:tab pos="7161213" algn="r"/>
              </a:tabLst>
              <a:defRPr>
                <a:solidFill>
                  <a:schemeClr val="tx1"/>
                </a:solidFill>
                <a:latin typeface="Arial" panose="020B0604020202020204" pitchFamily="34" charset="0"/>
              </a:defRPr>
            </a:lvl1pPr>
            <a:lvl2pPr marL="630238" indent="-182563" algn="l">
              <a:spcBef>
                <a:spcPct val="0"/>
              </a:spcBef>
              <a:tabLst>
                <a:tab pos="7161213" algn="r"/>
              </a:tabLst>
              <a:defRPr>
                <a:solidFill>
                  <a:schemeClr val="tx1"/>
                </a:solidFill>
                <a:latin typeface="Arial" panose="020B0604020202020204" pitchFamily="34" charset="0"/>
              </a:defRPr>
            </a:lvl2pPr>
            <a:lvl3pPr algn="l">
              <a:spcBef>
                <a:spcPct val="0"/>
              </a:spcBef>
              <a:tabLst>
                <a:tab pos="7161213" algn="r"/>
              </a:tabLst>
              <a:defRPr>
                <a:solidFill>
                  <a:schemeClr val="tx1"/>
                </a:solidFill>
                <a:latin typeface="Arial" panose="020B0604020202020204" pitchFamily="34" charset="0"/>
              </a:defRPr>
            </a:lvl3pPr>
            <a:lvl4pPr algn="l">
              <a:spcBef>
                <a:spcPct val="0"/>
              </a:spcBef>
              <a:tabLst>
                <a:tab pos="7161213" algn="r"/>
              </a:tabLst>
              <a:defRPr>
                <a:solidFill>
                  <a:schemeClr val="tx1"/>
                </a:solidFill>
                <a:latin typeface="Arial" panose="020B0604020202020204" pitchFamily="34" charset="0"/>
              </a:defRPr>
            </a:lvl4pPr>
            <a:lvl5pPr marL="1827213" algn="l">
              <a:spcBef>
                <a:spcPct val="0"/>
              </a:spcBef>
              <a:tabLst>
                <a:tab pos="7161213" algn="r"/>
              </a:tabLst>
              <a:defRPr>
                <a:solidFill>
                  <a:schemeClr val="tx1"/>
                </a:solidFill>
                <a:latin typeface="Arial" panose="020B0604020202020204" pitchFamily="34" charset="0"/>
              </a:defRPr>
            </a:lvl5pPr>
            <a:lvl6pPr marL="2284413" fontAlgn="base">
              <a:spcBef>
                <a:spcPct val="0"/>
              </a:spcBef>
              <a:spcAft>
                <a:spcPct val="0"/>
              </a:spcAft>
              <a:tabLst>
                <a:tab pos="7161213" algn="r"/>
              </a:tabLst>
              <a:defRPr>
                <a:solidFill>
                  <a:schemeClr val="tx1"/>
                </a:solidFill>
                <a:latin typeface="Arial" panose="020B0604020202020204" pitchFamily="34" charset="0"/>
              </a:defRPr>
            </a:lvl6pPr>
            <a:lvl7pPr marL="2741613" fontAlgn="base">
              <a:spcBef>
                <a:spcPct val="0"/>
              </a:spcBef>
              <a:spcAft>
                <a:spcPct val="0"/>
              </a:spcAft>
              <a:tabLst>
                <a:tab pos="7161213" algn="r"/>
              </a:tabLst>
              <a:defRPr>
                <a:solidFill>
                  <a:schemeClr val="tx1"/>
                </a:solidFill>
                <a:latin typeface="Arial" panose="020B0604020202020204" pitchFamily="34" charset="0"/>
              </a:defRPr>
            </a:lvl7pPr>
            <a:lvl8pPr marL="3198813" fontAlgn="base">
              <a:spcBef>
                <a:spcPct val="0"/>
              </a:spcBef>
              <a:spcAft>
                <a:spcPct val="0"/>
              </a:spcAft>
              <a:tabLst>
                <a:tab pos="7161213" algn="r"/>
              </a:tabLst>
              <a:defRPr>
                <a:solidFill>
                  <a:schemeClr val="tx1"/>
                </a:solidFill>
                <a:latin typeface="Arial" panose="020B0604020202020204" pitchFamily="34" charset="0"/>
              </a:defRPr>
            </a:lvl8pPr>
            <a:lvl9pPr marL="3656013" fontAlgn="base">
              <a:spcBef>
                <a:spcPct val="0"/>
              </a:spcBef>
              <a:spcAft>
                <a:spcPct val="0"/>
              </a:spcAft>
              <a:tabLst>
                <a:tab pos="7161213" algn="r"/>
              </a:tabLst>
              <a:defRPr>
                <a:solidFill>
                  <a:schemeClr val="tx1"/>
                </a:solidFill>
                <a:latin typeface="Arial" panose="020B0604020202020204" pitchFamily="34" charset="0"/>
              </a:defRPr>
            </a:lvl9pPr>
          </a:lstStyle>
          <a:p>
            <a:pPr algn="r" eaLnBrk="0" hangingPunct="0">
              <a:spcBef>
                <a:spcPct val="50000"/>
              </a:spcBef>
              <a:buFontTx/>
              <a:buNone/>
            </a:pPr>
            <a:r>
              <a:rPr lang="en-GB" altLang="ko-KR" sz="1400" b="1">
                <a:solidFill>
                  <a:schemeClr val="folHlink"/>
                </a:solidFill>
                <a:ea typeface="굴림" panose="020B0600000101010101" pitchFamily="34" charset="-127"/>
              </a:rPr>
              <a:t>Ideal curve</a:t>
            </a:r>
          </a:p>
        </p:txBody>
      </p:sp>
      <p:sp>
        <p:nvSpPr>
          <p:cNvPr id="1041414" name="Text Box 6">
            <a:extLst>
              <a:ext uri="{FF2B5EF4-FFF2-40B4-BE49-F238E27FC236}">
                <a16:creationId xmlns:a16="http://schemas.microsoft.com/office/drawing/2014/main" id="{D7B0D730-F92B-4D92-89F1-AE4CF0A46102}"/>
              </a:ext>
            </a:extLst>
          </p:cNvPr>
          <p:cNvSpPr txBox="1">
            <a:spLocks noChangeArrowheads="1"/>
          </p:cNvSpPr>
          <p:nvPr/>
        </p:nvSpPr>
        <p:spPr bwMode="auto">
          <a:xfrm>
            <a:off x="8024813" y="2998788"/>
            <a:ext cx="2235200" cy="307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14" tIns="45708" rIns="91414" bIns="45708">
            <a:spAutoFit/>
          </a:bodyPr>
          <a:lstStyle>
            <a:lvl1pPr algn="l">
              <a:spcBef>
                <a:spcPct val="0"/>
              </a:spcBef>
              <a:tabLst>
                <a:tab pos="7161213" algn="r"/>
              </a:tabLst>
              <a:defRPr>
                <a:solidFill>
                  <a:schemeClr val="tx1"/>
                </a:solidFill>
                <a:latin typeface="Arial" panose="020B0604020202020204" pitchFamily="34" charset="0"/>
              </a:defRPr>
            </a:lvl1pPr>
            <a:lvl2pPr marL="630238" indent="-182563" algn="l">
              <a:spcBef>
                <a:spcPct val="0"/>
              </a:spcBef>
              <a:tabLst>
                <a:tab pos="7161213" algn="r"/>
              </a:tabLst>
              <a:defRPr>
                <a:solidFill>
                  <a:schemeClr val="tx1"/>
                </a:solidFill>
                <a:latin typeface="Arial" panose="020B0604020202020204" pitchFamily="34" charset="0"/>
              </a:defRPr>
            </a:lvl2pPr>
            <a:lvl3pPr algn="l">
              <a:spcBef>
                <a:spcPct val="0"/>
              </a:spcBef>
              <a:tabLst>
                <a:tab pos="7161213" algn="r"/>
              </a:tabLst>
              <a:defRPr>
                <a:solidFill>
                  <a:schemeClr val="tx1"/>
                </a:solidFill>
                <a:latin typeface="Arial" panose="020B0604020202020204" pitchFamily="34" charset="0"/>
              </a:defRPr>
            </a:lvl3pPr>
            <a:lvl4pPr algn="l">
              <a:spcBef>
                <a:spcPct val="0"/>
              </a:spcBef>
              <a:tabLst>
                <a:tab pos="7161213" algn="r"/>
              </a:tabLst>
              <a:defRPr>
                <a:solidFill>
                  <a:schemeClr val="tx1"/>
                </a:solidFill>
                <a:latin typeface="Arial" panose="020B0604020202020204" pitchFamily="34" charset="0"/>
              </a:defRPr>
            </a:lvl4pPr>
            <a:lvl5pPr marL="1827213" algn="l">
              <a:spcBef>
                <a:spcPct val="0"/>
              </a:spcBef>
              <a:tabLst>
                <a:tab pos="7161213" algn="r"/>
              </a:tabLst>
              <a:defRPr>
                <a:solidFill>
                  <a:schemeClr val="tx1"/>
                </a:solidFill>
                <a:latin typeface="Arial" panose="020B0604020202020204" pitchFamily="34" charset="0"/>
              </a:defRPr>
            </a:lvl5pPr>
            <a:lvl6pPr marL="2284413" fontAlgn="base">
              <a:spcBef>
                <a:spcPct val="0"/>
              </a:spcBef>
              <a:spcAft>
                <a:spcPct val="0"/>
              </a:spcAft>
              <a:tabLst>
                <a:tab pos="7161213" algn="r"/>
              </a:tabLst>
              <a:defRPr>
                <a:solidFill>
                  <a:schemeClr val="tx1"/>
                </a:solidFill>
                <a:latin typeface="Arial" panose="020B0604020202020204" pitchFamily="34" charset="0"/>
              </a:defRPr>
            </a:lvl6pPr>
            <a:lvl7pPr marL="2741613" fontAlgn="base">
              <a:spcBef>
                <a:spcPct val="0"/>
              </a:spcBef>
              <a:spcAft>
                <a:spcPct val="0"/>
              </a:spcAft>
              <a:tabLst>
                <a:tab pos="7161213" algn="r"/>
              </a:tabLst>
              <a:defRPr>
                <a:solidFill>
                  <a:schemeClr val="tx1"/>
                </a:solidFill>
                <a:latin typeface="Arial" panose="020B0604020202020204" pitchFamily="34" charset="0"/>
              </a:defRPr>
            </a:lvl7pPr>
            <a:lvl8pPr marL="3198813" fontAlgn="base">
              <a:spcBef>
                <a:spcPct val="0"/>
              </a:spcBef>
              <a:spcAft>
                <a:spcPct val="0"/>
              </a:spcAft>
              <a:tabLst>
                <a:tab pos="7161213" algn="r"/>
              </a:tabLst>
              <a:defRPr>
                <a:solidFill>
                  <a:schemeClr val="tx1"/>
                </a:solidFill>
                <a:latin typeface="Arial" panose="020B0604020202020204" pitchFamily="34" charset="0"/>
              </a:defRPr>
            </a:lvl8pPr>
            <a:lvl9pPr marL="3656013" fontAlgn="base">
              <a:spcBef>
                <a:spcPct val="0"/>
              </a:spcBef>
              <a:spcAft>
                <a:spcPct val="0"/>
              </a:spcAft>
              <a:tabLst>
                <a:tab pos="7161213" algn="r"/>
              </a:tabLst>
              <a:defRPr>
                <a:solidFill>
                  <a:schemeClr val="tx1"/>
                </a:solidFill>
                <a:latin typeface="Arial" panose="020B0604020202020204" pitchFamily="34" charset="0"/>
              </a:defRPr>
            </a:lvl9pPr>
          </a:lstStyle>
          <a:p>
            <a:pPr algn="r" eaLnBrk="0" hangingPunct="0">
              <a:spcBef>
                <a:spcPct val="50000"/>
              </a:spcBef>
              <a:buFontTx/>
              <a:buNone/>
            </a:pPr>
            <a:r>
              <a:rPr lang="en-GB" altLang="ko-KR" sz="1400">
                <a:ea typeface="굴림" panose="020B0600000101010101" pitchFamily="34" charset="-127"/>
              </a:rPr>
              <a:t>Typical price-matching</a:t>
            </a:r>
          </a:p>
        </p:txBody>
      </p:sp>
      <p:sp>
        <p:nvSpPr>
          <p:cNvPr id="1041415" name="AutoShape 7">
            <a:extLst>
              <a:ext uri="{FF2B5EF4-FFF2-40B4-BE49-F238E27FC236}">
                <a16:creationId xmlns:a16="http://schemas.microsoft.com/office/drawing/2014/main" id="{42F9DFEC-A7C8-4CA0-B3A1-178448C32A40}"/>
              </a:ext>
            </a:extLst>
          </p:cNvPr>
          <p:cNvSpPr>
            <a:spLocks noChangeArrowheads="1"/>
          </p:cNvSpPr>
          <p:nvPr/>
        </p:nvSpPr>
        <p:spPr bwMode="auto">
          <a:xfrm>
            <a:off x="6959600" y="5073651"/>
            <a:ext cx="2736850" cy="150813"/>
          </a:xfrm>
          <a:prstGeom prst="rightArrow">
            <a:avLst>
              <a:gd name="adj1" fmla="val 50000"/>
              <a:gd name="adj2" fmla="val 453683"/>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1416" name="AutoShape 8">
            <a:extLst>
              <a:ext uri="{FF2B5EF4-FFF2-40B4-BE49-F238E27FC236}">
                <a16:creationId xmlns:a16="http://schemas.microsoft.com/office/drawing/2014/main" id="{5D34E6BD-3776-4D4A-861E-FDAFB34FEA6F}"/>
              </a:ext>
            </a:extLst>
          </p:cNvPr>
          <p:cNvSpPr>
            <a:spLocks noChangeArrowheads="1"/>
          </p:cNvSpPr>
          <p:nvPr/>
        </p:nvSpPr>
        <p:spPr bwMode="auto">
          <a:xfrm rot="10800000">
            <a:off x="2566988" y="5080001"/>
            <a:ext cx="2736850" cy="150813"/>
          </a:xfrm>
          <a:prstGeom prst="rightArrow">
            <a:avLst>
              <a:gd name="adj1" fmla="val 50000"/>
              <a:gd name="adj2" fmla="val 453683"/>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1417" name="Line 9">
            <a:extLst>
              <a:ext uri="{FF2B5EF4-FFF2-40B4-BE49-F238E27FC236}">
                <a16:creationId xmlns:a16="http://schemas.microsoft.com/office/drawing/2014/main" id="{9067A0DA-1358-4A70-B89B-5322A60760DB}"/>
              </a:ext>
            </a:extLst>
          </p:cNvPr>
          <p:cNvSpPr>
            <a:spLocks noChangeShapeType="1"/>
          </p:cNvSpPr>
          <p:nvPr/>
        </p:nvSpPr>
        <p:spPr bwMode="auto">
          <a:xfrm>
            <a:off x="3287713" y="2351088"/>
            <a:ext cx="863600" cy="112871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1418" name="AutoShape 10">
            <a:extLst>
              <a:ext uri="{FF2B5EF4-FFF2-40B4-BE49-F238E27FC236}">
                <a16:creationId xmlns:a16="http://schemas.microsoft.com/office/drawing/2014/main" id="{EF29305A-21E1-4B86-B492-E1BD8B820B83}"/>
              </a:ext>
            </a:extLst>
          </p:cNvPr>
          <p:cNvSpPr>
            <a:spLocks noChangeArrowheads="1"/>
          </p:cNvSpPr>
          <p:nvPr/>
        </p:nvSpPr>
        <p:spPr bwMode="auto">
          <a:xfrm>
            <a:off x="3287713" y="2351088"/>
            <a:ext cx="647700" cy="863600"/>
          </a:xfrm>
          <a:prstGeom prst="rightArrow">
            <a:avLst>
              <a:gd name="adj1" fmla="val 50000"/>
              <a:gd name="adj2" fmla="val 2500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1419" name="Line 11">
            <a:extLst>
              <a:ext uri="{FF2B5EF4-FFF2-40B4-BE49-F238E27FC236}">
                <a16:creationId xmlns:a16="http://schemas.microsoft.com/office/drawing/2014/main" id="{52C92930-64A8-45D8-A128-70FE32D0046B}"/>
              </a:ext>
            </a:extLst>
          </p:cNvPr>
          <p:cNvSpPr>
            <a:spLocks noChangeShapeType="1"/>
          </p:cNvSpPr>
          <p:nvPr/>
        </p:nvSpPr>
        <p:spPr bwMode="auto">
          <a:xfrm>
            <a:off x="3575051" y="2854325"/>
            <a:ext cx="576263" cy="9286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41421" name="AutoShape 13">
            <a:extLst>
              <a:ext uri="{FF2B5EF4-FFF2-40B4-BE49-F238E27FC236}">
                <a16:creationId xmlns:a16="http://schemas.microsoft.com/office/drawing/2014/main" id="{3B6E254B-2DCA-495A-8BFE-4385D149ED89}"/>
              </a:ext>
            </a:extLst>
          </p:cNvPr>
          <p:cNvSpPr>
            <a:spLocks noChangeAspect="1" noChangeArrowheads="1" noTextEdit="1"/>
          </p:cNvSpPr>
          <p:nvPr/>
        </p:nvSpPr>
        <p:spPr bwMode="auto">
          <a:xfrm>
            <a:off x="1847851" y="2062164"/>
            <a:ext cx="4608513"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41422" name="Line 14">
            <a:extLst>
              <a:ext uri="{FF2B5EF4-FFF2-40B4-BE49-F238E27FC236}">
                <a16:creationId xmlns:a16="http://schemas.microsoft.com/office/drawing/2014/main" id="{349D979B-FEFF-4D34-AA75-AE5C99E2B243}"/>
              </a:ext>
            </a:extLst>
          </p:cNvPr>
          <p:cNvSpPr>
            <a:spLocks noChangeShapeType="1"/>
          </p:cNvSpPr>
          <p:nvPr/>
        </p:nvSpPr>
        <p:spPr bwMode="auto">
          <a:xfrm>
            <a:off x="2008188" y="2214564"/>
            <a:ext cx="0" cy="2238375"/>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1423" name="Line 15">
            <a:extLst>
              <a:ext uri="{FF2B5EF4-FFF2-40B4-BE49-F238E27FC236}">
                <a16:creationId xmlns:a16="http://schemas.microsoft.com/office/drawing/2014/main" id="{514E38E9-B4DF-480B-AF32-810C28BE9F17}"/>
              </a:ext>
            </a:extLst>
          </p:cNvPr>
          <p:cNvSpPr>
            <a:spLocks noChangeShapeType="1"/>
          </p:cNvSpPr>
          <p:nvPr/>
        </p:nvSpPr>
        <p:spPr bwMode="auto">
          <a:xfrm>
            <a:off x="2008189" y="4452938"/>
            <a:ext cx="7839075" cy="0"/>
          </a:xfrm>
          <a:prstGeom prst="line">
            <a:avLst/>
          </a:prstGeom>
          <a:noFill/>
          <a:ln w="39688">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1424" name="Freeform 16">
            <a:extLst>
              <a:ext uri="{FF2B5EF4-FFF2-40B4-BE49-F238E27FC236}">
                <a16:creationId xmlns:a16="http://schemas.microsoft.com/office/drawing/2014/main" id="{DD263352-C3FF-4CD3-964A-54AA231F2D74}"/>
              </a:ext>
            </a:extLst>
          </p:cNvPr>
          <p:cNvSpPr>
            <a:spLocks/>
          </p:cNvSpPr>
          <p:nvPr/>
        </p:nvSpPr>
        <p:spPr bwMode="auto">
          <a:xfrm>
            <a:off x="2195513" y="2251075"/>
            <a:ext cx="7466012" cy="1955800"/>
          </a:xfrm>
          <a:custGeom>
            <a:avLst/>
            <a:gdLst>
              <a:gd name="T0" fmla="*/ 0 w 4580"/>
              <a:gd name="T1" fmla="*/ 1272 h 1272"/>
              <a:gd name="T2" fmla="*/ 229 w 4580"/>
              <a:gd name="T3" fmla="*/ 1264 h 1272"/>
              <a:gd name="T4" fmla="*/ 458 w 4580"/>
              <a:gd name="T5" fmla="*/ 1253 h 1272"/>
              <a:gd name="T6" fmla="*/ 687 w 4580"/>
              <a:gd name="T7" fmla="*/ 1236 h 1272"/>
              <a:gd name="T8" fmla="*/ 916 w 4580"/>
              <a:gd name="T9" fmla="*/ 1211 h 1272"/>
              <a:gd name="T10" fmla="*/ 1145 w 4580"/>
              <a:gd name="T11" fmla="*/ 1175 h 1272"/>
              <a:gd name="T12" fmla="*/ 1374 w 4580"/>
              <a:gd name="T13" fmla="*/ 1124 h 1272"/>
              <a:gd name="T14" fmla="*/ 1603 w 4580"/>
              <a:gd name="T15" fmla="*/ 1053 h 1272"/>
              <a:gd name="T16" fmla="*/ 1832 w 4580"/>
              <a:gd name="T17" fmla="*/ 961 h 1272"/>
              <a:gd name="T18" fmla="*/ 2061 w 4580"/>
              <a:gd name="T19" fmla="*/ 847 h 1272"/>
              <a:gd name="T20" fmla="*/ 2290 w 4580"/>
              <a:gd name="T21" fmla="*/ 717 h 1272"/>
              <a:gd name="T22" fmla="*/ 2519 w 4580"/>
              <a:gd name="T23" fmla="*/ 579 h 1272"/>
              <a:gd name="T24" fmla="*/ 2748 w 4580"/>
              <a:gd name="T25" fmla="*/ 445 h 1272"/>
              <a:gd name="T26" fmla="*/ 2977 w 4580"/>
              <a:gd name="T27" fmla="*/ 327 h 1272"/>
              <a:gd name="T28" fmla="*/ 3206 w 4580"/>
              <a:gd name="T29" fmla="*/ 229 h 1272"/>
              <a:gd name="T30" fmla="*/ 3435 w 4580"/>
              <a:gd name="T31" fmla="*/ 154 h 1272"/>
              <a:gd name="T32" fmla="*/ 3664 w 4580"/>
              <a:gd name="T33" fmla="*/ 98 h 1272"/>
              <a:gd name="T34" fmla="*/ 3893 w 4580"/>
              <a:gd name="T35" fmla="*/ 59 h 1272"/>
              <a:gd name="T36" fmla="*/ 4122 w 4580"/>
              <a:gd name="T37" fmla="*/ 31 h 1272"/>
              <a:gd name="T38" fmla="*/ 4351 w 4580"/>
              <a:gd name="T39" fmla="*/ 13 h 1272"/>
              <a:gd name="T40" fmla="*/ 4580 w 4580"/>
              <a:gd name="T41"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80" h="1272">
                <a:moveTo>
                  <a:pt x="0" y="1272"/>
                </a:moveTo>
                <a:lnTo>
                  <a:pt x="229" y="1264"/>
                </a:lnTo>
                <a:lnTo>
                  <a:pt x="458" y="1253"/>
                </a:lnTo>
                <a:lnTo>
                  <a:pt x="687" y="1236"/>
                </a:lnTo>
                <a:lnTo>
                  <a:pt x="916" y="1211"/>
                </a:lnTo>
                <a:lnTo>
                  <a:pt x="1145" y="1175"/>
                </a:lnTo>
                <a:lnTo>
                  <a:pt x="1374" y="1124"/>
                </a:lnTo>
                <a:lnTo>
                  <a:pt x="1603" y="1053"/>
                </a:lnTo>
                <a:lnTo>
                  <a:pt x="1832" y="961"/>
                </a:lnTo>
                <a:lnTo>
                  <a:pt x="2061" y="847"/>
                </a:lnTo>
                <a:lnTo>
                  <a:pt x="2290" y="717"/>
                </a:lnTo>
                <a:lnTo>
                  <a:pt x="2519" y="579"/>
                </a:lnTo>
                <a:lnTo>
                  <a:pt x="2748" y="445"/>
                </a:lnTo>
                <a:lnTo>
                  <a:pt x="2977" y="327"/>
                </a:lnTo>
                <a:lnTo>
                  <a:pt x="3206" y="229"/>
                </a:lnTo>
                <a:lnTo>
                  <a:pt x="3435" y="154"/>
                </a:lnTo>
                <a:lnTo>
                  <a:pt x="3664" y="98"/>
                </a:lnTo>
                <a:lnTo>
                  <a:pt x="3893" y="59"/>
                </a:lnTo>
                <a:lnTo>
                  <a:pt x="4122" y="31"/>
                </a:lnTo>
                <a:lnTo>
                  <a:pt x="4351" y="13"/>
                </a:lnTo>
                <a:lnTo>
                  <a:pt x="4580" y="0"/>
                </a:lnTo>
              </a:path>
            </a:pathLst>
          </a:custGeom>
          <a:noFill/>
          <a:ln w="25400">
            <a:solidFill>
              <a:srgbClr val="70004E"/>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1425" name="Text Box 17">
            <a:extLst>
              <a:ext uri="{FF2B5EF4-FFF2-40B4-BE49-F238E27FC236}">
                <a16:creationId xmlns:a16="http://schemas.microsoft.com/office/drawing/2014/main" id="{547C6173-698B-4D5E-80A9-F0D1C2D87CBB}"/>
              </a:ext>
            </a:extLst>
          </p:cNvPr>
          <p:cNvSpPr txBox="1">
            <a:spLocks noChangeArrowheads="1"/>
          </p:cNvSpPr>
          <p:nvPr/>
        </p:nvSpPr>
        <p:spPr bwMode="auto">
          <a:xfrm>
            <a:off x="4295776" y="4206876"/>
            <a:ext cx="43211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b="1"/>
              <a:t>Rank by PS basket penetration</a:t>
            </a:r>
          </a:p>
        </p:txBody>
      </p:sp>
      <p:sp>
        <p:nvSpPr>
          <p:cNvPr id="1041426" name="Text Box 18">
            <a:extLst>
              <a:ext uri="{FF2B5EF4-FFF2-40B4-BE49-F238E27FC236}">
                <a16:creationId xmlns:a16="http://schemas.microsoft.com/office/drawing/2014/main" id="{1E0A7408-8274-4322-8B25-AF38A49A492F}"/>
              </a:ext>
            </a:extLst>
          </p:cNvPr>
          <p:cNvSpPr txBox="1">
            <a:spLocks noChangeArrowheads="1"/>
          </p:cNvSpPr>
          <p:nvPr/>
        </p:nvSpPr>
        <p:spPr bwMode="auto">
          <a:xfrm rot="16200000">
            <a:off x="-87312" y="3357564"/>
            <a:ext cx="43211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87313" indent="-87313" algn="l">
              <a:spcBef>
                <a:spcPct val="0"/>
              </a:spcBef>
              <a:defRPr>
                <a:solidFill>
                  <a:schemeClr val="tx1"/>
                </a:solidFill>
                <a:latin typeface="Arial" panose="020B0604020202020204" pitchFamily="34" charset="0"/>
              </a:defRPr>
            </a:lvl1pPr>
            <a:lvl2pPr algn="l">
              <a:spcBef>
                <a:spcPct val="0"/>
              </a:spcBef>
              <a:defRPr>
                <a:solidFill>
                  <a:schemeClr val="tx1"/>
                </a:solidFill>
                <a:latin typeface="Arial" panose="020B0604020202020204" pitchFamily="34" charset="0"/>
              </a:defRPr>
            </a:lvl2pPr>
            <a:lvl3pPr algn="l">
              <a:spcBef>
                <a:spcPct val="0"/>
              </a:spcBef>
              <a:defRPr>
                <a:solidFill>
                  <a:schemeClr val="tx1"/>
                </a:solidFill>
                <a:latin typeface="Arial" panose="020B0604020202020204" pitchFamily="34" charset="0"/>
              </a:defRPr>
            </a:lvl3pPr>
            <a:lvl4pPr algn="l">
              <a:spcBef>
                <a:spcPct val="0"/>
              </a:spcBef>
              <a:defRPr>
                <a:solidFill>
                  <a:schemeClr val="tx1"/>
                </a:solidFill>
                <a:latin typeface="Arial" panose="020B0604020202020204" pitchFamily="34" charset="0"/>
              </a:defRPr>
            </a:lvl4pPr>
            <a:lvl5pPr algn="l">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en-US" sz="1000" b="1"/>
              <a:t>Index v/s Competition</a:t>
            </a:r>
          </a:p>
        </p:txBody>
      </p:sp>
      <p:sp>
        <p:nvSpPr>
          <p:cNvPr id="22" name="TextBox 21">
            <a:extLst>
              <a:ext uri="{FF2B5EF4-FFF2-40B4-BE49-F238E27FC236}">
                <a16:creationId xmlns:a16="http://schemas.microsoft.com/office/drawing/2014/main" id="{F5F216C0-DDF0-4CA8-A056-9549CE9D4FEB}"/>
              </a:ext>
            </a:extLst>
          </p:cNvPr>
          <p:cNvSpPr txBox="1"/>
          <p:nvPr/>
        </p:nvSpPr>
        <p:spPr>
          <a:xfrm>
            <a:off x="8414238" y="1160585"/>
            <a:ext cx="3059724" cy="369332"/>
          </a:xfrm>
          <a:prstGeom prst="rect">
            <a:avLst/>
          </a:prstGeom>
          <a:noFill/>
        </p:spPr>
        <p:txBody>
          <a:bodyPr wrap="square" rtlCol="0">
            <a:spAutoFit/>
          </a:bodyPr>
          <a:lstStyle/>
          <a:p>
            <a:r>
              <a:rPr lang="en-IN" b="1" dirty="0">
                <a:solidFill>
                  <a:srgbClr val="FF0000"/>
                </a:solidFill>
              </a:rPr>
              <a:t>Read it your self, Later.</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203D-5E4F-419F-87AA-0F1D3398866E}"/>
              </a:ext>
            </a:extLst>
          </p:cNvPr>
          <p:cNvSpPr txBox="1">
            <a:spLocks/>
          </p:cNvSpPr>
          <p:nvPr/>
        </p:nvSpPr>
        <p:spPr>
          <a:xfrm>
            <a:off x="270774" y="678333"/>
            <a:ext cx="11150434" cy="19714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latin typeface="+mn-lt"/>
              </a:rPr>
              <a:t>customer Lifestyles </a:t>
            </a:r>
            <a:r>
              <a:rPr lang="en-US" sz="1800" dirty="0">
                <a:latin typeface="+mn-lt"/>
              </a:rPr>
              <a:t>is a language designed by </a:t>
            </a:r>
            <a:r>
              <a:rPr lang="en-US" sz="1800" dirty="0" err="1">
                <a:latin typeface="+mn-lt"/>
              </a:rPr>
              <a:t>dunnhumby</a:t>
            </a:r>
            <a:r>
              <a:rPr lang="en-US" sz="1800" dirty="0">
                <a:latin typeface="+mn-lt"/>
              </a:rPr>
              <a:t> and Tesco to help describe </a:t>
            </a:r>
            <a:r>
              <a:rPr lang="en-US" sz="1800" b="1" dirty="0">
                <a:latin typeface="+mn-lt"/>
              </a:rPr>
              <a:t>how customers shop.</a:t>
            </a:r>
            <a:br>
              <a:rPr lang="en-US" sz="1800" dirty="0">
                <a:latin typeface="+mn-lt"/>
              </a:rPr>
            </a:br>
            <a:r>
              <a:rPr lang="en-US" sz="1800" dirty="0">
                <a:latin typeface="+mn-lt"/>
              </a:rPr>
              <a:t> </a:t>
            </a:r>
            <a:br>
              <a:rPr lang="en-US" sz="1800" dirty="0">
                <a:latin typeface="+mn-lt"/>
              </a:rPr>
            </a:br>
            <a:r>
              <a:rPr lang="en-US" sz="1800" dirty="0">
                <a:latin typeface="+mn-lt"/>
              </a:rPr>
              <a:t>It is a </a:t>
            </a:r>
            <a:r>
              <a:rPr lang="en-US" sz="1800" dirty="0" err="1">
                <a:latin typeface="+mn-lt"/>
              </a:rPr>
              <a:t>behavioural</a:t>
            </a:r>
            <a:r>
              <a:rPr lang="en-US" sz="1800" dirty="0">
                <a:latin typeface="+mn-lt"/>
              </a:rPr>
              <a:t> segmentation based on the concept that “</a:t>
            </a:r>
            <a:r>
              <a:rPr lang="en-US" sz="1800" b="1" dirty="0">
                <a:latin typeface="+mn-lt"/>
              </a:rPr>
              <a:t>You are what you buy/eat</a:t>
            </a:r>
            <a:r>
              <a:rPr lang="en-US" sz="1800" dirty="0">
                <a:latin typeface="+mn-lt"/>
              </a:rPr>
              <a:t>” to help both Tesco and suppliers ensure they appeal to all customer types and target marketing at the right areas. </a:t>
            </a:r>
            <a:endParaRPr lang="en-IN" sz="1800" dirty="0">
              <a:latin typeface="+mn-lt"/>
            </a:endParaRPr>
          </a:p>
        </p:txBody>
      </p:sp>
      <p:sp>
        <p:nvSpPr>
          <p:cNvPr id="3" name="Rectangle 2">
            <a:extLst>
              <a:ext uri="{FF2B5EF4-FFF2-40B4-BE49-F238E27FC236}">
                <a16:creationId xmlns:a16="http://schemas.microsoft.com/office/drawing/2014/main" id="{2B310B40-3088-4419-9048-40DE5AEFCDBA}"/>
              </a:ext>
            </a:extLst>
          </p:cNvPr>
          <p:cNvSpPr/>
          <p:nvPr/>
        </p:nvSpPr>
        <p:spPr>
          <a:xfrm>
            <a:off x="270774" y="2489353"/>
            <a:ext cx="10921834" cy="3416320"/>
          </a:xfrm>
          <a:prstGeom prst="rect">
            <a:avLst/>
          </a:prstGeom>
        </p:spPr>
        <p:txBody>
          <a:bodyPr wrap="square">
            <a:spAutoFit/>
          </a:bodyPr>
          <a:lstStyle/>
          <a:p>
            <a:pPr algn="l"/>
            <a:r>
              <a:rPr lang="en-US" sz="1800" b="1" dirty="0">
                <a:solidFill>
                  <a:srgbClr val="000000"/>
                </a:solidFill>
                <a:latin typeface="+mn-lt"/>
              </a:rPr>
              <a:t>How can Customer Lifestyles be used? </a:t>
            </a:r>
            <a:endParaRPr lang="en-US" sz="1800" dirty="0">
              <a:solidFill>
                <a:srgbClr val="000000"/>
              </a:solidFill>
              <a:latin typeface="+mn-lt"/>
            </a:endParaRPr>
          </a:p>
          <a:p>
            <a:pPr algn="l"/>
            <a:r>
              <a:rPr lang="en-US" sz="1800" b="1" dirty="0">
                <a:solidFill>
                  <a:srgbClr val="000000"/>
                </a:solidFill>
                <a:latin typeface="+mn-lt"/>
              </a:rPr>
              <a:t>Commercial: </a:t>
            </a:r>
            <a:r>
              <a:rPr lang="en-US" sz="1800" dirty="0">
                <a:solidFill>
                  <a:srgbClr val="000000"/>
                </a:solidFill>
                <a:latin typeface="+mn-lt"/>
              </a:rPr>
              <a:t>Lifestyles are integral to Commercial ranging decisions, ensuring that ranges appeal to all customers and that differentiated ranges are developed where required. </a:t>
            </a:r>
          </a:p>
          <a:p>
            <a:pPr algn="l"/>
            <a:endParaRPr lang="en-US" sz="1800" dirty="0">
              <a:solidFill>
                <a:srgbClr val="000000"/>
              </a:solidFill>
              <a:latin typeface="+mn-lt"/>
            </a:endParaRPr>
          </a:p>
          <a:p>
            <a:pPr algn="l"/>
            <a:r>
              <a:rPr lang="en-US" sz="1800" b="1" dirty="0">
                <a:solidFill>
                  <a:srgbClr val="000000"/>
                </a:solidFill>
                <a:latin typeface="+mn-lt"/>
              </a:rPr>
              <a:t>Clubcard: </a:t>
            </a:r>
            <a:r>
              <a:rPr lang="en-US" sz="1800" dirty="0">
                <a:solidFill>
                  <a:srgbClr val="000000"/>
                </a:solidFill>
                <a:latin typeface="+mn-lt"/>
              </a:rPr>
              <a:t>Lifestyles are used to target Clubcard trade-drivers that ensure customers receive relevant communications and coupons. </a:t>
            </a:r>
          </a:p>
          <a:p>
            <a:pPr algn="l"/>
            <a:endParaRPr lang="en-US" sz="1800" b="1" dirty="0">
              <a:solidFill>
                <a:srgbClr val="000000"/>
              </a:solidFill>
              <a:latin typeface="+mn-lt"/>
            </a:endParaRPr>
          </a:p>
          <a:p>
            <a:pPr algn="l"/>
            <a:r>
              <a:rPr lang="en-US" sz="1800" b="1" dirty="0">
                <a:solidFill>
                  <a:srgbClr val="000000"/>
                </a:solidFill>
                <a:latin typeface="+mn-lt"/>
              </a:rPr>
              <a:t>Brand Comms: </a:t>
            </a:r>
            <a:r>
              <a:rPr lang="en-US" sz="1800" dirty="0">
                <a:solidFill>
                  <a:srgbClr val="000000"/>
                </a:solidFill>
                <a:latin typeface="+mn-lt"/>
              </a:rPr>
              <a:t>Lifestyles are used to understand the profile of customers who purchase featured products and the media they consume, in order to enhance media planning and </a:t>
            </a:r>
            <a:r>
              <a:rPr lang="en-US" sz="1800" dirty="0" err="1">
                <a:solidFill>
                  <a:srgbClr val="000000"/>
                </a:solidFill>
                <a:latin typeface="+mn-lt"/>
              </a:rPr>
              <a:t>optimise</a:t>
            </a:r>
            <a:r>
              <a:rPr lang="en-US" sz="1800" dirty="0">
                <a:solidFill>
                  <a:srgbClr val="000000"/>
                </a:solidFill>
                <a:latin typeface="+mn-lt"/>
              </a:rPr>
              <a:t> media spend. </a:t>
            </a:r>
          </a:p>
          <a:p>
            <a:pPr algn="l"/>
            <a:endParaRPr lang="en-US" sz="1800" b="1" dirty="0">
              <a:solidFill>
                <a:srgbClr val="000000"/>
              </a:solidFill>
              <a:latin typeface="+mn-lt"/>
            </a:endParaRPr>
          </a:p>
          <a:p>
            <a:pPr algn="l"/>
            <a:r>
              <a:rPr lang="en-US" sz="1800" b="1" dirty="0">
                <a:solidFill>
                  <a:srgbClr val="000000"/>
                </a:solidFill>
                <a:latin typeface="+mn-lt"/>
              </a:rPr>
              <a:t>Local: </a:t>
            </a:r>
            <a:r>
              <a:rPr lang="en-US" sz="1800" dirty="0">
                <a:solidFill>
                  <a:srgbClr val="000000"/>
                </a:solidFill>
                <a:latin typeface="+mn-lt"/>
              </a:rPr>
              <a:t>Lifestyles are an integral part of the ‘Share of Spend’ tool which is widely used to counteract competitor store impacts. </a:t>
            </a:r>
            <a:endParaRPr lang="en-IN" sz="1800" dirty="0">
              <a:latin typeface="+mn-lt"/>
            </a:endParaRPr>
          </a:p>
        </p:txBody>
      </p:sp>
    </p:spTree>
    <p:extLst>
      <p:ext uri="{BB962C8B-B14F-4D97-AF65-F5344CB8AC3E}">
        <p14:creationId xmlns:p14="http://schemas.microsoft.com/office/powerpoint/2010/main" val="3499705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9AF8EC-C043-48A6-B739-27D1E2B8BFD3}"/>
              </a:ext>
            </a:extLst>
          </p:cNvPr>
          <p:cNvSpPr>
            <a:spLocks noGrp="1"/>
          </p:cNvSpPr>
          <p:nvPr>
            <p:ph type="sldNum" sz="quarter" idx="12"/>
          </p:nvPr>
        </p:nvSpPr>
        <p:spPr/>
        <p:txBody>
          <a:bodyPr/>
          <a:lstStyle/>
          <a:p>
            <a:fld id="{FB8953FF-B90B-DD44-A3A8-547482841CA8}" type="slidenum">
              <a:rPr lang="en-US" smtClean="0"/>
              <a:pPr/>
              <a:t>32</a:t>
            </a:fld>
            <a:endParaRPr lang="en-US" dirty="0"/>
          </a:p>
        </p:txBody>
      </p:sp>
      <p:sp>
        <p:nvSpPr>
          <p:cNvPr id="4" name="Text Placeholder 3">
            <a:extLst>
              <a:ext uri="{FF2B5EF4-FFF2-40B4-BE49-F238E27FC236}">
                <a16:creationId xmlns:a16="http://schemas.microsoft.com/office/drawing/2014/main" id="{C4CA9EE8-6C62-4AB4-9E07-8EB3DC34E1BD}"/>
              </a:ext>
            </a:extLst>
          </p:cNvPr>
          <p:cNvSpPr>
            <a:spLocks noGrp="1"/>
          </p:cNvSpPr>
          <p:nvPr>
            <p:ph type="body" sz="quarter" idx="15"/>
          </p:nvPr>
        </p:nvSpPr>
        <p:spPr>
          <a:xfrm>
            <a:off x="387377" y="610851"/>
            <a:ext cx="11431200" cy="4721684"/>
          </a:xfrm>
        </p:spPr>
        <p:txBody>
          <a:bodyPr/>
          <a:lstStyle/>
          <a:p>
            <a:r>
              <a:rPr lang="en-US" dirty="0"/>
              <a:t>Customers are scored on a variety of dimensions </a:t>
            </a:r>
          </a:p>
          <a:p>
            <a:r>
              <a:rPr lang="en-US" dirty="0"/>
              <a:t>that describe aspects of their needs and wants. </a:t>
            </a:r>
          </a:p>
          <a:p>
            <a:r>
              <a:rPr lang="en-US" dirty="0"/>
              <a:t>Using these dimensions. </a:t>
            </a:r>
          </a:p>
          <a:p>
            <a:r>
              <a:rPr lang="en-US" dirty="0"/>
              <a:t>we can describe a given customer’s “DNA”, </a:t>
            </a:r>
          </a:p>
          <a:p>
            <a:r>
              <a:rPr lang="en-US" dirty="0"/>
              <a:t>i.e. a series of scores that describe </a:t>
            </a:r>
          </a:p>
          <a:p>
            <a:r>
              <a:rPr lang="en-US" dirty="0"/>
              <a:t>the main themes and characteristics</a:t>
            </a:r>
          </a:p>
          <a:p>
            <a:r>
              <a:rPr lang="en-US" dirty="0"/>
              <a:t> of their shopping </a:t>
            </a:r>
            <a:r>
              <a:rPr lang="en-IN" dirty="0" err="1"/>
              <a:t>behavior</a:t>
            </a:r>
            <a:r>
              <a:rPr lang="en-IN" dirty="0"/>
              <a:t>.</a:t>
            </a:r>
          </a:p>
          <a:p>
            <a:endParaRPr lang="en-IN" dirty="0"/>
          </a:p>
          <a:p>
            <a:endParaRPr lang="en-IN" dirty="0"/>
          </a:p>
        </p:txBody>
      </p:sp>
      <p:pic>
        <p:nvPicPr>
          <p:cNvPr id="5" name="Picture 4">
            <a:extLst>
              <a:ext uri="{FF2B5EF4-FFF2-40B4-BE49-F238E27FC236}">
                <a16:creationId xmlns:a16="http://schemas.microsoft.com/office/drawing/2014/main" id="{153960F7-C17C-4357-9041-C5D3605B9289}"/>
              </a:ext>
            </a:extLst>
          </p:cNvPr>
          <p:cNvPicPr>
            <a:picLocks noChangeAspect="1"/>
          </p:cNvPicPr>
          <p:nvPr/>
        </p:nvPicPr>
        <p:blipFill>
          <a:blip r:embed="rId2"/>
          <a:stretch>
            <a:fillRect/>
          </a:stretch>
        </p:blipFill>
        <p:spPr>
          <a:xfrm>
            <a:off x="5528157" y="452183"/>
            <a:ext cx="6578851" cy="6054439"/>
          </a:xfrm>
          <a:prstGeom prst="rect">
            <a:avLst/>
          </a:prstGeom>
        </p:spPr>
      </p:pic>
    </p:spTree>
    <p:extLst>
      <p:ext uri="{BB962C8B-B14F-4D97-AF65-F5344CB8AC3E}">
        <p14:creationId xmlns:p14="http://schemas.microsoft.com/office/powerpoint/2010/main" val="2976506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90" name="Rectangle 2">
            <a:extLst>
              <a:ext uri="{FF2B5EF4-FFF2-40B4-BE49-F238E27FC236}">
                <a16:creationId xmlns:a16="http://schemas.microsoft.com/office/drawing/2014/main" id="{DCEC91D9-7F15-47E2-98FF-3CD05693F18C}"/>
              </a:ext>
            </a:extLst>
          </p:cNvPr>
          <p:cNvSpPr>
            <a:spLocks noGrp="1" noChangeArrowheads="1"/>
          </p:cNvSpPr>
          <p:nvPr>
            <p:ph type="title"/>
          </p:nvPr>
        </p:nvSpPr>
        <p:spPr/>
        <p:txBody>
          <a:bodyPr>
            <a:normAutofit fontScale="90000"/>
          </a:bodyPr>
          <a:lstStyle/>
          <a:p>
            <a:r>
              <a:rPr lang="en-GB" altLang="en-US"/>
              <a:t>Price Sensitivity is also the first step towards a fuller understanding customer needs</a:t>
            </a:r>
          </a:p>
        </p:txBody>
      </p:sp>
      <p:pic>
        <p:nvPicPr>
          <p:cNvPr id="1164291" name="Picture 3">
            <a:extLst>
              <a:ext uri="{FF2B5EF4-FFF2-40B4-BE49-F238E27FC236}">
                <a16:creationId xmlns:a16="http://schemas.microsoft.com/office/drawing/2014/main" id="{38AC632B-95E9-415D-9167-9F3473630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975" y="2965450"/>
            <a:ext cx="2057400" cy="146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4292" name="Picture 4">
            <a:extLst>
              <a:ext uri="{FF2B5EF4-FFF2-40B4-BE49-F238E27FC236}">
                <a16:creationId xmlns:a16="http://schemas.microsoft.com/office/drawing/2014/main" id="{FF2A982C-EC3C-4C29-A143-7A405483D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950" y="4624388"/>
            <a:ext cx="1981200" cy="132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4293" name="Picture 5">
            <a:extLst>
              <a:ext uri="{FF2B5EF4-FFF2-40B4-BE49-F238E27FC236}">
                <a16:creationId xmlns:a16="http://schemas.microsoft.com/office/drawing/2014/main" id="{247D2D35-7CCE-4B7D-9450-4FBDCC0092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1938" y="4002088"/>
            <a:ext cx="2133600" cy="154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64294" name="AutoShape 6">
            <a:extLst>
              <a:ext uri="{FF2B5EF4-FFF2-40B4-BE49-F238E27FC236}">
                <a16:creationId xmlns:a16="http://schemas.microsoft.com/office/drawing/2014/main" id="{EC1A6834-A7C9-49DE-BFEF-EB3BF42FE0CE}"/>
              </a:ext>
            </a:extLst>
          </p:cNvPr>
          <p:cNvSpPr>
            <a:spLocks noChangeArrowheads="1"/>
          </p:cNvSpPr>
          <p:nvPr/>
        </p:nvSpPr>
        <p:spPr bwMode="auto">
          <a:xfrm>
            <a:off x="6303964" y="1541820"/>
            <a:ext cx="2168525" cy="646986"/>
          </a:xfrm>
          <a:prstGeom prst="wedgeRoundRectCallout">
            <a:avLst>
              <a:gd name="adj1" fmla="val 11421"/>
              <a:gd name="adj2" fmla="val 80403"/>
              <a:gd name="adj3" fmla="val 16667"/>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eaLnBrk="0" hangingPunct="0">
              <a:spcBef>
                <a:spcPct val="0"/>
              </a:spcBef>
              <a:buFontTx/>
              <a:buNone/>
            </a:pPr>
            <a:r>
              <a:rPr lang="en-GB" altLang="en-US" sz="1600"/>
              <a:t>I have to stick to a budget</a:t>
            </a:r>
          </a:p>
        </p:txBody>
      </p:sp>
      <p:sp>
        <p:nvSpPr>
          <p:cNvPr id="1164295" name="AutoShape 7">
            <a:extLst>
              <a:ext uri="{FF2B5EF4-FFF2-40B4-BE49-F238E27FC236}">
                <a16:creationId xmlns:a16="http://schemas.microsoft.com/office/drawing/2014/main" id="{EB83193B-000E-4981-8CEB-3F6E9FA44B88}"/>
              </a:ext>
            </a:extLst>
          </p:cNvPr>
          <p:cNvSpPr>
            <a:spLocks noChangeArrowheads="1"/>
          </p:cNvSpPr>
          <p:nvPr/>
        </p:nvSpPr>
        <p:spPr bwMode="auto">
          <a:xfrm>
            <a:off x="4000501" y="3235683"/>
            <a:ext cx="2303463" cy="646986"/>
          </a:xfrm>
          <a:prstGeom prst="wedgeRoundRectCallout">
            <a:avLst>
              <a:gd name="adj1" fmla="val 6236"/>
              <a:gd name="adj2" fmla="val 87435"/>
              <a:gd name="adj3" fmla="val 16667"/>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0"/>
              </a:spcBef>
              <a:buFontTx/>
              <a:buNone/>
            </a:pPr>
            <a:r>
              <a:rPr lang="en-GB" altLang="en-US" sz="1600"/>
              <a:t>The microwave is a godsend for me!</a:t>
            </a:r>
          </a:p>
        </p:txBody>
      </p:sp>
      <p:sp>
        <p:nvSpPr>
          <p:cNvPr id="1164296" name="AutoShape 8">
            <a:extLst>
              <a:ext uri="{FF2B5EF4-FFF2-40B4-BE49-F238E27FC236}">
                <a16:creationId xmlns:a16="http://schemas.microsoft.com/office/drawing/2014/main" id="{63617313-2B4E-4BA0-AF7D-08A31ACA6C88}"/>
              </a:ext>
            </a:extLst>
          </p:cNvPr>
          <p:cNvSpPr>
            <a:spLocks noChangeArrowheads="1"/>
          </p:cNvSpPr>
          <p:nvPr/>
        </p:nvSpPr>
        <p:spPr bwMode="auto">
          <a:xfrm>
            <a:off x="8256589" y="3786545"/>
            <a:ext cx="2376487" cy="646986"/>
          </a:xfrm>
          <a:prstGeom prst="wedgeRoundRectCallout">
            <a:avLst>
              <a:gd name="adj1" fmla="val 1037"/>
              <a:gd name="adj2" fmla="val 72361"/>
              <a:gd name="adj3" fmla="val 16667"/>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0"/>
              </a:spcBef>
              <a:buFontTx/>
              <a:buNone/>
            </a:pPr>
            <a:r>
              <a:rPr lang="en-GB" altLang="en-US" sz="1600"/>
              <a:t>I love baking on a Sunday afternoon</a:t>
            </a:r>
          </a:p>
        </p:txBody>
      </p:sp>
      <p:sp>
        <p:nvSpPr>
          <p:cNvPr id="1164297" name="AutoShape 9">
            <a:extLst>
              <a:ext uri="{FF2B5EF4-FFF2-40B4-BE49-F238E27FC236}">
                <a16:creationId xmlns:a16="http://schemas.microsoft.com/office/drawing/2014/main" id="{95D87CFB-BF52-445B-8C76-14312C3012D6}"/>
              </a:ext>
            </a:extLst>
          </p:cNvPr>
          <p:cNvSpPr>
            <a:spLocks noChangeArrowheads="1"/>
          </p:cNvSpPr>
          <p:nvPr/>
        </p:nvSpPr>
        <p:spPr bwMode="auto">
          <a:xfrm>
            <a:off x="1577975" y="2219683"/>
            <a:ext cx="2209800" cy="646986"/>
          </a:xfrm>
          <a:prstGeom prst="wedgeRoundRectCallout">
            <a:avLst>
              <a:gd name="adj1" fmla="val 24782"/>
              <a:gd name="adj2" fmla="val 97486"/>
              <a:gd name="adj3" fmla="val 16667"/>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0"/>
              </a:spcBef>
              <a:buFontTx/>
              <a:buNone/>
            </a:pPr>
            <a:r>
              <a:rPr lang="en-GB" altLang="en-US" sz="1600"/>
              <a:t>I love exotic and adventurous food</a:t>
            </a:r>
          </a:p>
        </p:txBody>
      </p:sp>
      <p:pic>
        <p:nvPicPr>
          <p:cNvPr id="1164298" name="Picture 10">
            <a:extLst>
              <a:ext uri="{FF2B5EF4-FFF2-40B4-BE49-F238E27FC236}">
                <a16:creationId xmlns:a16="http://schemas.microsoft.com/office/drawing/2014/main" id="{8908EC50-E7E1-4435-BD4B-EC7D9BF93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3025" y="2386013"/>
            <a:ext cx="1752600" cy="144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4571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314" name="Rectangle 2">
            <a:extLst>
              <a:ext uri="{FF2B5EF4-FFF2-40B4-BE49-F238E27FC236}">
                <a16:creationId xmlns:a16="http://schemas.microsoft.com/office/drawing/2014/main" id="{B8174FF4-0E4F-40D4-9730-05C1B56F767A}"/>
              </a:ext>
            </a:extLst>
          </p:cNvPr>
          <p:cNvSpPr>
            <a:spLocks noGrp="1" noChangeArrowheads="1"/>
          </p:cNvSpPr>
          <p:nvPr>
            <p:ph type="title"/>
          </p:nvPr>
        </p:nvSpPr>
        <p:spPr/>
        <p:txBody>
          <a:bodyPr/>
          <a:lstStyle/>
          <a:p>
            <a:r>
              <a:rPr lang="en-GB" altLang="en-US"/>
              <a:t>To do this we need to create a complete customer DNA</a:t>
            </a:r>
          </a:p>
        </p:txBody>
      </p:sp>
      <p:sp>
        <p:nvSpPr>
          <p:cNvPr id="1165315" name="Text Box 3">
            <a:extLst>
              <a:ext uri="{FF2B5EF4-FFF2-40B4-BE49-F238E27FC236}">
                <a16:creationId xmlns:a16="http://schemas.microsoft.com/office/drawing/2014/main" id="{B8AA094A-061B-4C51-8D26-C634661041CB}"/>
              </a:ext>
            </a:extLst>
          </p:cNvPr>
          <p:cNvSpPr txBox="1">
            <a:spLocks noChangeArrowheads="1"/>
          </p:cNvSpPr>
          <p:nvPr/>
        </p:nvSpPr>
        <p:spPr bwMode="auto">
          <a:xfrm>
            <a:off x="4419601" y="1371600"/>
            <a:ext cx="4538663" cy="361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3445" tIns="41723" rIns="83445" bIns="41723">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68463" algn="l" defTabSz="835025">
              <a:spcBef>
                <a:spcPct val="0"/>
              </a:spcBef>
              <a:defRPr>
                <a:solidFill>
                  <a:schemeClr val="tx1"/>
                </a:solidFill>
                <a:latin typeface="Arial" panose="020B0604020202020204" pitchFamily="34" charset="0"/>
              </a:defRPr>
            </a:lvl5pPr>
            <a:lvl6pPr marL="2125663" defTabSz="835025" fontAlgn="base">
              <a:spcBef>
                <a:spcPct val="0"/>
              </a:spcBef>
              <a:spcAft>
                <a:spcPct val="0"/>
              </a:spcAft>
              <a:defRPr>
                <a:solidFill>
                  <a:schemeClr val="tx1"/>
                </a:solidFill>
                <a:latin typeface="Arial" panose="020B0604020202020204" pitchFamily="34" charset="0"/>
              </a:defRPr>
            </a:lvl6pPr>
            <a:lvl7pPr marL="2582863" defTabSz="835025" fontAlgn="base">
              <a:spcBef>
                <a:spcPct val="0"/>
              </a:spcBef>
              <a:spcAft>
                <a:spcPct val="0"/>
              </a:spcAft>
              <a:defRPr>
                <a:solidFill>
                  <a:schemeClr val="tx1"/>
                </a:solidFill>
                <a:latin typeface="Arial" panose="020B0604020202020204" pitchFamily="34" charset="0"/>
              </a:defRPr>
            </a:lvl7pPr>
            <a:lvl8pPr marL="3040063" defTabSz="835025" fontAlgn="base">
              <a:spcBef>
                <a:spcPct val="0"/>
              </a:spcBef>
              <a:spcAft>
                <a:spcPct val="0"/>
              </a:spcAft>
              <a:defRPr>
                <a:solidFill>
                  <a:schemeClr val="tx1"/>
                </a:solidFill>
                <a:latin typeface="Arial" panose="020B0604020202020204" pitchFamily="34" charset="0"/>
              </a:defRPr>
            </a:lvl8pPr>
            <a:lvl9pPr marL="3497263" defTabSz="835025" fontAlgn="base">
              <a:spcBef>
                <a:spcPct val="0"/>
              </a:spcBef>
              <a:spcAft>
                <a:spcPct val="0"/>
              </a:spcAft>
              <a:defRPr>
                <a:solidFill>
                  <a:schemeClr val="tx1"/>
                </a:solidFill>
                <a:latin typeface="Arial" panose="020B0604020202020204" pitchFamily="34" charset="0"/>
              </a:defRPr>
            </a:lvl9pPr>
          </a:lstStyle>
          <a:p>
            <a:pPr algn="ctr" eaLnBrk="0" hangingPunct="0">
              <a:spcBef>
                <a:spcPct val="50000"/>
              </a:spcBef>
              <a:buFontTx/>
              <a:buNone/>
            </a:pPr>
            <a:r>
              <a:rPr lang="en-US" altLang="en-US" b="1">
                <a:solidFill>
                  <a:srgbClr val="000000"/>
                </a:solidFill>
                <a:cs typeface="Arial" panose="020B0604020202020204" pitchFamily="34" charset="0"/>
              </a:rPr>
              <a:t>Mr. A Smith – London</a:t>
            </a:r>
          </a:p>
        </p:txBody>
      </p:sp>
      <p:sp>
        <p:nvSpPr>
          <p:cNvPr id="1165316" name="Rectangle 4">
            <a:extLst>
              <a:ext uri="{FF2B5EF4-FFF2-40B4-BE49-F238E27FC236}">
                <a16:creationId xmlns:a16="http://schemas.microsoft.com/office/drawing/2014/main" id="{AE2C5825-442E-4CB7-A1A7-A09139878773}"/>
              </a:ext>
            </a:extLst>
          </p:cNvPr>
          <p:cNvSpPr>
            <a:spLocks noChangeArrowheads="1"/>
          </p:cNvSpPr>
          <p:nvPr/>
        </p:nvSpPr>
        <p:spPr bwMode="auto">
          <a:xfrm>
            <a:off x="1802694" y="4794250"/>
            <a:ext cx="1458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400">
                <a:solidFill>
                  <a:srgbClr val="000000"/>
                </a:solidFill>
                <a:latin typeface="TradeGothic Light" pitchFamily="34" charset="0"/>
                <a:cs typeface="Arial" panose="020B0604020202020204" pitchFamily="34" charset="0"/>
              </a:rPr>
              <a:t>-4</a:t>
            </a:r>
            <a:endParaRPr lang="en-GB" altLang="en-US" sz="2400">
              <a:solidFill>
                <a:srgbClr val="000000"/>
              </a:solidFill>
              <a:latin typeface="TradeGothic Light" pitchFamily="34" charset="0"/>
              <a:cs typeface="Arial" panose="020B0604020202020204" pitchFamily="34" charset="0"/>
            </a:endParaRPr>
          </a:p>
        </p:txBody>
      </p:sp>
      <p:sp>
        <p:nvSpPr>
          <p:cNvPr id="1165317" name="Rectangle 5">
            <a:extLst>
              <a:ext uri="{FF2B5EF4-FFF2-40B4-BE49-F238E27FC236}">
                <a16:creationId xmlns:a16="http://schemas.microsoft.com/office/drawing/2014/main" id="{831DBD35-3B89-4943-9048-6DD87DA348A0}"/>
              </a:ext>
            </a:extLst>
          </p:cNvPr>
          <p:cNvSpPr>
            <a:spLocks noChangeArrowheads="1"/>
          </p:cNvSpPr>
          <p:nvPr/>
        </p:nvSpPr>
        <p:spPr bwMode="auto">
          <a:xfrm>
            <a:off x="1800226" y="4344988"/>
            <a:ext cx="15081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400">
                <a:solidFill>
                  <a:srgbClr val="000000"/>
                </a:solidFill>
                <a:latin typeface="TradeGothic Light" pitchFamily="34" charset="0"/>
                <a:cs typeface="Arial" panose="020B0604020202020204" pitchFamily="34" charset="0"/>
              </a:rPr>
              <a:t>-3</a:t>
            </a:r>
            <a:endParaRPr lang="en-GB" altLang="en-US" sz="2400">
              <a:latin typeface="TradeGothic Light" pitchFamily="34" charset="0"/>
              <a:cs typeface="Arial" panose="020B0604020202020204" pitchFamily="34" charset="0"/>
            </a:endParaRPr>
          </a:p>
        </p:txBody>
      </p:sp>
      <p:sp>
        <p:nvSpPr>
          <p:cNvPr id="1165318" name="Rectangle 6">
            <a:extLst>
              <a:ext uri="{FF2B5EF4-FFF2-40B4-BE49-F238E27FC236}">
                <a16:creationId xmlns:a16="http://schemas.microsoft.com/office/drawing/2014/main" id="{065287BC-35A7-4A25-B7E4-CEC6FD0B5252}"/>
              </a:ext>
            </a:extLst>
          </p:cNvPr>
          <p:cNvSpPr>
            <a:spLocks noChangeArrowheads="1"/>
          </p:cNvSpPr>
          <p:nvPr/>
        </p:nvSpPr>
        <p:spPr bwMode="auto">
          <a:xfrm>
            <a:off x="1800226" y="3892550"/>
            <a:ext cx="1508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400">
                <a:solidFill>
                  <a:srgbClr val="000000"/>
                </a:solidFill>
                <a:latin typeface="TradeGothic Light" pitchFamily="34" charset="0"/>
                <a:cs typeface="Arial" panose="020B0604020202020204" pitchFamily="34" charset="0"/>
              </a:rPr>
              <a:t>-2</a:t>
            </a:r>
            <a:endParaRPr lang="en-GB" altLang="en-US" sz="2400">
              <a:latin typeface="TradeGothic Light" pitchFamily="34" charset="0"/>
              <a:cs typeface="Arial" panose="020B0604020202020204" pitchFamily="34" charset="0"/>
            </a:endParaRPr>
          </a:p>
        </p:txBody>
      </p:sp>
      <p:sp>
        <p:nvSpPr>
          <p:cNvPr id="1165319" name="Rectangle 7">
            <a:extLst>
              <a:ext uri="{FF2B5EF4-FFF2-40B4-BE49-F238E27FC236}">
                <a16:creationId xmlns:a16="http://schemas.microsoft.com/office/drawing/2014/main" id="{6C91FF02-9CE6-42C3-A048-A7EBBF663746}"/>
              </a:ext>
            </a:extLst>
          </p:cNvPr>
          <p:cNvSpPr>
            <a:spLocks noChangeArrowheads="1"/>
          </p:cNvSpPr>
          <p:nvPr/>
        </p:nvSpPr>
        <p:spPr bwMode="auto">
          <a:xfrm>
            <a:off x="1800226" y="3440113"/>
            <a:ext cx="1508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400">
                <a:solidFill>
                  <a:srgbClr val="000000"/>
                </a:solidFill>
                <a:latin typeface="TradeGothic Light" pitchFamily="34" charset="0"/>
                <a:cs typeface="Arial" panose="020B0604020202020204" pitchFamily="34" charset="0"/>
              </a:rPr>
              <a:t>-1</a:t>
            </a:r>
            <a:endParaRPr lang="en-GB" altLang="en-US" sz="2400">
              <a:latin typeface="TradeGothic Light" pitchFamily="34" charset="0"/>
              <a:cs typeface="Arial" panose="020B0604020202020204" pitchFamily="34" charset="0"/>
            </a:endParaRPr>
          </a:p>
        </p:txBody>
      </p:sp>
      <p:sp>
        <p:nvSpPr>
          <p:cNvPr id="1165320" name="Rectangle 8">
            <a:extLst>
              <a:ext uri="{FF2B5EF4-FFF2-40B4-BE49-F238E27FC236}">
                <a16:creationId xmlns:a16="http://schemas.microsoft.com/office/drawing/2014/main" id="{A1AC4684-FE78-41C2-ACD5-A84CF29BE179}"/>
              </a:ext>
            </a:extLst>
          </p:cNvPr>
          <p:cNvSpPr>
            <a:spLocks noChangeArrowheads="1"/>
          </p:cNvSpPr>
          <p:nvPr/>
        </p:nvSpPr>
        <p:spPr bwMode="auto">
          <a:xfrm>
            <a:off x="1858963" y="1192214"/>
            <a:ext cx="93662"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400">
                <a:solidFill>
                  <a:srgbClr val="000000"/>
                </a:solidFill>
                <a:latin typeface="TradeGothic Light" pitchFamily="34" charset="0"/>
                <a:cs typeface="Arial" panose="020B0604020202020204" pitchFamily="34" charset="0"/>
              </a:rPr>
              <a:t>4</a:t>
            </a:r>
            <a:endParaRPr lang="en-GB" altLang="en-US" sz="2400">
              <a:latin typeface="TradeGothic Light" pitchFamily="34" charset="0"/>
              <a:cs typeface="Arial" panose="020B0604020202020204" pitchFamily="34" charset="0"/>
            </a:endParaRPr>
          </a:p>
        </p:txBody>
      </p:sp>
      <p:sp>
        <p:nvSpPr>
          <p:cNvPr id="1165321" name="Rectangle 9">
            <a:extLst>
              <a:ext uri="{FF2B5EF4-FFF2-40B4-BE49-F238E27FC236}">
                <a16:creationId xmlns:a16="http://schemas.microsoft.com/office/drawing/2014/main" id="{8820EDDD-8AAC-4116-BFCD-59EF7B8FB6D0}"/>
              </a:ext>
            </a:extLst>
          </p:cNvPr>
          <p:cNvSpPr>
            <a:spLocks noChangeArrowheads="1"/>
          </p:cNvSpPr>
          <p:nvPr/>
        </p:nvSpPr>
        <p:spPr bwMode="auto">
          <a:xfrm>
            <a:off x="2017714" y="1371600"/>
            <a:ext cx="8497887" cy="3403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65322" name="Line 10">
            <a:extLst>
              <a:ext uri="{FF2B5EF4-FFF2-40B4-BE49-F238E27FC236}">
                <a16:creationId xmlns:a16="http://schemas.microsoft.com/office/drawing/2014/main" id="{1FB7665B-F538-496D-9BBB-DA9DC281A8FF}"/>
              </a:ext>
            </a:extLst>
          </p:cNvPr>
          <p:cNvSpPr>
            <a:spLocks noChangeShapeType="1"/>
          </p:cNvSpPr>
          <p:nvPr/>
        </p:nvSpPr>
        <p:spPr bwMode="auto">
          <a:xfrm>
            <a:off x="2017714" y="1371600"/>
            <a:ext cx="1587" cy="3403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5323" name="Line 11">
            <a:extLst>
              <a:ext uri="{FF2B5EF4-FFF2-40B4-BE49-F238E27FC236}">
                <a16:creationId xmlns:a16="http://schemas.microsoft.com/office/drawing/2014/main" id="{1B6F41F0-BD87-44D3-A62C-C9DBED97782B}"/>
              </a:ext>
            </a:extLst>
          </p:cNvPr>
          <p:cNvSpPr>
            <a:spLocks noChangeShapeType="1"/>
          </p:cNvSpPr>
          <p:nvPr/>
        </p:nvSpPr>
        <p:spPr bwMode="auto">
          <a:xfrm>
            <a:off x="1966913" y="4797425"/>
            <a:ext cx="5080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5324" name="Line 12">
            <a:extLst>
              <a:ext uri="{FF2B5EF4-FFF2-40B4-BE49-F238E27FC236}">
                <a16:creationId xmlns:a16="http://schemas.microsoft.com/office/drawing/2014/main" id="{27835ED0-409D-4828-8F8D-E9FAA78966F6}"/>
              </a:ext>
            </a:extLst>
          </p:cNvPr>
          <p:cNvSpPr>
            <a:spLocks noChangeShapeType="1"/>
          </p:cNvSpPr>
          <p:nvPr/>
        </p:nvSpPr>
        <p:spPr bwMode="auto">
          <a:xfrm>
            <a:off x="1966913" y="4349750"/>
            <a:ext cx="50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5325" name="Line 13">
            <a:extLst>
              <a:ext uri="{FF2B5EF4-FFF2-40B4-BE49-F238E27FC236}">
                <a16:creationId xmlns:a16="http://schemas.microsoft.com/office/drawing/2014/main" id="{6FD91591-05EC-46CD-93E4-443BB484593C}"/>
              </a:ext>
            </a:extLst>
          </p:cNvPr>
          <p:cNvSpPr>
            <a:spLocks noChangeShapeType="1"/>
          </p:cNvSpPr>
          <p:nvPr/>
        </p:nvSpPr>
        <p:spPr bwMode="auto">
          <a:xfrm>
            <a:off x="1966913" y="3922714"/>
            <a:ext cx="5080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5326" name="Line 14">
            <a:extLst>
              <a:ext uri="{FF2B5EF4-FFF2-40B4-BE49-F238E27FC236}">
                <a16:creationId xmlns:a16="http://schemas.microsoft.com/office/drawing/2014/main" id="{8222BB20-1627-4EE1-B562-4B04B0F80A7B}"/>
              </a:ext>
            </a:extLst>
          </p:cNvPr>
          <p:cNvSpPr>
            <a:spLocks noChangeShapeType="1"/>
          </p:cNvSpPr>
          <p:nvPr/>
        </p:nvSpPr>
        <p:spPr bwMode="auto">
          <a:xfrm>
            <a:off x="1966913" y="3495675"/>
            <a:ext cx="50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5327" name="Line 15">
            <a:extLst>
              <a:ext uri="{FF2B5EF4-FFF2-40B4-BE49-F238E27FC236}">
                <a16:creationId xmlns:a16="http://schemas.microsoft.com/office/drawing/2014/main" id="{5B3F01F8-24CD-4C3C-B914-C35D40F1BADC}"/>
              </a:ext>
            </a:extLst>
          </p:cNvPr>
          <p:cNvSpPr>
            <a:spLocks noChangeShapeType="1"/>
          </p:cNvSpPr>
          <p:nvPr/>
        </p:nvSpPr>
        <p:spPr bwMode="auto">
          <a:xfrm>
            <a:off x="1966913" y="3076575"/>
            <a:ext cx="5080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5328" name="Line 16">
            <a:extLst>
              <a:ext uri="{FF2B5EF4-FFF2-40B4-BE49-F238E27FC236}">
                <a16:creationId xmlns:a16="http://schemas.microsoft.com/office/drawing/2014/main" id="{E6EF2CFE-ACD0-4EF7-9BFA-E62EE36B4919}"/>
              </a:ext>
            </a:extLst>
          </p:cNvPr>
          <p:cNvSpPr>
            <a:spLocks noChangeShapeType="1"/>
          </p:cNvSpPr>
          <p:nvPr/>
        </p:nvSpPr>
        <p:spPr bwMode="auto">
          <a:xfrm>
            <a:off x="1966913" y="2651125"/>
            <a:ext cx="5080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5329" name="Line 17">
            <a:extLst>
              <a:ext uri="{FF2B5EF4-FFF2-40B4-BE49-F238E27FC236}">
                <a16:creationId xmlns:a16="http://schemas.microsoft.com/office/drawing/2014/main" id="{E1036EEE-E654-4DA7-9F1F-E613A710A564}"/>
              </a:ext>
            </a:extLst>
          </p:cNvPr>
          <p:cNvSpPr>
            <a:spLocks noChangeShapeType="1"/>
          </p:cNvSpPr>
          <p:nvPr/>
        </p:nvSpPr>
        <p:spPr bwMode="auto">
          <a:xfrm>
            <a:off x="1966913" y="2224089"/>
            <a:ext cx="50800"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5330" name="Line 18">
            <a:extLst>
              <a:ext uri="{FF2B5EF4-FFF2-40B4-BE49-F238E27FC236}">
                <a16:creationId xmlns:a16="http://schemas.microsoft.com/office/drawing/2014/main" id="{93A03D5A-B322-4EA4-9638-9B78F6116178}"/>
              </a:ext>
            </a:extLst>
          </p:cNvPr>
          <p:cNvSpPr>
            <a:spLocks noChangeShapeType="1"/>
          </p:cNvSpPr>
          <p:nvPr/>
        </p:nvSpPr>
        <p:spPr bwMode="auto">
          <a:xfrm>
            <a:off x="1966913" y="1798638"/>
            <a:ext cx="50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5331" name="Line 19">
            <a:extLst>
              <a:ext uri="{FF2B5EF4-FFF2-40B4-BE49-F238E27FC236}">
                <a16:creationId xmlns:a16="http://schemas.microsoft.com/office/drawing/2014/main" id="{35E6E0A9-3E6D-414F-AF58-D4669F09566E}"/>
              </a:ext>
            </a:extLst>
          </p:cNvPr>
          <p:cNvSpPr>
            <a:spLocks noChangeShapeType="1"/>
          </p:cNvSpPr>
          <p:nvPr/>
        </p:nvSpPr>
        <p:spPr bwMode="auto">
          <a:xfrm>
            <a:off x="1966913" y="1371600"/>
            <a:ext cx="50800"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5332" name="Line 20">
            <a:extLst>
              <a:ext uri="{FF2B5EF4-FFF2-40B4-BE49-F238E27FC236}">
                <a16:creationId xmlns:a16="http://schemas.microsoft.com/office/drawing/2014/main" id="{84B07B18-0255-4108-9DF7-5E42D2E2F28D}"/>
              </a:ext>
            </a:extLst>
          </p:cNvPr>
          <p:cNvSpPr>
            <a:spLocks noChangeShapeType="1"/>
          </p:cNvSpPr>
          <p:nvPr/>
        </p:nvSpPr>
        <p:spPr bwMode="auto">
          <a:xfrm flipV="1">
            <a:off x="2017714" y="3048001"/>
            <a:ext cx="8497887" cy="285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5333" name="Line 21">
            <a:extLst>
              <a:ext uri="{FF2B5EF4-FFF2-40B4-BE49-F238E27FC236}">
                <a16:creationId xmlns:a16="http://schemas.microsoft.com/office/drawing/2014/main" id="{2FA55C6A-BF45-4B6C-A302-103C8E8A2C8D}"/>
              </a:ext>
            </a:extLst>
          </p:cNvPr>
          <p:cNvSpPr>
            <a:spLocks noChangeShapeType="1"/>
          </p:cNvSpPr>
          <p:nvPr/>
        </p:nvSpPr>
        <p:spPr bwMode="auto">
          <a:xfrm flipV="1">
            <a:off x="2017714" y="3076576"/>
            <a:ext cx="1587" cy="42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5334" name="Line 22">
            <a:extLst>
              <a:ext uri="{FF2B5EF4-FFF2-40B4-BE49-F238E27FC236}">
                <a16:creationId xmlns:a16="http://schemas.microsoft.com/office/drawing/2014/main" id="{1C9CE6CE-7B47-45DD-86CF-BABC3F0C9986}"/>
              </a:ext>
            </a:extLst>
          </p:cNvPr>
          <p:cNvSpPr>
            <a:spLocks noChangeShapeType="1"/>
          </p:cNvSpPr>
          <p:nvPr/>
        </p:nvSpPr>
        <p:spPr bwMode="auto">
          <a:xfrm flipV="1">
            <a:off x="2381250" y="3076576"/>
            <a:ext cx="1588"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35" name="Line 23">
            <a:extLst>
              <a:ext uri="{FF2B5EF4-FFF2-40B4-BE49-F238E27FC236}">
                <a16:creationId xmlns:a16="http://schemas.microsoft.com/office/drawing/2014/main" id="{CE95A61A-7F67-4B40-BFAF-9A66315418A5}"/>
              </a:ext>
            </a:extLst>
          </p:cNvPr>
          <p:cNvSpPr>
            <a:spLocks noChangeShapeType="1"/>
          </p:cNvSpPr>
          <p:nvPr/>
        </p:nvSpPr>
        <p:spPr bwMode="auto">
          <a:xfrm flipV="1">
            <a:off x="2746375" y="3076576"/>
            <a:ext cx="1588"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36" name="Line 24">
            <a:extLst>
              <a:ext uri="{FF2B5EF4-FFF2-40B4-BE49-F238E27FC236}">
                <a16:creationId xmlns:a16="http://schemas.microsoft.com/office/drawing/2014/main" id="{8B3DE28A-2C2F-4DB2-9803-8BD9A6CECD25}"/>
              </a:ext>
            </a:extLst>
          </p:cNvPr>
          <p:cNvSpPr>
            <a:spLocks noChangeShapeType="1"/>
          </p:cNvSpPr>
          <p:nvPr/>
        </p:nvSpPr>
        <p:spPr bwMode="auto">
          <a:xfrm flipV="1">
            <a:off x="3109914" y="3076576"/>
            <a:ext cx="1587"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37" name="Line 25">
            <a:extLst>
              <a:ext uri="{FF2B5EF4-FFF2-40B4-BE49-F238E27FC236}">
                <a16:creationId xmlns:a16="http://schemas.microsoft.com/office/drawing/2014/main" id="{8AB80937-15A3-4F76-9740-4113A17D6090}"/>
              </a:ext>
            </a:extLst>
          </p:cNvPr>
          <p:cNvSpPr>
            <a:spLocks noChangeShapeType="1"/>
          </p:cNvSpPr>
          <p:nvPr/>
        </p:nvSpPr>
        <p:spPr bwMode="auto">
          <a:xfrm flipV="1">
            <a:off x="3473450" y="3076576"/>
            <a:ext cx="1588"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38" name="Line 26">
            <a:extLst>
              <a:ext uri="{FF2B5EF4-FFF2-40B4-BE49-F238E27FC236}">
                <a16:creationId xmlns:a16="http://schemas.microsoft.com/office/drawing/2014/main" id="{CD7395BD-02A4-48DF-9A8F-F8C0E969EF49}"/>
              </a:ext>
            </a:extLst>
          </p:cNvPr>
          <p:cNvSpPr>
            <a:spLocks noChangeShapeType="1"/>
          </p:cNvSpPr>
          <p:nvPr/>
        </p:nvSpPr>
        <p:spPr bwMode="auto">
          <a:xfrm flipV="1">
            <a:off x="3840163" y="3076576"/>
            <a:ext cx="0"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39" name="Line 27">
            <a:extLst>
              <a:ext uri="{FF2B5EF4-FFF2-40B4-BE49-F238E27FC236}">
                <a16:creationId xmlns:a16="http://schemas.microsoft.com/office/drawing/2014/main" id="{C4B5BF38-04DC-4C46-AF0F-E354B1C161DA}"/>
              </a:ext>
            </a:extLst>
          </p:cNvPr>
          <p:cNvSpPr>
            <a:spLocks noChangeShapeType="1"/>
          </p:cNvSpPr>
          <p:nvPr/>
        </p:nvSpPr>
        <p:spPr bwMode="auto">
          <a:xfrm flipV="1">
            <a:off x="4203700" y="3076576"/>
            <a:ext cx="1588"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40" name="Line 28">
            <a:extLst>
              <a:ext uri="{FF2B5EF4-FFF2-40B4-BE49-F238E27FC236}">
                <a16:creationId xmlns:a16="http://schemas.microsoft.com/office/drawing/2014/main" id="{FFD8FA0E-AA52-4813-B8B3-19A047B51739}"/>
              </a:ext>
            </a:extLst>
          </p:cNvPr>
          <p:cNvSpPr>
            <a:spLocks noChangeShapeType="1"/>
          </p:cNvSpPr>
          <p:nvPr/>
        </p:nvSpPr>
        <p:spPr bwMode="auto">
          <a:xfrm flipV="1">
            <a:off x="4567239" y="3076576"/>
            <a:ext cx="1587"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41" name="Line 29">
            <a:extLst>
              <a:ext uri="{FF2B5EF4-FFF2-40B4-BE49-F238E27FC236}">
                <a16:creationId xmlns:a16="http://schemas.microsoft.com/office/drawing/2014/main" id="{2045A8AA-F872-4EE9-B3F9-D10A63CC397E}"/>
              </a:ext>
            </a:extLst>
          </p:cNvPr>
          <p:cNvSpPr>
            <a:spLocks noChangeShapeType="1"/>
          </p:cNvSpPr>
          <p:nvPr/>
        </p:nvSpPr>
        <p:spPr bwMode="auto">
          <a:xfrm flipV="1">
            <a:off x="4932363" y="3076576"/>
            <a:ext cx="0"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42" name="Line 30">
            <a:extLst>
              <a:ext uri="{FF2B5EF4-FFF2-40B4-BE49-F238E27FC236}">
                <a16:creationId xmlns:a16="http://schemas.microsoft.com/office/drawing/2014/main" id="{77AF383B-3DD8-497A-AFAA-975269EE2F72}"/>
              </a:ext>
            </a:extLst>
          </p:cNvPr>
          <p:cNvSpPr>
            <a:spLocks noChangeShapeType="1"/>
          </p:cNvSpPr>
          <p:nvPr/>
        </p:nvSpPr>
        <p:spPr bwMode="auto">
          <a:xfrm flipV="1">
            <a:off x="5295900" y="3076576"/>
            <a:ext cx="1588"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43" name="Line 31">
            <a:extLst>
              <a:ext uri="{FF2B5EF4-FFF2-40B4-BE49-F238E27FC236}">
                <a16:creationId xmlns:a16="http://schemas.microsoft.com/office/drawing/2014/main" id="{36AC7A7C-4868-4CCD-BE98-CF07997B2804}"/>
              </a:ext>
            </a:extLst>
          </p:cNvPr>
          <p:cNvSpPr>
            <a:spLocks noChangeShapeType="1"/>
          </p:cNvSpPr>
          <p:nvPr/>
        </p:nvSpPr>
        <p:spPr bwMode="auto">
          <a:xfrm flipV="1">
            <a:off x="5659439" y="3076576"/>
            <a:ext cx="1587"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44" name="Line 32">
            <a:extLst>
              <a:ext uri="{FF2B5EF4-FFF2-40B4-BE49-F238E27FC236}">
                <a16:creationId xmlns:a16="http://schemas.microsoft.com/office/drawing/2014/main" id="{1754EEAE-1D97-4333-9F50-B0BCD86C68EC}"/>
              </a:ext>
            </a:extLst>
          </p:cNvPr>
          <p:cNvSpPr>
            <a:spLocks noChangeShapeType="1"/>
          </p:cNvSpPr>
          <p:nvPr/>
        </p:nvSpPr>
        <p:spPr bwMode="auto">
          <a:xfrm flipV="1">
            <a:off x="6022975" y="3076576"/>
            <a:ext cx="1588"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45" name="Line 33">
            <a:extLst>
              <a:ext uri="{FF2B5EF4-FFF2-40B4-BE49-F238E27FC236}">
                <a16:creationId xmlns:a16="http://schemas.microsoft.com/office/drawing/2014/main" id="{77245935-63A4-4429-9AB4-09E0F183717E}"/>
              </a:ext>
            </a:extLst>
          </p:cNvPr>
          <p:cNvSpPr>
            <a:spLocks noChangeShapeType="1"/>
          </p:cNvSpPr>
          <p:nvPr/>
        </p:nvSpPr>
        <p:spPr bwMode="auto">
          <a:xfrm flipV="1">
            <a:off x="6388100" y="3076576"/>
            <a:ext cx="1588"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46" name="Line 34">
            <a:extLst>
              <a:ext uri="{FF2B5EF4-FFF2-40B4-BE49-F238E27FC236}">
                <a16:creationId xmlns:a16="http://schemas.microsoft.com/office/drawing/2014/main" id="{23E7BD28-00FB-461A-8E2B-10818BBFD061}"/>
              </a:ext>
            </a:extLst>
          </p:cNvPr>
          <p:cNvSpPr>
            <a:spLocks noChangeShapeType="1"/>
          </p:cNvSpPr>
          <p:nvPr/>
        </p:nvSpPr>
        <p:spPr bwMode="auto">
          <a:xfrm flipV="1">
            <a:off x="6751639" y="3076576"/>
            <a:ext cx="1587"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47" name="Line 35">
            <a:extLst>
              <a:ext uri="{FF2B5EF4-FFF2-40B4-BE49-F238E27FC236}">
                <a16:creationId xmlns:a16="http://schemas.microsoft.com/office/drawing/2014/main" id="{D467ADE7-4FFC-49E5-A669-45917C6164AC}"/>
              </a:ext>
            </a:extLst>
          </p:cNvPr>
          <p:cNvSpPr>
            <a:spLocks noChangeShapeType="1"/>
          </p:cNvSpPr>
          <p:nvPr/>
        </p:nvSpPr>
        <p:spPr bwMode="auto">
          <a:xfrm flipV="1">
            <a:off x="7115175" y="3076576"/>
            <a:ext cx="1588"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48" name="Line 36">
            <a:extLst>
              <a:ext uri="{FF2B5EF4-FFF2-40B4-BE49-F238E27FC236}">
                <a16:creationId xmlns:a16="http://schemas.microsoft.com/office/drawing/2014/main" id="{D9B326F3-A016-45D2-92E3-129E5F60CC30}"/>
              </a:ext>
            </a:extLst>
          </p:cNvPr>
          <p:cNvSpPr>
            <a:spLocks noChangeShapeType="1"/>
          </p:cNvSpPr>
          <p:nvPr/>
        </p:nvSpPr>
        <p:spPr bwMode="auto">
          <a:xfrm flipV="1">
            <a:off x="7480300" y="3076576"/>
            <a:ext cx="1588"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49" name="Line 37">
            <a:extLst>
              <a:ext uri="{FF2B5EF4-FFF2-40B4-BE49-F238E27FC236}">
                <a16:creationId xmlns:a16="http://schemas.microsoft.com/office/drawing/2014/main" id="{625FEF2D-40BB-474E-AF41-8BA8DFA64E13}"/>
              </a:ext>
            </a:extLst>
          </p:cNvPr>
          <p:cNvSpPr>
            <a:spLocks noChangeShapeType="1"/>
          </p:cNvSpPr>
          <p:nvPr/>
        </p:nvSpPr>
        <p:spPr bwMode="auto">
          <a:xfrm flipV="1">
            <a:off x="7843839" y="3076576"/>
            <a:ext cx="1587"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50" name="Line 38">
            <a:extLst>
              <a:ext uri="{FF2B5EF4-FFF2-40B4-BE49-F238E27FC236}">
                <a16:creationId xmlns:a16="http://schemas.microsoft.com/office/drawing/2014/main" id="{71D7D043-C311-4663-8328-C633E13EF649}"/>
              </a:ext>
            </a:extLst>
          </p:cNvPr>
          <p:cNvSpPr>
            <a:spLocks noChangeShapeType="1"/>
          </p:cNvSpPr>
          <p:nvPr/>
        </p:nvSpPr>
        <p:spPr bwMode="auto">
          <a:xfrm flipV="1">
            <a:off x="8207375" y="3076576"/>
            <a:ext cx="1588"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51" name="Line 39">
            <a:extLst>
              <a:ext uri="{FF2B5EF4-FFF2-40B4-BE49-F238E27FC236}">
                <a16:creationId xmlns:a16="http://schemas.microsoft.com/office/drawing/2014/main" id="{1223A7FD-BB0F-4006-874D-1CB1C9D39DFC}"/>
              </a:ext>
            </a:extLst>
          </p:cNvPr>
          <p:cNvSpPr>
            <a:spLocks noChangeShapeType="1"/>
          </p:cNvSpPr>
          <p:nvPr/>
        </p:nvSpPr>
        <p:spPr bwMode="auto">
          <a:xfrm flipV="1">
            <a:off x="8574088" y="3076576"/>
            <a:ext cx="0"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52" name="Line 40">
            <a:extLst>
              <a:ext uri="{FF2B5EF4-FFF2-40B4-BE49-F238E27FC236}">
                <a16:creationId xmlns:a16="http://schemas.microsoft.com/office/drawing/2014/main" id="{08AD8496-DE67-46AD-BF90-7AC4B3D19B90}"/>
              </a:ext>
            </a:extLst>
          </p:cNvPr>
          <p:cNvSpPr>
            <a:spLocks noChangeShapeType="1"/>
          </p:cNvSpPr>
          <p:nvPr/>
        </p:nvSpPr>
        <p:spPr bwMode="auto">
          <a:xfrm flipV="1">
            <a:off x="8937625" y="3076576"/>
            <a:ext cx="1588"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53" name="Line 41">
            <a:extLst>
              <a:ext uri="{FF2B5EF4-FFF2-40B4-BE49-F238E27FC236}">
                <a16:creationId xmlns:a16="http://schemas.microsoft.com/office/drawing/2014/main" id="{8942A354-6E63-46CA-8EE2-BB6AAB8F23D8}"/>
              </a:ext>
            </a:extLst>
          </p:cNvPr>
          <p:cNvSpPr>
            <a:spLocks noChangeShapeType="1"/>
          </p:cNvSpPr>
          <p:nvPr/>
        </p:nvSpPr>
        <p:spPr bwMode="auto">
          <a:xfrm flipV="1">
            <a:off x="9301164" y="3076576"/>
            <a:ext cx="1587"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54" name="Line 42">
            <a:extLst>
              <a:ext uri="{FF2B5EF4-FFF2-40B4-BE49-F238E27FC236}">
                <a16:creationId xmlns:a16="http://schemas.microsoft.com/office/drawing/2014/main" id="{4F7EBF12-2B52-4D69-96A0-EF709BF61903}"/>
              </a:ext>
            </a:extLst>
          </p:cNvPr>
          <p:cNvSpPr>
            <a:spLocks noChangeShapeType="1"/>
          </p:cNvSpPr>
          <p:nvPr/>
        </p:nvSpPr>
        <p:spPr bwMode="auto">
          <a:xfrm flipV="1">
            <a:off x="9664700" y="3076576"/>
            <a:ext cx="1588"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55" name="Line 43">
            <a:extLst>
              <a:ext uri="{FF2B5EF4-FFF2-40B4-BE49-F238E27FC236}">
                <a16:creationId xmlns:a16="http://schemas.microsoft.com/office/drawing/2014/main" id="{CD1E3CF4-66D3-440C-93A5-9AAE312E7D76}"/>
              </a:ext>
            </a:extLst>
          </p:cNvPr>
          <p:cNvSpPr>
            <a:spLocks noChangeShapeType="1"/>
          </p:cNvSpPr>
          <p:nvPr/>
        </p:nvSpPr>
        <p:spPr bwMode="auto">
          <a:xfrm flipV="1">
            <a:off x="10029825" y="3076576"/>
            <a:ext cx="1588"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56" name="Line 44">
            <a:extLst>
              <a:ext uri="{FF2B5EF4-FFF2-40B4-BE49-F238E27FC236}">
                <a16:creationId xmlns:a16="http://schemas.microsoft.com/office/drawing/2014/main" id="{AA921648-84A7-4ED8-9E54-4FBFDF6CB9AD}"/>
              </a:ext>
            </a:extLst>
          </p:cNvPr>
          <p:cNvSpPr>
            <a:spLocks noChangeShapeType="1"/>
          </p:cNvSpPr>
          <p:nvPr/>
        </p:nvSpPr>
        <p:spPr bwMode="auto">
          <a:xfrm flipV="1">
            <a:off x="10393364" y="3076576"/>
            <a:ext cx="1587" cy="42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357" name="Oval 45">
            <a:extLst>
              <a:ext uri="{FF2B5EF4-FFF2-40B4-BE49-F238E27FC236}">
                <a16:creationId xmlns:a16="http://schemas.microsoft.com/office/drawing/2014/main" id="{8EA38E19-2E62-494E-B185-9A3A0EE7E6E7}"/>
              </a:ext>
            </a:extLst>
          </p:cNvPr>
          <p:cNvSpPr>
            <a:spLocks noChangeArrowheads="1"/>
          </p:cNvSpPr>
          <p:nvPr/>
        </p:nvSpPr>
        <p:spPr bwMode="auto">
          <a:xfrm>
            <a:off x="2057400" y="3409951"/>
            <a:ext cx="160338"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58" name="Oval 46">
            <a:extLst>
              <a:ext uri="{FF2B5EF4-FFF2-40B4-BE49-F238E27FC236}">
                <a16:creationId xmlns:a16="http://schemas.microsoft.com/office/drawing/2014/main" id="{DD7C5770-DD6A-439F-A1AC-C71E3203D82C}"/>
              </a:ext>
            </a:extLst>
          </p:cNvPr>
          <p:cNvSpPr>
            <a:spLocks noChangeArrowheads="1"/>
          </p:cNvSpPr>
          <p:nvPr/>
        </p:nvSpPr>
        <p:spPr bwMode="auto">
          <a:xfrm>
            <a:off x="2286001" y="2057401"/>
            <a:ext cx="161925"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59" name="Oval 47">
            <a:extLst>
              <a:ext uri="{FF2B5EF4-FFF2-40B4-BE49-F238E27FC236}">
                <a16:creationId xmlns:a16="http://schemas.microsoft.com/office/drawing/2014/main" id="{F4DD4D4C-732B-4E6B-B71F-626C3A19DAD4}"/>
              </a:ext>
            </a:extLst>
          </p:cNvPr>
          <p:cNvSpPr>
            <a:spLocks noChangeArrowheads="1"/>
          </p:cNvSpPr>
          <p:nvPr/>
        </p:nvSpPr>
        <p:spPr bwMode="auto">
          <a:xfrm>
            <a:off x="2514600" y="2743201"/>
            <a:ext cx="160338"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60" name="Oval 48">
            <a:extLst>
              <a:ext uri="{FF2B5EF4-FFF2-40B4-BE49-F238E27FC236}">
                <a16:creationId xmlns:a16="http://schemas.microsoft.com/office/drawing/2014/main" id="{D4E4685B-89EC-4A84-B7C1-136813FF3C3A}"/>
              </a:ext>
            </a:extLst>
          </p:cNvPr>
          <p:cNvSpPr>
            <a:spLocks noChangeArrowheads="1"/>
          </p:cNvSpPr>
          <p:nvPr/>
        </p:nvSpPr>
        <p:spPr bwMode="auto">
          <a:xfrm>
            <a:off x="2743200" y="3886201"/>
            <a:ext cx="160338"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61" name="Oval 49">
            <a:extLst>
              <a:ext uri="{FF2B5EF4-FFF2-40B4-BE49-F238E27FC236}">
                <a16:creationId xmlns:a16="http://schemas.microsoft.com/office/drawing/2014/main" id="{6B0AF8D7-3ACA-495B-975E-96A3086D2A5F}"/>
              </a:ext>
            </a:extLst>
          </p:cNvPr>
          <p:cNvSpPr>
            <a:spLocks noChangeArrowheads="1"/>
          </p:cNvSpPr>
          <p:nvPr/>
        </p:nvSpPr>
        <p:spPr bwMode="auto">
          <a:xfrm>
            <a:off x="2971801" y="3581401"/>
            <a:ext cx="161925"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62" name="Oval 50">
            <a:extLst>
              <a:ext uri="{FF2B5EF4-FFF2-40B4-BE49-F238E27FC236}">
                <a16:creationId xmlns:a16="http://schemas.microsoft.com/office/drawing/2014/main" id="{893CAAB7-F254-4462-936C-3A2145EF52C1}"/>
              </a:ext>
            </a:extLst>
          </p:cNvPr>
          <p:cNvSpPr>
            <a:spLocks noChangeArrowheads="1"/>
          </p:cNvSpPr>
          <p:nvPr/>
        </p:nvSpPr>
        <p:spPr bwMode="auto">
          <a:xfrm>
            <a:off x="3200400" y="4038601"/>
            <a:ext cx="160338"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63" name="Oval 51">
            <a:extLst>
              <a:ext uri="{FF2B5EF4-FFF2-40B4-BE49-F238E27FC236}">
                <a16:creationId xmlns:a16="http://schemas.microsoft.com/office/drawing/2014/main" id="{B6CFD15C-4205-45F1-BDD7-1561E3CCA6E0}"/>
              </a:ext>
            </a:extLst>
          </p:cNvPr>
          <p:cNvSpPr>
            <a:spLocks noChangeArrowheads="1"/>
          </p:cNvSpPr>
          <p:nvPr/>
        </p:nvSpPr>
        <p:spPr bwMode="auto">
          <a:xfrm>
            <a:off x="3505200" y="2667001"/>
            <a:ext cx="160338"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64" name="Oval 52">
            <a:extLst>
              <a:ext uri="{FF2B5EF4-FFF2-40B4-BE49-F238E27FC236}">
                <a16:creationId xmlns:a16="http://schemas.microsoft.com/office/drawing/2014/main" id="{227056A3-E6A5-4467-AC1C-9DA1EAA7ED68}"/>
              </a:ext>
            </a:extLst>
          </p:cNvPr>
          <p:cNvSpPr>
            <a:spLocks noChangeArrowheads="1"/>
          </p:cNvSpPr>
          <p:nvPr/>
        </p:nvSpPr>
        <p:spPr bwMode="auto">
          <a:xfrm>
            <a:off x="3733801" y="1676401"/>
            <a:ext cx="161925"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65" name="Oval 53">
            <a:extLst>
              <a:ext uri="{FF2B5EF4-FFF2-40B4-BE49-F238E27FC236}">
                <a16:creationId xmlns:a16="http://schemas.microsoft.com/office/drawing/2014/main" id="{2B10A9B5-5C42-48C9-9F2A-318519D91868}"/>
              </a:ext>
            </a:extLst>
          </p:cNvPr>
          <p:cNvSpPr>
            <a:spLocks noChangeArrowheads="1"/>
          </p:cNvSpPr>
          <p:nvPr/>
        </p:nvSpPr>
        <p:spPr bwMode="auto">
          <a:xfrm>
            <a:off x="4038600" y="3733801"/>
            <a:ext cx="160338"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66" name="Oval 54">
            <a:extLst>
              <a:ext uri="{FF2B5EF4-FFF2-40B4-BE49-F238E27FC236}">
                <a16:creationId xmlns:a16="http://schemas.microsoft.com/office/drawing/2014/main" id="{92B67ED5-90EB-44C5-8156-B863DB3E38B2}"/>
              </a:ext>
            </a:extLst>
          </p:cNvPr>
          <p:cNvSpPr>
            <a:spLocks noChangeArrowheads="1"/>
          </p:cNvSpPr>
          <p:nvPr/>
        </p:nvSpPr>
        <p:spPr bwMode="auto">
          <a:xfrm>
            <a:off x="4267200" y="2971801"/>
            <a:ext cx="160338"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67" name="Oval 55">
            <a:extLst>
              <a:ext uri="{FF2B5EF4-FFF2-40B4-BE49-F238E27FC236}">
                <a16:creationId xmlns:a16="http://schemas.microsoft.com/office/drawing/2014/main" id="{02B7C834-786E-40FF-B38C-CF285CFC9085}"/>
              </a:ext>
            </a:extLst>
          </p:cNvPr>
          <p:cNvSpPr>
            <a:spLocks noChangeArrowheads="1"/>
          </p:cNvSpPr>
          <p:nvPr/>
        </p:nvSpPr>
        <p:spPr bwMode="auto">
          <a:xfrm>
            <a:off x="4572000" y="2209801"/>
            <a:ext cx="160338"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68" name="Oval 56">
            <a:extLst>
              <a:ext uri="{FF2B5EF4-FFF2-40B4-BE49-F238E27FC236}">
                <a16:creationId xmlns:a16="http://schemas.microsoft.com/office/drawing/2014/main" id="{96A7E6F7-8E68-49FA-B7D3-10B48529093D}"/>
              </a:ext>
            </a:extLst>
          </p:cNvPr>
          <p:cNvSpPr>
            <a:spLocks noChangeArrowheads="1"/>
          </p:cNvSpPr>
          <p:nvPr/>
        </p:nvSpPr>
        <p:spPr bwMode="auto">
          <a:xfrm>
            <a:off x="4876801" y="4191001"/>
            <a:ext cx="161925" cy="163513"/>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69" name="Oval 57">
            <a:extLst>
              <a:ext uri="{FF2B5EF4-FFF2-40B4-BE49-F238E27FC236}">
                <a16:creationId xmlns:a16="http://schemas.microsoft.com/office/drawing/2014/main" id="{77C018AB-224F-44EA-8792-71C4F687F406}"/>
              </a:ext>
            </a:extLst>
          </p:cNvPr>
          <p:cNvSpPr>
            <a:spLocks noChangeArrowheads="1"/>
          </p:cNvSpPr>
          <p:nvPr/>
        </p:nvSpPr>
        <p:spPr bwMode="auto">
          <a:xfrm>
            <a:off x="5029200" y="4495801"/>
            <a:ext cx="160338"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70" name="Oval 58">
            <a:extLst>
              <a:ext uri="{FF2B5EF4-FFF2-40B4-BE49-F238E27FC236}">
                <a16:creationId xmlns:a16="http://schemas.microsoft.com/office/drawing/2014/main" id="{C7AA2B0A-18D6-4EDF-8022-3A89A6A411FE}"/>
              </a:ext>
            </a:extLst>
          </p:cNvPr>
          <p:cNvSpPr>
            <a:spLocks noChangeArrowheads="1"/>
          </p:cNvSpPr>
          <p:nvPr/>
        </p:nvSpPr>
        <p:spPr bwMode="auto">
          <a:xfrm>
            <a:off x="5334000" y="3124201"/>
            <a:ext cx="160338"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71" name="Oval 59">
            <a:extLst>
              <a:ext uri="{FF2B5EF4-FFF2-40B4-BE49-F238E27FC236}">
                <a16:creationId xmlns:a16="http://schemas.microsoft.com/office/drawing/2014/main" id="{327F5E5D-C459-464A-8358-994FAB7B5E2F}"/>
              </a:ext>
            </a:extLst>
          </p:cNvPr>
          <p:cNvSpPr>
            <a:spLocks noChangeArrowheads="1"/>
          </p:cNvSpPr>
          <p:nvPr/>
        </p:nvSpPr>
        <p:spPr bwMode="auto">
          <a:xfrm>
            <a:off x="5640389" y="3505201"/>
            <a:ext cx="161925"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72" name="Oval 60">
            <a:extLst>
              <a:ext uri="{FF2B5EF4-FFF2-40B4-BE49-F238E27FC236}">
                <a16:creationId xmlns:a16="http://schemas.microsoft.com/office/drawing/2014/main" id="{A73DA124-60AE-4CDB-85A0-C379EEEEE4B7}"/>
              </a:ext>
            </a:extLst>
          </p:cNvPr>
          <p:cNvSpPr>
            <a:spLocks noChangeArrowheads="1"/>
          </p:cNvSpPr>
          <p:nvPr/>
        </p:nvSpPr>
        <p:spPr bwMode="auto">
          <a:xfrm>
            <a:off x="5943600" y="2819401"/>
            <a:ext cx="160338" cy="163513"/>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73" name="Oval 61">
            <a:extLst>
              <a:ext uri="{FF2B5EF4-FFF2-40B4-BE49-F238E27FC236}">
                <a16:creationId xmlns:a16="http://schemas.microsoft.com/office/drawing/2014/main" id="{98E57638-4D21-4390-9B73-AEB101CAAACA}"/>
              </a:ext>
            </a:extLst>
          </p:cNvPr>
          <p:cNvSpPr>
            <a:spLocks noChangeArrowheads="1"/>
          </p:cNvSpPr>
          <p:nvPr/>
        </p:nvSpPr>
        <p:spPr bwMode="auto">
          <a:xfrm>
            <a:off x="6248400" y="2438401"/>
            <a:ext cx="160338"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74" name="Oval 62">
            <a:extLst>
              <a:ext uri="{FF2B5EF4-FFF2-40B4-BE49-F238E27FC236}">
                <a16:creationId xmlns:a16="http://schemas.microsoft.com/office/drawing/2014/main" id="{AF8F7110-B965-484D-B521-B914DE04C931}"/>
              </a:ext>
            </a:extLst>
          </p:cNvPr>
          <p:cNvSpPr>
            <a:spLocks noChangeArrowheads="1"/>
          </p:cNvSpPr>
          <p:nvPr/>
        </p:nvSpPr>
        <p:spPr bwMode="auto">
          <a:xfrm>
            <a:off x="6553201" y="3886201"/>
            <a:ext cx="161925"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75" name="Oval 63">
            <a:extLst>
              <a:ext uri="{FF2B5EF4-FFF2-40B4-BE49-F238E27FC236}">
                <a16:creationId xmlns:a16="http://schemas.microsoft.com/office/drawing/2014/main" id="{7F45C500-A578-4BCF-A80B-12FA31CA36F3}"/>
              </a:ext>
            </a:extLst>
          </p:cNvPr>
          <p:cNvSpPr>
            <a:spLocks noChangeArrowheads="1"/>
          </p:cNvSpPr>
          <p:nvPr/>
        </p:nvSpPr>
        <p:spPr bwMode="auto">
          <a:xfrm>
            <a:off x="6858000" y="1981201"/>
            <a:ext cx="160338"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76" name="Oval 64">
            <a:extLst>
              <a:ext uri="{FF2B5EF4-FFF2-40B4-BE49-F238E27FC236}">
                <a16:creationId xmlns:a16="http://schemas.microsoft.com/office/drawing/2014/main" id="{0C905E75-A7F9-43B6-AA89-54C0D4BF8BFD}"/>
              </a:ext>
            </a:extLst>
          </p:cNvPr>
          <p:cNvSpPr>
            <a:spLocks noChangeArrowheads="1"/>
          </p:cNvSpPr>
          <p:nvPr/>
        </p:nvSpPr>
        <p:spPr bwMode="auto">
          <a:xfrm>
            <a:off x="7162800" y="3429001"/>
            <a:ext cx="160338"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77" name="Oval 65">
            <a:extLst>
              <a:ext uri="{FF2B5EF4-FFF2-40B4-BE49-F238E27FC236}">
                <a16:creationId xmlns:a16="http://schemas.microsoft.com/office/drawing/2014/main" id="{9C338C9B-2A33-4CB1-B603-6FEF1AEF1348}"/>
              </a:ext>
            </a:extLst>
          </p:cNvPr>
          <p:cNvSpPr>
            <a:spLocks noChangeArrowheads="1"/>
          </p:cNvSpPr>
          <p:nvPr/>
        </p:nvSpPr>
        <p:spPr bwMode="auto">
          <a:xfrm>
            <a:off x="7467600" y="4267201"/>
            <a:ext cx="160338"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78" name="Oval 66">
            <a:extLst>
              <a:ext uri="{FF2B5EF4-FFF2-40B4-BE49-F238E27FC236}">
                <a16:creationId xmlns:a16="http://schemas.microsoft.com/office/drawing/2014/main" id="{9FC59D84-B59E-4A73-BEF1-43EA2C31F614}"/>
              </a:ext>
            </a:extLst>
          </p:cNvPr>
          <p:cNvSpPr>
            <a:spLocks noChangeArrowheads="1"/>
          </p:cNvSpPr>
          <p:nvPr/>
        </p:nvSpPr>
        <p:spPr bwMode="auto">
          <a:xfrm>
            <a:off x="7696201" y="2590801"/>
            <a:ext cx="161925"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79" name="Oval 67">
            <a:extLst>
              <a:ext uri="{FF2B5EF4-FFF2-40B4-BE49-F238E27FC236}">
                <a16:creationId xmlns:a16="http://schemas.microsoft.com/office/drawing/2014/main" id="{9496E46F-51E1-4A51-A2F2-670ACE2438A0}"/>
              </a:ext>
            </a:extLst>
          </p:cNvPr>
          <p:cNvSpPr>
            <a:spLocks noChangeArrowheads="1"/>
          </p:cNvSpPr>
          <p:nvPr/>
        </p:nvSpPr>
        <p:spPr bwMode="auto">
          <a:xfrm>
            <a:off x="8077200" y="1752601"/>
            <a:ext cx="160338"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380" name="Rectangle 68">
            <a:extLst>
              <a:ext uri="{FF2B5EF4-FFF2-40B4-BE49-F238E27FC236}">
                <a16:creationId xmlns:a16="http://schemas.microsoft.com/office/drawing/2014/main" id="{6C2B8A80-B7F6-4941-81A3-3D2B2806A0EA}"/>
              </a:ext>
            </a:extLst>
          </p:cNvPr>
          <p:cNvSpPr>
            <a:spLocks noChangeArrowheads="1"/>
          </p:cNvSpPr>
          <p:nvPr/>
        </p:nvSpPr>
        <p:spPr bwMode="auto">
          <a:xfrm>
            <a:off x="1832326" y="2974975"/>
            <a:ext cx="913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400">
                <a:solidFill>
                  <a:srgbClr val="000000"/>
                </a:solidFill>
                <a:latin typeface="TradeGothic Light" pitchFamily="34" charset="0"/>
                <a:cs typeface="Arial" panose="020B0604020202020204" pitchFamily="34" charset="0"/>
              </a:rPr>
              <a:t>0</a:t>
            </a:r>
            <a:endParaRPr lang="en-GB" altLang="en-US" sz="2400">
              <a:latin typeface="TradeGothic Light" pitchFamily="34" charset="0"/>
              <a:cs typeface="Arial" panose="020B0604020202020204" pitchFamily="34" charset="0"/>
            </a:endParaRPr>
          </a:p>
        </p:txBody>
      </p:sp>
      <p:sp>
        <p:nvSpPr>
          <p:cNvPr id="1165381" name="Rectangle 69">
            <a:extLst>
              <a:ext uri="{FF2B5EF4-FFF2-40B4-BE49-F238E27FC236}">
                <a16:creationId xmlns:a16="http://schemas.microsoft.com/office/drawing/2014/main" id="{F4E1C337-68F1-4A04-B26A-6B0831970868}"/>
              </a:ext>
            </a:extLst>
          </p:cNvPr>
          <p:cNvSpPr>
            <a:spLocks noChangeArrowheads="1"/>
          </p:cNvSpPr>
          <p:nvPr/>
        </p:nvSpPr>
        <p:spPr bwMode="auto">
          <a:xfrm>
            <a:off x="1832326" y="2547938"/>
            <a:ext cx="913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400">
                <a:solidFill>
                  <a:srgbClr val="000000"/>
                </a:solidFill>
                <a:latin typeface="TradeGothic Light" pitchFamily="34" charset="0"/>
                <a:cs typeface="Arial" panose="020B0604020202020204" pitchFamily="34" charset="0"/>
              </a:rPr>
              <a:t>1</a:t>
            </a:r>
            <a:endParaRPr lang="en-GB" altLang="en-US" sz="2400">
              <a:latin typeface="TradeGothic Light" pitchFamily="34" charset="0"/>
              <a:cs typeface="Arial" panose="020B0604020202020204" pitchFamily="34" charset="0"/>
            </a:endParaRPr>
          </a:p>
        </p:txBody>
      </p:sp>
      <p:sp>
        <p:nvSpPr>
          <p:cNvPr id="1165382" name="Rectangle 70">
            <a:extLst>
              <a:ext uri="{FF2B5EF4-FFF2-40B4-BE49-F238E27FC236}">
                <a16:creationId xmlns:a16="http://schemas.microsoft.com/office/drawing/2014/main" id="{2F536A26-7BDB-4796-ADFB-943555047473}"/>
              </a:ext>
            </a:extLst>
          </p:cNvPr>
          <p:cNvSpPr>
            <a:spLocks noChangeArrowheads="1"/>
          </p:cNvSpPr>
          <p:nvPr/>
        </p:nvSpPr>
        <p:spPr bwMode="auto">
          <a:xfrm>
            <a:off x="1832326" y="2122488"/>
            <a:ext cx="913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400">
                <a:solidFill>
                  <a:srgbClr val="000000"/>
                </a:solidFill>
                <a:latin typeface="TradeGothic Light" pitchFamily="34" charset="0"/>
                <a:cs typeface="Arial" panose="020B0604020202020204" pitchFamily="34" charset="0"/>
              </a:rPr>
              <a:t>2</a:t>
            </a:r>
            <a:endParaRPr lang="en-GB" altLang="en-US" sz="2400">
              <a:latin typeface="TradeGothic Light" pitchFamily="34" charset="0"/>
              <a:cs typeface="Arial" panose="020B0604020202020204" pitchFamily="34" charset="0"/>
            </a:endParaRPr>
          </a:p>
        </p:txBody>
      </p:sp>
      <p:sp>
        <p:nvSpPr>
          <p:cNvPr id="1165383" name="Rectangle 71">
            <a:extLst>
              <a:ext uri="{FF2B5EF4-FFF2-40B4-BE49-F238E27FC236}">
                <a16:creationId xmlns:a16="http://schemas.microsoft.com/office/drawing/2014/main" id="{2C9277B6-9F09-4CF1-B79D-FD621C7C6EA9}"/>
              </a:ext>
            </a:extLst>
          </p:cNvPr>
          <p:cNvSpPr>
            <a:spLocks noChangeArrowheads="1"/>
          </p:cNvSpPr>
          <p:nvPr/>
        </p:nvSpPr>
        <p:spPr bwMode="auto">
          <a:xfrm>
            <a:off x="1832326" y="1695450"/>
            <a:ext cx="913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400">
                <a:solidFill>
                  <a:srgbClr val="000000"/>
                </a:solidFill>
                <a:latin typeface="TradeGothic Light" pitchFamily="34" charset="0"/>
                <a:cs typeface="Arial" panose="020B0604020202020204" pitchFamily="34" charset="0"/>
              </a:rPr>
              <a:t>3</a:t>
            </a:r>
            <a:endParaRPr lang="en-GB" altLang="en-US" sz="2400">
              <a:latin typeface="TradeGothic Light" pitchFamily="34" charset="0"/>
              <a:cs typeface="Arial" panose="020B0604020202020204" pitchFamily="34" charset="0"/>
            </a:endParaRPr>
          </a:p>
        </p:txBody>
      </p:sp>
      <p:sp>
        <p:nvSpPr>
          <p:cNvPr id="1165384" name="Rectangle 72">
            <a:extLst>
              <a:ext uri="{FF2B5EF4-FFF2-40B4-BE49-F238E27FC236}">
                <a16:creationId xmlns:a16="http://schemas.microsoft.com/office/drawing/2014/main" id="{F3DD6604-B787-4C76-8772-BE956CCBD0AB}"/>
              </a:ext>
            </a:extLst>
          </p:cNvPr>
          <p:cNvSpPr>
            <a:spLocks noChangeArrowheads="1"/>
          </p:cNvSpPr>
          <p:nvPr/>
        </p:nvSpPr>
        <p:spPr bwMode="auto">
          <a:xfrm rot="16200000">
            <a:off x="2207364" y="4894799"/>
            <a:ext cx="3398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Asian</a:t>
            </a:r>
          </a:p>
        </p:txBody>
      </p:sp>
      <p:sp>
        <p:nvSpPr>
          <p:cNvPr id="1165385" name="Rectangle 73">
            <a:extLst>
              <a:ext uri="{FF2B5EF4-FFF2-40B4-BE49-F238E27FC236}">
                <a16:creationId xmlns:a16="http://schemas.microsoft.com/office/drawing/2014/main" id="{F119B2D5-8928-40CC-B00D-AD33AE3A1F0E}"/>
              </a:ext>
            </a:extLst>
          </p:cNvPr>
          <p:cNvSpPr>
            <a:spLocks noChangeArrowheads="1"/>
          </p:cNvSpPr>
          <p:nvPr/>
        </p:nvSpPr>
        <p:spPr bwMode="auto">
          <a:xfrm rot="16200000">
            <a:off x="1612943" y="5283736"/>
            <a:ext cx="107465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African American</a:t>
            </a:r>
          </a:p>
        </p:txBody>
      </p:sp>
      <p:sp>
        <p:nvSpPr>
          <p:cNvPr id="1165386" name="Rectangle 74">
            <a:extLst>
              <a:ext uri="{FF2B5EF4-FFF2-40B4-BE49-F238E27FC236}">
                <a16:creationId xmlns:a16="http://schemas.microsoft.com/office/drawing/2014/main" id="{52CCFC2B-398C-4BAA-A36D-C7E04D05F1A5}"/>
              </a:ext>
            </a:extLst>
          </p:cNvPr>
          <p:cNvSpPr>
            <a:spLocks noChangeArrowheads="1"/>
          </p:cNvSpPr>
          <p:nvPr/>
        </p:nvSpPr>
        <p:spPr bwMode="auto">
          <a:xfrm rot="16200000">
            <a:off x="2413874" y="4912261"/>
            <a:ext cx="38401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Atkins</a:t>
            </a:r>
          </a:p>
        </p:txBody>
      </p:sp>
      <p:sp>
        <p:nvSpPr>
          <p:cNvPr id="1165387" name="Rectangle 75">
            <a:extLst>
              <a:ext uri="{FF2B5EF4-FFF2-40B4-BE49-F238E27FC236}">
                <a16:creationId xmlns:a16="http://schemas.microsoft.com/office/drawing/2014/main" id="{F5A6076F-C625-44C3-A5D0-AF28CE92A305}"/>
              </a:ext>
            </a:extLst>
          </p:cNvPr>
          <p:cNvSpPr>
            <a:spLocks noChangeArrowheads="1"/>
          </p:cNvSpPr>
          <p:nvPr/>
        </p:nvSpPr>
        <p:spPr bwMode="auto">
          <a:xfrm rot="16200000">
            <a:off x="2681780" y="4878130"/>
            <a:ext cx="30540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eaLnBrk="0" hangingPunct="0">
              <a:buFontTx/>
              <a:buNone/>
            </a:pPr>
            <a:r>
              <a:rPr lang="en-GB" altLang="en-US" sz="1200">
                <a:solidFill>
                  <a:srgbClr val="000000"/>
                </a:solidFill>
                <a:latin typeface="TradeGothic Light" pitchFamily="34" charset="0"/>
                <a:cs typeface="Arial" panose="020B0604020202020204" pitchFamily="34" charset="0"/>
              </a:rPr>
              <a:t>Baby</a:t>
            </a:r>
          </a:p>
        </p:txBody>
      </p:sp>
      <p:sp>
        <p:nvSpPr>
          <p:cNvPr id="1165388" name="Rectangle 76">
            <a:extLst>
              <a:ext uri="{FF2B5EF4-FFF2-40B4-BE49-F238E27FC236}">
                <a16:creationId xmlns:a16="http://schemas.microsoft.com/office/drawing/2014/main" id="{991CD63E-24EA-44DB-B7CD-353C7F0EEDA7}"/>
              </a:ext>
            </a:extLst>
          </p:cNvPr>
          <p:cNvSpPr>
            <a:spLocks noChangeArrowheads="1"/>
          </p:cNvSpPr>
          <p:nvPr/>
        </p:nvSpPr>
        <p:spPr bwMode="auto">
          <a:xfrm rot="16200000">
            <a:off x="2928429" y="4852730"/>
            <a:ext cx="2693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eaLnBrk="0" hangingPunct="0">
              <a:buFontTx/>
              <a:buNone/>
            </a:pPr>
            <a:r>
              <a:rPr lang="en-GB" altLang="en-US" sz="1200">
                <a:solidFill>
                  <a:srgbClr val="000000"/>
                </a:solidFill>
                <a:latin typeface="TradeGothic Light" pitchFamily="34" charset="0"/>
                <a:cs typeface="Arial" panose="020B0604020202020204" pitchFamily="34" charset="0"/>
              </a:rPr>
              <a:t>Bulk</a:t>
            </a:r>
          </a:p>
        </p:txBody>
      </p:sp>
      <p:sp>
        <p:nvSpPr>
          <p:cNvPr id="1165389" name="Rectangle 77">
            <a:extLst>
              <a:ext uri="{FF2B5EF4-FFF2-40B4-BE49-F238E27FC236}">
                <a16:creationId xmlns:a16="http://schemas.microsoft.com/office/drawing/2014/main" id="{D164AE13-23A0-4053-AB6C-066A4DF0C542}"/>
              </a:ext>
            </a:extLst>
          </p:cNvPr>
          <p:cNvSpPr>
            <a:spLocks noChangeArrowheads="1"/>
          </p:cNvSpPr>
          <p:nvPr/>
        </p:nvSpPr>
        <p:spPr bwMode="auto">
          <a:xfrm rot="16200000">
            <a:off x="2968677" y="5067836"/>
            <a:ext cx="64601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Buying Big</a:t>
            </a:r>
          </a:p>
        </p:txBody>
      </p:sp>
      <p:sp>
        <p:nvSpPr>
          <p:cNvPr id="1165390" name="Rectangle 78">
            <a:extLst>
              <a:ext uri="{FF2B5EF4-FFF2-40B4-BE49-F238E27FC236}">
                <a16:creationId xmlns:a16="http://schemas.microsoft.com/office/drawing/2014/main" id="{9B30D584-5D04-4AA3-98DD-F7E4A6507471}"/>
              </a:ext>
            </a:extLst>
          </p:cNvPr>
          <p:cNvSpPr>
            <a:spLocks noChangeArrowheads="1"/>
          </p:cNvSpPr>
          <p:nvPr/>
        </p:nvSpPr>
        <p:spPr bwMode="auto">
          <a:xfrm rot="16200000">
            <a:off x="3116093" y="5240080"/>
            <a:ext cx="96077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Calorie Loaders</a:t>
            </a:r>
          </a:p>
        </p:txBody>
      </p:sp>
      <p:sp>
        <p:nvSpPr>
          <p:cNvPr id="1165391" name="Rectangle 79">
            <a:extLst>
              <a:ext uri="{FF2B5EF4-FFF2-40B4-BE49-F238E27FC236}">
                <a16:creationId xmlns:a16="http://schemas.microsoft.com/office/drawing/2014/main" id="{B7D6F08B-51B3-40AD-BC7C-6E17254FC066}"/>
              </a:ext>
            </a:extLst>
          </p:cNvPr>
          <p:cNvSpPr>
            <a:spLocks noChangeArrowheads="1"/>
          </p:cNvSpPr>
          <p:nvPr/>
        </p:nvSpPr>
        <p:spPr bwMode="auto">
          <a:xfrm rot="16200000">
            <a:off x="4611758" y="5001161"/>
            <a:ext cx="56342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Gourmet</a:t>
            </a:r>
          </a:p>
        </p:txBody>
      </p:sp>
      <p:sp>
        <p:nvSpPr>
          <p:cNvPr id="1165392" name="Rectangle 80">
            <a:extLst>
              <a:ext uri="{FF2B5EF4-FFF2-40B4-BE49-F238E27FC236}">
                <a16:creationId xmlns:a16="http://schemas.microsoft.com/office/drawing/2014/main" id="{39B85AE7-10A5-4C53-B3E0-23D3841EEDDB}"/>
              </a:ext>
            </a:extLst>
          </p:cNvPr>
          <p:cNvSpPr>
            <a:spLocks noChangeArrowheads="1"/>
          </p:cNvSpPr>
          <p:nvPr/>
        </p:nvSpPr>
        <p:spPr bwMode="auto">
          <a:xfrm rot="16200000">
            <a:off x="4882260" y="4962267"/>
            <a:ext cx="4796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Healthy</a:t>
            </a:r>
          </a:p>
        </p:txBody>
      </p:sp>
      <p:sp>
        <p:nvSpPr>
          <p:cNvPr id="1165393" name="Rectangle 81">
            <a:extLst>
              <a:ext uri="{FF2B5EF4-FFF2-40B4-BE49-F238E27FC236}">
                <a16:creationId xmlns:a16="http://schemas.microsoft.com/office/drawing/2014/main" id="{19F2CD19-6CB7-4555-8637-B9FD52938C5B}"/>
              </a:ext>
            </a:extLst>
          </p:cNvPr>
          <p:cNvSpPr>
            <a:spLocks noChangeArrowheads="1"/>
          </p:cNvSpPr>
          <p:nvPr/>
        </p:nvSpPr>
        <p:spPr bwMode="auto">
          <a:xfrm rot="16200000">
            <a:off x="5045075" y="5086886"/>
            <a:ext cx="76358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Hispanic</a:t>
            </a:r>
          </a:p>
        </p:txBody>
      </p:sp>
      <p:sp>
        <p:nvSpPr>
          <p:cNvPr id="1165394" name="Rectangle 82">
            <a:extLst>
              <a:ext uri="{FF2B5EF4-FFF2-40B4-BE49-F238E27FC236}">
                <a16:creationId xmlns:a16="http://schemas.microsoft.com/office/drawing/2014/main" id="{008A7397-9199-4429-A52C-43BCA8C0258D}"/>
              </a:ext>
            </a:extLst>
          </p:cNvPr>
          <p:cNvSpPr>
            <a:spLocks noChangeArrowheads="1"/>
          </p:cNvSpPr>
          <p:nvPr/>
        </p:nvSpPr>
        <p:spPr bwMode="auto">
          <a:xfrm rot="16200000">
            <a:off x="5317293" y="5162292"/>
            <a:ext cx="82875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Home Baking</a:t>
            </a:r>
          </a:p>
        </p:txBody>
      </p:sp>
      <p:sp>
        <p:nvSpPr>
          <p:cNvPr id="1165395" name="Rectangle 83">
            <a:extLst>
              <a:ext uri="{FF2B5EF4-FFF2-40B4-BE49-F238E27FC236}">
                <a16:creationId xmlns:a16="http://schemas.microsoft.com/office/drawing/2014/main" id="{013D5599-D437-4A80-8420-D79F510E0197}"/>
              </a:ext>
            </a:extLst>
          </p:cNvPr>
          <p:cNvSpPr>
            <a:spLocks noChangeArrowheads="1"/>
          </p:cNvSpPr>
          <p:nvPr/>
        </p:nvSpPr>
        <p:spPr bwMode="auto">
          <a:xfrm rot="16200000">
            <a:off x="5984601" y="5109905"/>
            <a:ext cx="7133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Kids Choice</a:t>
            </a:r>
          </a:p>
        </p:txBody>
      </p:sp>
      <p:sp>
        <p:nvSpPr>
          <p:cNvPr id="1165396" name="Rectangle 84">
            <a:extLst>
              <a:ext uri="{FF2B5EF4-FFF2-40B4-BE49-F238E27FC236}">
                <a16:creationId xmlns:a16="http://schemas.microsoft.com/office/drawing/2014/main" id="{7590B482-BA74-420C-A291-98BBA4445FBE}"/>
              </a:ext>
            </a:extLst>
          </p:cNvPr>
          <p:cNvSpPr>
            <a:spLocks noChangeArrowheads="1"/>
          </p:cNvSpPr>
          <p:nvPr/>
        </p:nvSpPr>
        <p:spPr bwMode="auto">
          <a:xfrm rot="16200000">
            <a:off x="6431041" y="4945599"/>
            <a:ext cx="43005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Kosher</a:t>
            </a:r>
          </a:p>
        </p:txBody>
      </p:sp>
      <p:sp>
        <p:nvSpPr>
          <p:cNvPr id="1165397" name="Rectangle 85">
            <a:extLst>
              <a:ext uri="{FF2B5EF4-FFF2-40B4-BE49-F238E27FC236}">
                <a16:creationId xmlns:a16="http://schemas.microsoft.com/office/drawing/2014/main" id="{40271656-C329-4714-9125-BD078AA9596C}"/>
              </a:ext>
            </a:extLst>
          </p:cNvPr>
          <p:cNvSpPr>
            <a:spLocks noChangeArrowheads="1"/>
          </p:cNvSpPr>
          <p:nvPr/>
        </p:nvSpPr>
        <p:spPr bwMode="auto">
          <a:xfrm rot="16200000">
            <a:off x="6575799" y="5115461"/>
            <a:ext cx="7501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Meat Eaters</a:t>
            </a:r>
          </a:p>
        </p:txBody>
      </p:sp>
      <p:sp>
        <p:nvSpPr>
          <p:cNvPr id="1165398" name="Rectangle 86">
            <a:extLst>
              <a:ext uri="{FF2B5EF4-FFF2-40B4-BE49-F238E27FC236}">
                <a16:creationId xmlns:a16="http://schemas.microsoft.com/office/drawing/2014/main" id="{581103D9-A7D3-4508-956D-7BEDF70B020C}"/>
              </a:ext>
            </a:extLst>
          </p:cNvPr>
          <p:cNvSpPr>
            <a:spLocks noChangeArrowheads="1"/>
          </p:cNvSpPr>
          <p:nvPr/>
        </p:nvSpPr>
        <p:spPr bwMode="auto">
          <a:xfrm rot="16200000">
            <a:off x="6731438" y="5275799"/>
            <a:ext cx="104528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No Time to Cook</a:t>
            </a:r>
          </a:p>
        </p:txBody>
      </p:sp>
      <p:sp>
        <p:nvSpPr>
          <p:cNvPr id="1165399" name="Rectangle 87">
            <a:extLst>
              <a:ext uri="{FF2B5EF4-FFF2-40B4-BE49-F238E27FC236}">
                <a16:creationId xmlns:a16="http://schemas.microsoft.com/office/drawing/2014/main" id="{75A97A17-952E-4AAC-BD12-D36EAE8B09CC}"/>
              </a:ext>
            </a:extLst>
          </p:cNvPr>
          <p:cNvSpPr>
            <a:spLocks noChangeArrowheads="1"/>
          </p:cNvSpPr>
          <p:nvPr/>
        </p:nvSpPr>
        <p:spPr bwMode="auto">
          <a:xfrm rot="16200000">
            <a:off x="7776436" y="5140067"/>
            <a:ext cx="78726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Price Overall</a:t>
            </a:r>
          </a:p>
        </p:txBody>
      </p:sp>
      <p:sp>
        <p:nvSpPr>
          <p:cNvPr id="1165400" name="Rectangle 88">
            <a:extLst>
              <a:ext uri="{FF2B5EF4-FFF2-40B4-BE49-F238E27FC236}">
                <a16:creationId xmlns:a16="http://schemas.microsoft.com/office/drawing/2014/main" id="{E2F2947F-483F-4124-B8C8-9E05DD84CDC7}"/>
              </a:ext>
            </a:extLst>
          </p:cNvPr>
          <p:cNvSpPr>
            <a:spLocks noChangeArrowheads="1"/>
          </p:cNvSpPr>
          <p:nvPr/>
        </p:nvSpPr>
        <p:spPr bwMode="auto">
          <a:xfrm rot="16200000">
            <a:off x="8192819" y="5017036"/>
            <a:ext cx="5482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Snacking</a:t>
            </a:r>
          </a:p>
        </p:txBody>
      </p:sp>
      <p:sp>
        <p:nvSpPr>
          <p:cNvPr id="1165401" name="Rectangle 89">
            <a:extLst>
              <a:ext uri="{FF2B5EF4-FFF2-40B4-BE49-F238E27FC236}">
                <a16:creationId xmlns:a16="http://schemas.microsoft.com/office/drawing/2014/main" id="{A595797B-BAC0-4B23-A610-1FCAB9AD0313}"/>
              </a:ext>
            </a:extLst>
          </p:cNvPr>
          <p:cNvSpPr>
            <a:spLocks noChangeArrowheads="1"/>
          </p:cNvSpPr>
          <p:nvPr/>
        </p:nvSpPr>
        <p:spPr bwMode="auto">
          <a:xfrm rot="16200000">
            <a:off x="8448584" y="5059105"/>
            <a:ext cx="66216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Traditional</a:t>
            </a:r>
          </a:p>
        </p:txBody>
      </p:sp>
      <p:sp>
        <p:nvSpPr>
          <p:cNvPr id="1165402" name="Rectangle 90">
            <a:extLst>
              <a:ext uri="{FF2B5EF4-FFF2-40B4-BE49-F238E27FC236}">
                <a16:creationId xmlns:a16="http://schemas.microsoft.com/office/drawing/2014/main" id="{877AB859-D916-4333-A018-B6F5693ED45D}"/>
              </a:ext>
            </a:extLst>
          </p:cNvPr>
          <p:cNvSpPr>
            <a:spLocks noChangeArrowheads="1"/>
          </p:cNvSpPr>
          <p:nvPr/>
        </p:nvSpPr>
        <p:spPr bwMode="auto">
          <a:xfrm rot="16200000">
            <a:off x="8609402" y="5243255"/>
            <a:ext cx="95013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        Vegetarian</a:t>
            </a:r>
          </a:p>
        </p:txBody>
      </p:sp>
      <p:sp>
        <p:nvSpPr>
          <p:cNvPr id="1165403" name="Rectangle 91">
            <a:extLst>
              <a:ext uri="{FF2B5EF4-FFF2-40B4-BE49-F238E27FC236}">
                <a16:creationId xmlns:a16="http://schemas.microsoft.com/office/drawing/2014/main" id="{EF4FDC4D-0177-4469-9BE8-FAC585A45400}"/>
              </a:ext>
            </a:extLst>
          </p:cNvPr>
          <p:cNvSpPr>
            <a:spLocks noChangeArrowheads="1"/>
          </p:cNvSpPr>
          <p:nvPr/>
        </p:nvSpPr>
        <p:spPr bwMode="auto">
          <a:xfrm rot="16200000">
            <a:off x="8967615" y="5169436"/>
            <a:ext cx="84330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Brand Loyalty</a:t>
            </a:r>
          </a:p>
        </p:txBody>
      </p:sp>
      <p:sp>
        <p:nvSpPr>
          <p:cNvPr id="1165404" name="Rectangle 92">
            <a:extLst>
              <a:ext uri="{FF2B5EF4-FFF2-40B4-BE49-F238E27FC236}">
                <a16:creationId xmlns:a16="http://schemas.microsoft.com/office/drawing/2014/main" id="{16A952A9-E35E-49AC-8BEA-BD7AD3B79B1E}"/>
              </a:ext>
            </a:extLst>
          </p:cNvPr>
          <p:cNvSpPr>
            <a:spLocks noChangeArrowheads="1"/>
          </p:cNvSpPr>
          <p:nvPr/>
        </p:nvSpPr>
        <p:spPr bwMode="auto">
          <a:xfrm rot="16200000">
            <a:off x="9242664" y="5210711"/>
            <a:ext cx="90281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Coupon Usage</a:t>
            </a:r>
          </a:p>
        </p:txBody>
      </p:sp>
      <p:sp>
        <p:nvSpPr>
          <p:cNvPr id="1165405" name="Rectangle 93">
            <a:extLst>
              <a:ext uri="{FF2B5EF4-FFF2-40B4-BE49-F238E27FC236}">
                <a16:creationId xmlns:a16="http://schemas.microsoft.com/office/drawing/2014/main" id="{FF65BC98-509E-4115-84A1-B8EC6721ACC7}"/>
              </a:ext>
            </a:extLst>
          </p:cNvPr>
          <p:cNvSpPr>
            <a:spLocks noChangeArrowheads="1"/>
          </p:cNvSpPr>
          <p:nvPr/>
        </p:nvSpPr>
        <p:spPr bwMode="auto">
          <a:xfrm rot="16200000">
            <a:off x="9626266" y="5110699"/>
            <a:ext cx="74520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Promo Prop</a:t>
            </a:r>
          </a:p>
        </p:txBody>
      </p:sp>
      <p:sp>
        <p:nvSpPr>
          <p:cNvPr id="1165406" name="Rectangle 94">
            <a:extLst>
              <a:ext uri="{FF2B5EF4-FFF2-40B4-BE49-F238E27FC236}">
                <a16:creationId xmlns:a16="http://schemas.microsoft.com/office/drawing/2014/main" id="{597802CE-989F-46B2-B32D-002D4EC846F7}"/>
              </a:ext>
            </a:extLst>
          </p:cNvPr>
          <p:cNvSpPr>
            <a:spLocks noChangeArrowheads="1"/>
          </p:cNvSpPr>
          <p:nvPr/>
        </p:nvSpPr>
        <p:spPr bwMode="auto">
          <a:xfrm rot="16200000">
            <a:off x="3588623" y="4940836"/>
            <a:ext cx="4760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algn="l" defTabSz="835025">
              <a:spcBef>
                <a:spcPct val="0"/>
              </a:spcBef>
              <a:defRPr>
                <a:solidFill>
                  <a:schemeClr val="tx1"/>
                </a:solidFill>
                <a:latin typeface="Arial" panose="020B0604020202020204" pitchFamily="34" charset="0"/>
              </a:defRPr>
            </a:lvl2pPr>
            <a:lvl3pPr algn="l" defTabSz="835025">
              <a:spcBef>
                <a:spcPct val="0"/>
              </a:spcBef>
              <a:defRPr>
                <a:solidFill>
                  <a:schemeClr val="tx1"/>
                </a:solidFill>
                <a:latin typeface="Arial" panose="020B0604020202020204" pitchFamily="34" charset="0"/>
              </a:defRPr>
            </a:lvl3pPr>
            <a:lvl4pPr algn="l" defTabSz="835025">
              <a:spcBef>
                <a:spcPct val="0"/>
              </a:spcBef>
              <a:defRPr>
                <a:solidFill>
                  <a:schemeClr val="tx1"/>
                </a:solidFill>
                <a:latin typeface="Arial" panose="020B0604020202020204" pitchFamily="34" charset="0"/>
              </a:defRPr>
            </a:lvl4pPr>
            <a:lvl5pPr algn="l" defTabSz="835025">
              <a:spcBef>
                <a:spcPct val="0"/>
              </a:spcBef>
              <a:defRPr>
                <a:solidFill>
                  <a:schemeClr val="tx1"/>
                </a:solidFill>
                <a:latin typeface="Arial" panose="020B0604020202020204" pitchFamily="34" charset="0"/>
              </a:defRPr>
            </a:lvl5pPr>
            <a:lvl6pPr defTabSz="835025" fontAlgn="base">
              <a:spcBef>
                <a:spcPct val="0"/>
              </a:spcBef>
              <a:spcAft>
                <a:spcPct val="0"/>
              </a:spcAft>
              <a:defRPr>
                <a:solidFill>
                  <a:schemeClr val="tx1"/>
                </a:solidFill>
                <a:latin typeface="Arial" panose="020B0604020202020204" pitchFamily="34" charset="0"/>
              </a:defRPr>
            </a:lvl6pPr>
            <a:lvl7pPr defTabSz="835025" fontAlgn="base">
              <a:spcBef>
                <a:spcPct val="0"/>
              </a:spcBef>
              <a:spcAft>
                <a:spcPct val="0"/>
              </a:spcAft>
              <a:defRPr>
                <a:solidFill>
                  <a:schemeClr val="tx1"/>
                </a:solidFill>
                <a:latin typeface="Arial" panose="020B0604020202020204" pitchFamily="34" charset="0"/>
              </a:defRPr>
            </a:lvl7pPr>
            <a:lvl8pPr defTabSz="835025" fontAlgn="base">
              <a:spcBef>
                <a:spcPct val="0"/>
              </a:spcBef>
              <a:spcAft>
                <a:spcPct val="0"/>
              </a:spcAft>
              <a:defRPr>
                <a:solidFill>
                  <a:schemeClr val="tx1"/>
                </a:solidFill>
                <a:latin typeface="Arial" panose="020B0604020202020204" pitchFamily="34" charset="0"/>
              </a:defRPr>
            </a:lvl8pPr>
            <a:lvl9pPr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US" altLang="en-US" sz="1200">
                <a:solidFill>
                  <a:srgbClr val="000000"/>
                </a:solidFill>
                <a:cs typeface="Arial" panose="020B0604020202020204" pitchFamily="34" charset="0"/>
              </a:rPr>
              <a:t>Dieting</a:t>
            </a:r>
          </a:p>
        </p:txBody>
      </p:sp>
      <p:sp>
        <p:nvSpPr>
          <p:cNvPr id="1165407" name="Rectangle 95">
            <a:extLst>
              <a:ext uri="{FF2B5EF4-FFF2-40B4-BE49-F238E27FC236}">
                <a16:creationId xmlns:a16="http://schemas.microsoft.com/office/drawing/2014/main" id="{7B1BC2CC-3308-46C8-9B77-DB3555FFA456}"/>
              </a:ext>
            </a:extLst>
          </p:cNvPr>
          <p:cNvSpPr>
            <a:spLocks noChangeArrowheads="1"/>
          </p:cNvSpPr>
          <p:nvPr/>
        </p:nvSpPr>
        <p:spPr bwMode="auto">
          <a:xfrm rot="16200000">
            <a:off x="3571235" y="5325011"/>
            <a:ext cx="11172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Disposable Goods</a:t>
            </a:r>
          </a:p>
        </p:txBody>
      </p:sp>
      <p:sp>
        <p:nvSpPr>
          <p:cNvPr id="1165408" name="Rectangle 96">
            <a:extLst>
              <a:ext uri="{FF2B5EF4-FFF2-40B4-BE49-F238E27FC236}">
                <a16:creationId xmlns:a16="http://schemas.microsoft.com/office/drawing/2014/main" id="{7F42DA94-DE44-4AD2-BC97-B27B4A7853D3}"/>
              </a:ext>
            </a:extLst>
          </p:cNvPr>
          <p:cNvSpPr>
            <a:spLocks noChangeArrowheads="1"/>
          </p:cNvSpPr>
          <p:nvPr/>
        </p:nvSpPr>
        <p:spPr bwMode="auto">
          <a:xfrm rot="16200000">
            <a:off x="4147672" y="4936867"/>
            <a:ext cx="42479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Elderly</a:t>
            </a:r>
          </a:p>
        </p:txBody>
      </p:sp>
      <p:sp>
        <p:nvSpPr>
          <p:cNvPr id="1165409" name="Rectangle 97">
            <a:extLst>
              <a:ext uri="{FF2B5EF4-FFF2-40B4-BE49-F238E27FC236}">
                <a16:creationId xmlns:a16="http://schemas.microsoft.com/office/drawing/2014/main" id="{77DE6E03-1D53-47C7-8763-55C97968E663}"/>
              </a:ext>
            </a:extLst>
          </p:cNvPr>
          <p:cNvSpPr>
            <a:spLocks noChangeArrowheads="1"/>
          </p:cNvSpPr>
          <p:nvPr/>
        </p:nvSpPr>
        <p:spPr bwMode="auto">
          <a:xfrm rot="16200000">
            <a:off x="4471804" y="4916230"/>
            <a:ext cx="38613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Ethnic</a:t>
            </a:r>
          </a:p>
        </p:txBody>
      </p:sp>
      <p:sp>
        <p:nvSpPr>
          <p:cNvPr id="1165410" name="Rectangle 98">
            <a:extLst>
              <a:ext uri="{FF2B5EF4-FFF2-40B4-BE49-F238E27FC236}">
                <a16:creationId xmlns:a16="http://schemas.microsoft.com/office/drawing/2014/main" id="{5C8ED26F-9EDC-45E5-9CBC-0C0328537149}"/>
              </a:ext>
            </a:extLst>
          </p:cNvPr>
          <p:cNvSpPr>
            <a:spLocks noChangeArrowheads="1"/>
          </p:cNvSpPr>
          <p:nvPr/>
        </p:nvSpPr>
        <p:spPr bwMode="auto">
          <a:xfrm rot="16200000">
            <a:off x="5578010" y="5206742"/>
            <a:ext cx="916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Home Cooking</a:t>
            </a:r>
          </a:p>
        </p:txBody>
      </p:sp>
      <p:sp>
        <p:nvSpPr>
          <p:cNvPr id="1165411" name="Rectangle 99">
            <a:extLst>
              <a:ext uri="{FF2B5EF4-FFF2-40B4-BE49-F238E27FC236}">
                <a16:creationId xmlns:a16="http://schemas.microsoft.com/office/drawing/2014/main" id="{54E9BA9D-5133-4C3C-ABF2-C14C365E5B28}"/>
              </a:ext>
            </a:extLst>
          </p:cNvPr>
          <p:cNvSpPr>
            <a:spLocks noChangeArrowheads="1"/>
          </p:cNvSpPr>
          <p:nvPr/>
        </p:nvSpPr>
        <p:spPr bwMode="auto">
          <a:xfrm rot="16200000">
            <a:off x="7321718" y="4970999"/>
            <a:ext cx="47750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Organic</a:t>
            </a:r>
          </a:p>
        </p:txBody>
      </p:sp>
      <p:sp>
        <p:nvSpPr>
          <p:cNvPr id="1165412" name="Rectangle 100">
            <a:extLst>
              <a:ext uri="{FF2B5EF4-FFF2-40B4-BE49-F238E27FC236}">
                <a16:creationId xmlns:a16="http://schemas.microsoft.com/office/drawing/2014/main" id="{497F0932-4925-4E04-AB7B-D41B8A251F89}"/>
              </a:ext>
            </a:extLst>
          </p:cNvPr>
          <p:cNvSpPr>
            <a:spLocks noChangeArrowheads="1"/>
          </p:cNvSpPr>
          <p:nvPr/>
        </p:nvSpPr>
        <p:spPr bwMode="auto">
          <a:xfrm rot="16200000">
            <a:off x="7325898" y="5220236"/>
            <a:ext cx="92634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Pantry Loaders</a:t>
            </a:r>
          </a:p>
        </p:txBody>
      </p:sp>
      <p:sp>
        <p:nvSpPr>
          <p:cNvPr id="1165413" name="Rectangle 101">
            <a:extLst>
              <a:ext uri="{FF2B5EF4-FFF2-40B4-BE49-F238E27FC236}">
                <a16:creationId xmlns:a16="http://schemas.microsoft.com/office/drawing/2014/main" id="{27959B3A-A880-47E8-B2B0-F9EAC8A5C121}"/>
              </a:ext>
            </a:extLst>
          </p:cNvPr>
          <p:cNvSpPr>
            <a:spLocks noChangeArrowheads="1"/>
          </p:cNvSpPr>
          <p:nvPr/>
        </p:nvSpPr>
        <p:spPr bwMode="auto">
          <a:xfrm rot="16200000">
            <a:off x="10048753" y="5059105"/>
            <a:ext cx="66223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gn="l" defTabSz="835025">
              <a:spcBef>
                <a:spcPct val="0"/>
              </a:spcBef>
              <a:defRPr>
                <a:solidFill>
                  <a:schemeClr val="tx1"/>
                </a:solidFill>
                <a:latin typeface="Arial" panose="020B0604020202020204" pitchFamily="34" charset="0"/>
              </a:defRPr>
            </a:lvl1pPr>
            <a:lvl2pPr marL="417513" algn="l" defTabSz="835025">
              <a:spcBef>
                <a:spcPct val="0"/>
              </a:spcBef>
              <a:defRPr>
                <a:solidFill>
                  <a:schemeClr val="tx1"/>
                </a:solidFill>
                <a:latin typeface="Arial" panose="020B0604020202020204" pitchFamily="34" charset="0"/>
              </a:defRPr>
            </a:lvl2pPr>
            <a:lvl3pPr marL="835025" algn="l" defTabSz="835025">
              <a:spcBef>
                <a:spcPct val="0"/>
              </a:spcBef>
              <a:defRPr>
                <a:solidFill>
                  <a:schemeClr val="tx1"/>
                </a:solidFill>
                <a:latin typeface="Arial" panose="020B0604020202020204" pitchFamily="34" charset="0"/>
              </a:defRPr>
            </a:lvl3pPr>
            <a:lvl4pPr marL="1252538" algn="l" defTabSz="835025">
              <a:spcBef>
                <a:spcPct val="0"/>
              </a:spcBef>
              <a:defRPr>
                <a:solidFill>
                  <a:schemeClr val="tx1"/>
                </a:solidFill>
                <a:latin typeface="Arial" panose="020B0604020202020204" pitchFamily="34" charset="0"/>
              </a:defRPr>
            </a:lvl4pPr>
            <a:lvl5pPr marL="1670050" algn="l" defTabSz="835025">
              <a:spcBef>
                <a:spcPct val="0"/>
              </a:spcBef>
              <a:defRPr>
                <a:solidFill>
                  <a:schemeClr val="tx1"/>
                </a:solidFill>
                <a:latin typeface="Arial" panose="020B0604020202020204" pitchFamily="34" charset="0"/>
              </a:defRPr>
            </a:lvl5pPr>
            <a:lvl6pPr marL="2127250" defTabSz="835025" fontAlgn="base">
              <a:spcBef>
                <a:spcPct val="0"/>
              </a:spcBef>
              <a:spcAft>
                <a:spcPct val="0"/>
              </a:spcAft>
              <a:defRPr>
                <a:solidFill>
                  <a:schemeClr val="tx1"/>
                </a:solidFill>
                <a:latin typeface="Arial" panose="020B0604020202020204" pitchFamily="34" charset="0"/>
              </a:defRPr>
            </a:lvl6pPr>
            <a:lvl7pPr marL="2584450" defTabSz="835025" fontAlgn="base">
              <a:spcBef>
                <a:spcPct val="0"/>
              </a:spcBef>
              <a:spcAft>
                <a:spcPct val="0"/>
              </a:spcAft>
              <a:defRPr>
                <a:solidFill>
                  <a:schemeClr val="tx1"/>
                </a:solidFill>
                <a:latin typeface="Arial" panose="020B0604020202020204" pitchFamily="34" charset="0"/>
              </a:defRPr>
            </a:lvl7pPr>
            <a:lvl8pPr marL="3041650" defTabSz="835025" fontAlgn="base">
              <a:spcBef>
                <a:spcPct val="0"/>
              </a:spcBef>
              <a:spcAft>
                <a:spcPct val="0"/>
              </a:spcAft>
              <a:defRPr>
                <a:solidFill>
                  <a:schemeClr val="tx1"/>
                </a:solidFill>
                <a:latin typeface="Arial" panose="020B0604020202020204" pitchFamily="34" charset="0"/>
              </a:defRPr>
            </a:lvl8pPr>
            <a:lvl9pPr marL="3498850" defTabSz="835025" fontAlgn="base">
              <a:spcBef>
                <a:spcPct val="0"/>
              </a:spcBef>
              <a:spcAft>
                <a:spcPct val="0"/>
              </a:spcAft>
              <a:defRPr>
                <a:solidFill>
                  <a:schemeClr val="tx1"/>
                </a:solidFill>
                <a:latin typeface="Arial" panose="020B0604020202020204" pitchFamily="34" charset="0"/>
              </a:defRPr>
            </a:lvl9pPr>
          </a:lstStyle>
          <a:p>
            <a:pPr algn="ctr" eaLnBrk="0" hangingPunct="0">
              <a:buFontTx/>
              <a:buNone/>
            </a:pPr>
            <a:r>
              <a:rPr lang="en-GB" altLang="en-US" sz="1200">
                <a:solidFill>
                  <a:srgbClr val="000000"/>
                </a:solidFill>
                <a:latin typeface="TradeGothic Light" pitchFamily="34" charset="0"/>
                <a:cs typeface="Arial" panose="020B0604020202020204" pitchFamily="34" charset="0"/>
              </a:rPr>
              <a:t>Repertoire</a:t>
            </a:r>
          </a:p>
        </p:txBody>
      </p:sp>
      <p:sp>
        <p:nvSpPr>
          <p:cNvPr id="1165414" name="Oval 102">
            <a:extLst>
              <a:ext uri="{FF2B5EF4-FFF2-40B4-BE49-F238E27FC236}">
                <a16:creationId xmlns:a16="http://schemas.microsoft.com/office/drawing/2014/main" id="{B29C7E1B-52BA-4F23-BC1E-AD037E78A258}"/>
              </a:ext>
            </a:extLst>
          </p:cNvPr>
          <p:cNvSpPr>
            <a:spLocks noChangeArrowheads="1"/>
          </p:cNvSpPr>
          <p:nvPr/>
        </p:nvSpPr>
        <p:spPr bwMode="auto">
          <a:xfrm>
            <a:off x="9296400" y="2286001"/>
            <a:ext cx="160338"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415" name="Oval 103">
            <a:extLst>
              <a:ext uri="{FF2B5EF4-FFF2-40B4-BE49-F238E27FC236}">
                <a16:creationId xmlns:a16="http://schemas.microsoft.com/office/drawing/2014/main" id="{F5ECAAB6-492E-4169-A30A-8331825DA0BC}"/>
              </a:ext>
            </a:extLst>
          </p:cNvPr>
          <p:cNvSpPr>
            <a:spLocks noChangeArrowheads="1"/>
          </p:cNvSpPr>
          <p:nvPr/>
        </p:nvSpPr>
        <p:spPr bwMode="auto">
          <a:xfrm>
            <a:off x="8991600" y="3810001"/>
            <a:ext cx="160338"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416" name="Oval 104">
            <a:extLst>
              <a:ext uri="{FF2B5EF4-FFF2-40B4-BE49-F238E27FC236}">
                <a16:creationId xmlns:a16="http://schemas.microsoft.com/office/drawing/2014/main" id="{91BE36F9-46FF-462C-8430-DE167D7C4686}"/>
              </a:ext>
            </a:extLst>
          </p:cNvPr>
          <p:cNvSpPr>
            <a:spLocks noChangeArrowheads="1"/>
          </p:cNvSpPr>
          <p:nvPr/>
        </p:nvSpPr>
        <p:spPr bwMode="auto">
          <a:xfrm>
            <a:off x="8686800" y="3048001"/>
            <a:ext cx="160338"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417" name="Oval 105">
            <a:extLst>
              <a:ext uri="{FF2B5EF4-FFF2-40B4-BE49-F238E27FC236}">
                <a16:creationId xmlns:a16="http://schemas.microsoft.com/office/drawing/2014/main" id="{9388352A-9E00-42ED-9EB6-5FDC260C86AF}"/>
              </a:ext>
            </a:extLst>
          </p:cNvPr>
          <p:cNvSpPr>
            <a:spLocks noChangeArrowheads="1"/>
          </p:cNvSpPr>
          <p:nvPr/>
        </p:nvSpPr>
        <p:spPr bwMode="auto">
          <a:xfrm>
            <a:off x="10287000" y="2971801"/>
            <a:ext cx="160338"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418" name="Oval 106">
            <a:extLst>
              <a:ext uri="{FF2B5EF4-FFF2-40B4-BE49-F238E27FC236}">
                <a16:creationId xmlns:a16="http://schemas.microsoft.com/office/drawing/2014/main" id="{1C69F01F-2BA9-4F6D-8C27-4FC70D19DF6A}"/>
              </a:ext>
            </a:extLst>
          </p:cNvPr>
          <p:cNvSpPr>
            <a:spLocks noChangeArrowheads="1"/>
          </p:cNvSpPr>
          <p:nvPr/>
        </p:nvSpPr>
        <p:spPr bwMode="auto">
          <a:xfrm>
            <a:off x="9906000" y="2514601"/>
            <a:ext cx="160338"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419" name="Oval 107">
            <a:extLst>
              <a:ext uri="{FF2B5EF4-FFF2-40B4-BE49-F238E27FC236}">
                <a16:creationId xmlns:a16="http://schemas.microsoft.com/office/drawing/2014/main" id="{FF9420EA-C73A-4FAE-980B-DEA5E5B4130E}"/>
              </a:ext>
            </a:extLst>
          </p:cNvPr>
          <p:cNvSpPr>
            <a:spLocks noChangeArrowheads="1"/>
          </p:cNvSpPr>
          <p:nvPr/>
        </p:nvSpPr>
        <p:spPr bwMode="auto">
          <a:xfrm>
            <a:off x="9601200" y="2895601"/>
            <a:ext cx="160338"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
        <p:nvSpPr>
          <p:cNvPr id="1165420" name="Oval 108">
            <a:extLst>
              <a:ext uri="{FF2B5EF4-FFF2-40B4-BE49-F238E27FC236}">
                <a16:creationId xmlns:a16="http://schemas.microsoft.com/office/drawing/2014/main" id="{ADE74D85-5289-4191-8326-B807AAA14406}"/>
              </a:ext>
            </a:extLst>
          </p:cNvPr>
          <p:cNvSpPr>
            <a:spLocks noChangeArrowheads="1"/>
          </p:cNvSpPr>
          <p:nvPr/>
        </p:nvSpPr>
        <p:spPr bwMode="auto">
          <a:xfrm>
            <a:off x="8374064" y="3200401"/>
            <a:ext cx="160337" cy="161925"/>
          </a:xfrm>
          <a:prstGeom prst="ellipse">
            <a:avLst/>
          </a:prstGeom>
          <a:solidFill>
            <a:schemeClr val="tx1"/>
          </a:solidFill>
          <a:ln>
            <a:noFill/>
          </a:ln>
          <a:extLst>
            <a:ext uri="{91240B29-F687-4F45-9708-019B960494DF}">
              <a14:hiddenLine xmlns:a14="http://schemas.microsoft.com/office/drawing/2010/main" w="9525">
                <a:solidFill>
                  <a:srgbClr val="999900"/>
                </a:solidFill>
                <a:round/>
                <a:headEnd/>
                <a:tailEnd/>
              </a14:hiddenLine>
            </a:ext>
          </a:extLst>
        </p:spPr>
        <p:txBody>
          <a:bodyPr/>
          <a:lstStyle/>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325DA5-525C-41B0-BC83-6DF2EC29226D}"/>
              </a:ext>
            </a:extLst>
          </p:cNvPr>
          <p:cNvSpPr>
            <a:spLocks noGrp="1"/>
          </p:cNvSpPr>
          <p:nvPr>
            <p:ph type="sldNum" sz="quarter" idx="12"/>
          </p:nvPr>
        </p:nvSpPr>
        <p:spPr/>
        <p:txBody>
          <a:bodyPr/>
          <a:lstStyle/>
          <a:p>
            <a:fld id="{FB8953FF-B90B-DD44-A3A8-547482841CA8}" type="slidenum">
              <a:rPr lang="en-US" smtClean="0"/>
              <a:pPr/>
              <a:t>35</a:t>
            </a:fld>
            <a:endParaRPr lang="en-US" dirty="0"/>
          </a:p>
        </p:txBody>
      </p:sp>
      <p:sp>
        <p:nvSpPr>
          <p:cNvPr id="4" name="Text Placeholder 3">
            <a:extLst>
              <a:ext uri="{FF2B5EF4-FFF2-40B4-BE49-F238E27FC236}">
                <a16:creationId xmlns:a16="http://schemas.microsoft.com/office/drawing/2014/main" id="{9FC96B00-D3F9-4B05-9B3F-F24E3AFC98F4}"/>
              </a:ext>
            </a:extLst>
          </p:cNvPr>
          <p:cNvSpPr>
            <a:spLocks noGrp="1"/>
          </p:cNvSpPr>
          <p:nvPr>
            <p:ph type="body" sz="quarter" idx="15"/>
          </p:nvPr>
        </p:nvSpPr>
        <p:spPr/>
        <p:txBody>
          <a:bodyPr/>
          <a:lstStyle/>
          <a:p>
            <a:pPr algn="ctr"/>
            <a:endParaRPr lang="en-GB" altLang="en-GB" sz="4400" b="1" dirty="0"/>
          </a:p>
          <a:p>
            <a:pPr algn="ctr"/>
            <a:endParaRPr lang="en-GB" altLang="en-GB" sz="4400" b="1" dirty="0"/>
          </a:p>
          <a:p>
            <a:pPr algn="ctr"/>
            <a:r>
              <a:rPr lang="en-GB" altLang="en-GB" sz="4400" b="1" dirty="0"/>
              <a:t>2.1.1 Price Sensitivity</a:t>
            </a:r>
          </a:p>
          <a:p>
            <a:pPr algn="ctr"/>
            <a:r>
              <a:rPr lang="en-IN" dirty="0"/>
              <a:t>-</a:t>
            </a:r>
            <a:r>
              <a:rPr lang="en-IN" b="1" dirty="0"/>
              <a:t>3 Level Customer Lifestyles </a:t>
            </a:r>
          </a:p>
          <a:p>
            <a:pPr algn="ctr"/>
            <a:endParaRPr lang="en-IN" b="1" dirty="0"/>
          </a:p>
          <a:p>
            <a:r>
              <a:rPr lang="en-US" dirty="0"/>
              <a:t>How do we meet our customers’ needs? </a:t>
            </a:r>
          </a:p>
          <a:p>
            <a:endParaRPr lang="en-US" dirty="0"/>
          </a:p>
          <a:p>
            <a:r>
              <a:rPr lang="en-US" dirty="0"/>
              <a:t>How do identify which customers are more sensitive to price and which customers are more sensitive to quality?</a:t>
            </a:r>
            <a:endParaRPr lang="en-IN" b="1" dirty="0"/>
          </a:p>
          <a:p>
            <a:endParaRPr lang="en-IN" dirty="0"/>
          </a:p>
        </p:txBody>
      </p:sp>
    </p:spTree>
    <p:extLst>
      <p:ext uri="{BB962C8B-B14F-4D97-AF65-F5344CB8AC3E}">
        <p14:creationId xmlns:p14="http://schemas.microsoft.com/office/powerpoint/2010/main" val="3619133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C684057-54D7-4E1B-929C-54CF38805A31}"/>
              </a:ext>
            </a:extLst>
          </p:cNvPr>
          <p:cNvSpPr>
            <a:spLocks noGrp="1"/>
          </p:cNvSpPr>
          <p:nvPr>
            <p:ph type="title"/>
          </p:nvPr>
        </p:nvSpPr>
        <p:spPr/>
        <p:txBody>
          <a:bodyPr/>
          <a:lstStyle/>
          <a:p>
            <a:r>
              <a:rPr lang="en-IN" dirty="0"/>
              <a:t>Insight- Tesco UK – 3 level customer Lifestyle</a:t>
            </a:r>
          </a:p>
        </p:txBody>
      </p:sp>
      <p:grpSp>
        <p:nvGrpSpPr>
          <p:cNvPr id="17" name="Group 16">
            <a:extLst>
              <a:ext uri="{FF2B5EF4-FFF2-40B4-BE49-F238E27FC236}">
                <a16:creationId xmlns:a16="http://schemas.microsoft.com/office/drawing/2014/main" id="{85D8EBCE-4896-4872-B71B-38CF68415845}"/>
              </a:ext>
            </a:extLst>
          </p:cNvPr>
          <p:cNvGrpSpPr/>
          <p:nvPr/>
        </p:nvGrpSpPr>
        <p:grpSpPr>
          <a:xfrm>
            <a:off x="923192" y="1085442"/>
            <a:ext cx="10143513" cy="5124359"/>
            <a:chOff x="635776" y="597878"/>
            <a:chExt cx="9964938" cy="5599144"/>
          </a:xfrm>
        </p:grpSpPr>
        <p:pic>
          <p:nvPicPr>
            <p:cNvPr id="3" name="Picture 2">
              <a:extLst>
                <a:ext uri="{FF2B5EF4-FFF2-40B4-BE49-F238E27FC236}">
                  <a16:creationId xmlns:a16="http://schemas.microsoft.com/office/drawing/2014/main" id="{49791968-7018-444A-80FC-A9360A9C34F4}"/>
                </a:ext>
              </a:extLst>
            </p:cNvPr>
            <p:cNvPicPr>
              <a:picLocks noChangeAspect="1"/>
            </p:cNvPicPr>
            <p:nvPr/>
          </p:nvPicPr>
          <p:blipFill>
            <a:blip r:embed="rId2"/>
            <a:stretch>
              <a:fillRect/>
            </a:stretch>
          </p:blipFill>
          <p:spPr>
            <a:xfrm>
              <a:off x="635776" y="597878"/>
              <a:ext cx="9964938" cy="5599144"/>
            </a:xfrm>
            <a:prstGeom prst="rect">
              <a:avLst/>
            </a:prstGeom>
          </p:spPr>
        </p:pic>
        <p:sp>
          <p:nvSpPr>
            <p:cNvPr id="5" name="TextBox 4">
              <a:extLst>
                <a:ext uri="{FF2B5EF4-FFF2-40B4-BE49-F238E27FC236}">
                  <a16:creationId xmlns:a16="http://schemas.microsoft.com/office/drawing/2014/main" id="{2427ED63-DF0E-45F9-918F-5CB19C273CD5}"/>
                </a:ext>
              </a:extLst>
            </p:cNvPr>
            <p:cNvSpPr txBox="1"/>
            <p:nvPr/>
          </p:nvSpPr>
          <p:spPr>
            <a:xfrm>
              <a:off x="8335109" y="1028700"/>
              <a:ext cx="2066193" cy="369332"/>
            </a:xfrm>
            <a:prstGeom prst="rect">
              <a:avLst/>
            </a:prstGeom>
            <a:noFill/>
            <a:ln w="19050">
              <a:solidFill>
                <a:schemeClr val="accent1"/>
              </a:solidFill>
            </a:ln>
          </p:spPr>
          <p:txBody>
            <a:bodyPr wrap="square" rtlCol="0">
              <a:spAutoFit/>
            </a:bodyPr>
            <a:lstStyle/>
            <a:p>
              <a:endParaRPr lang="en-IN" dirty="0"/>
            </a:p>
          </p:txBody>
        </p:sp>
        <p:sp>
          <p:nvSpPr>
            <p:cNvPr id="6" name="TextBox 5">
              <a:extLst>
                <a:ext uri="{FF2B5EF4-FFF2-40B4-BE49-F238E27FC236}">
                  <a16:creationId xmlns:a16="http://schemas.microsoft.com/office/drawing/2014/main" id="{2CF2EE61-241A-425A-ACEE-81D914691EE4}"/>
                </a:ext>
              </a:extLst>
            </p:cNvPr>
            <p:cNvSpPr txBox="1"/>
            <p:nvPr/>
          </p:nvSpPr>
          <p:spPr>
            <a:xfrm>
              <a:off x="1436079" y="3411415"/>
              <a:ext cx="8560776" cy="483578"/>
            </a:xfrm>
            <a:prstGeom prst="rect">
              <a:avLst/>
            </a:prstGeom>
            <a:noFill/>
            <a:ln w="19050">
              <a:solidFill>
                <a:schemeClr val="accent1"/>
              </a:solidFill>
            </a:ln>
          </p:spPr>
          <p:txBody>
            <a:bodyPr wrap="square" rtlCol="0">
              <a:spAutoFit/>
            </a:bodyPr>
            <a:lstStyle/>
            <a:p>
              <a:endParaRPr lang="en-IN" dirty="0"/>
            </a:p>
          </p:txBody>
        </p:sp>
        <p:sp>
          <p:nvSpPr>
            <p:cNvPr id="7" name="TextBox 6">
              <a:extLst>
                <a:ext uri="{FF2B5EF4-FFF2-40B4-BE49-F238E27FC236}">
                  <a16:creationId xmlns:a16="http://schemas.microsoft.com/office/drawing/2014/main" id="{18FC3005-9367-4106-B504-F0F5BC066037}"/>
                </a:ext>
              </a:extLst>
            </p:cNvPr>
            <p:cNvSpPr txBox="1"/>
            <p:nvPr/>
          </p:nvSpPr>
          <p:spPr>
            <a:xfrm flipV="1">
              <a:off x="8534520" y="5084885"/>
              <a:ext cx="1761272" cy="559776"/>
            </a:xfrm>
            <a:prstGeom prst="rect">
              <a:avLst/>
            </a:prstGeom>
            <a:noFill/>
            <a:ln w="19050">
              <a:solidFill>
                <a:schemeClr val="accent1"/>
              </a:solidFill>
            </a:ln>
          </p:spPr>
          <p:txBody>
            <a:bodyPr wrap="square" rtlCol="0">
              <a:spAutoFit/>
            </a:bodyPr>
            <a:lstStyle/>
            <a:p>
              <a:endParaRPr lang="en-IN" dirty="0"/>
            </a:p>
          </p:txBody>
        </p:sp>
        <p:sp>
          <p:nvSpPr>
            <p:cNvPr id="8" name="TextBox 7">
              <a:extLst>
                <a:ext uri="{FF2B5EF4-FFF2-40B4-BE49-F238E27FC236}">
                  <a16:creationId xmlns:a16="http://schemas.microsoft.com/office/drawing/2014/main" id="{3E14B0E8-29E4-493C-91D5-D89AD4AD943A}"/>
                </a:ext>
              </a:extLst>
            </p:cNvPr>
            <p:cNvSpPr txBox="1"/>
            <p:nvPr/>
          </p:nvSpPr>
          <p:spPr>
            <a:xfrm flipV="1">
              <a:off x="7454472" y="4041532"/>
              <a:ext cx="2946829" cy="635976"/>
            </a:xfrm>
            <a:prstGeom prst="rect">
              <a:avLst/>
            </a:prstGeom>
            <a:noFill/>
            <a:ln w="19050">
              <a:solidFill>
                <a:schemeClr val="accent1"/>
              </a:solidFill>
            </a:ln>
          </p:spPr>
          <p:txBody>
            <a:bodyPr wrap="square" rtlCol="0">
              <a:spAutoFit/>
            </a:bodyPr>
            <a:lstStyle/>
            <a:p>
              <a:endParaRPr lang="en-IN" dirty="0"/>
            </a:p>
          </p:txBody>
        </p:sp>
        <p:sp>
          <p:nvSpPr>
            <p:cNvPr id="9" name="TextBox 8">
              <a:extLst>
                <a:ext uri="{FF2B5EF4-FFF2-40B4-BE49-F238E27FC236}">
                  <a16:creationId xmlns:a16="http://schemas.microsoft.com/office/drawing/2014/main" id="{F07D7176-8872-4C35-AD0B-D24684A6FF6B}"/>
                </a:ext>
              </a:extLst>
            </p:cNvPr>
            <p:cNvSpPr txBox="1"/>
            <p:nvPr/>
          </p:nvSpPr>
          <p:spPr>
            <a:xfrm flipV="1">
              <a:off x="4380096" y="4041532"/>
              <a:ext cx="2671336" cy="483578"/>
            </a:xfrm>
            <a:prstGeom prst="rect">
              <a:avLst/>
            </a:prstGeom>
            <a:noFill/>
            <a:ln w="19050">
              <a:solidFill>
                <a:schemeClr val="accent1"/>
              </a:solidFill>
            </a:ln>
          </p:spPr>
          <p:txBody>
            <a:bodyPr wrap="square" rtlCol="0">
              <a:spAutoFit/>
            </a:bodyPr>
            <a:lstStyle/>
            <a:p>
              <a:endParaRPr lang="en-IN" dirty="0"/>
            </a:p>
          </p:txBody>
        </p:sp>
        <p:sp>
          <p:nvSpPr>
            <p:cNvPr id="10" name="TextBox 9">
              <a:extLst>
                <a:ext uri="{FF2B5EF4-FFF2-40B4-BE49-F238E27FC236}">
                  <a16:creationId xmlns:a16="http://schemas.microsoft.com/office/drawing/2014/main" id="{CC5598B8-C59D-45EC-B139-BC80799C0417}"/>
                </a:ext>
              </a:extLst>
            </p:cNvPr>
            <p:cNvSpPr txBox="1"/>
            <p:nvPr/>
          </p:nvSpPr>
          <p:spPr>
            <a:xfrm flipV="1">
              <a:off x="4380096" y="4659927"/>
              <a:ext cx="2671336" cy="483578"/>
            </a:xfrm>
            <a:prstGeom prst="rect">
              <a:avLst/>
            </a:prstGeom>
            <a:noFill/>
            <a:ln w="19050">
              <a:solidFill>
                <a:schemeClr val="accent1"/>
              </a:solidFill>
            </a:ln>
          </p:spPr>
          <p:txBody>
            <a:bodyPr wrap="square" rtlCol="0">
              <a:spAutoFit/>
            </a:bodyPr>
            <a:lstStyle/>
            <a:p>
              <a:endParaRPr lang="en-IN" dirty="0"/>
            </a:p>
          </p:txBody>
        </p:sp>
        <p:sp>
          <p:nvSpPr>
            <p:cNvPr id="11" name="TextBox 10">
              <a:extLst>
                <a:ext uri="{FF2B5EF4-FFF2-40B4-BE49-F238E27FC236}">
                  <a16:creationId xmlns:a16="http://schemas.microsoft.com/office/drawing/2014/main" id="{50BDA601-499B-49C0-9B58-46FF78B61EDD}"/>
                </a:ext>
              </a:extLst>
            </p:cNvPr>
            <p:cNvSpPr txBox="1"/>
            <p:nvPr/>
          </p:nvSpPr>
          <p:spPr>
            <a:xfrm flipV="1">
              <a:off x="1164306" y="3976223"/>
              <a:ext cx="2812750" cy="483579"/>
            </a:xfrm>
            <a:prstGeom prst="rect">
              <a:avLst/>
            </a:prstGeom>
            <a:noFill/>
            <a:ln w="19050">
              <a:solidFill>
                <a:schemeClr val="accent1"/>
              </a:solidFill>
            </a:ln>
          </p:spPr>
          <p:txBody>
            <a:bodyPr wrap="square" rtlCol="0">
              <a:spAutoFit/>
            </a:bodyPr>
            <a:lstStyle/>
            <a:p>
              <a:endParaRPr lang="en-IN" dirty="0"/>
            </a:p>
          </p:txBody>
        </p:sp>
        <p:sp>
          <p:nvSpPr>
            <p:cNvPr id="12" name="TextBox 11">
              <a:extLst>
                <a:ext uri="{FF2B5EF4-FFF2-40B4-BE49-F238E27FC236}">
                  <a16:creationId xmlns:a16="http://schemas.microsoft.com/office/drawing/2014/main" id="{5FEDAD06-F2E7-46B7-B2A0-7D73B5F5E052}"/>
                </a:ext>
              </a:extLst>
            </p:cNvPr>
            <p:cNvSpPr txBox="1"/>
            <p:nvPr/>
          </p:nvSpPr>
          <p:spPr>
            <a:xfrm flipV="1">
              <a:off x="1305720" y="4904649"/>
              <a:ext cx="2671336" cy="646331"/>
            </a:xfrm>
            <a:prstGeom prst="rect">
              <a:avLst/>
            </a:prstGeom>
            <a:noFill/>
            <a:ln w="19050">
              <a:solidFill>
                <a:schemeClr val="accent1"/>
              </a:solidFill>
            </a:ln>
          </p:spPr>
          <p:txBody>
            <a:bodyPr wrap="square" rtlCol="0">
              <a:spAutoFit/>
            </a:bodyPr>
            <a:lstStyle/>
            <a:p>
              <a:endParaRPr lang="en-IN" dirty="0"/>
            </a:p>
            <a:p>
              <a:endParaRPr lang="en-IN" dirty="0"/>
            </a:p>
          </p:txBody>
        </p:sp>
      </p:grpSp>
    </p:spTree>
    <p:extLst>
      <p:ext uri="{BB962C8B-B14F-4D97-AF65-F5344CB8AC3E}">
        <p14:creationId xmlns:p14="http://schemas.microsoft.com/office/powerpoint/2010/main" val="3295062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325DA5-525C-41B0-BC83-6DF2EC29226D}"/>
              </a:ext>
            </a:extLst>
          </p:cNvPr>
          <p:cNvSpPr>
            <a:spLocks noGrp="1"/>
          </p:cNvSpPr>
          <p:nvPr>
            <p:ph type="sldNum" sz="quarter" idx="12"/>
          </p:nvPr>
        </p:nvSpPr>
        <p:spPr/>
        <p:txBody>
          <a:bodyPr/>
          <a:lstStyle/>
          <a:p>
            <a:fld id="{FB8953FF-B90B-DD44-A3A8-547482841CA8}" type="slidenum">
              <a:rPr lang="en-US" smtClean="0"/>
              <a:pPr/>
              <a:t>37</a:t>
            </a:fld>
            <a:endParaRPr lang="en-US" dirty="0"/>
          </a:p>
        </p:txBody>
      </p:sp>
      <p:sp>
        <p:nvSpPr>
          <p:cNvPr id="4" name="Text Placeholder 3">
            <a:extLst>
              <a:ext uri="{FF2B5EF4-FFF2-40B4-BE49-F238E27FC236}">
                <a16:creationId xmlns:a16="http://schemas.microsoft.com/office/drawing/2014/main" id="{9FC96B00-D3F9-4B05-9B3F-F24E3AFC98F4}"/>
              </a:ext>
            </a:extLst>
          </p:cNvPr>
          <p:cNvSpPr>
            <a:spLocks noGrp="1"/>
          </p:cNvSpPr>
          <p:nvPr>
            <p:ph type="body" sz="quarter" idx="15"/>
          </p:nvPr>
        </p:nvSpPr>
        <p:spPr/>
        <p:txBody>
          <a:bodyPr/>
          <a:lstStyle/>
          <a:p>
            <a:pPr algn="ctr"/>
            <a:endParaRPr lang="en-GB" altLang="en-GB" sz="4400" b="1" dirty="0"/>
          </a:p>
          <a:p>
            <a:pPr algn="ctr"/>
            <a:endParaRPr lang="en-GB" altLang="en-GB" sz="4400" b="1" dirty="0"/>
          </a:p>
          <a:p>
            <a:pPr algn="ctr"/>
            <a:r>
              <a:rPr lang="en-GB" altLang="en-GB" sz="4400" b="1" dirty="0"/>
              <a:t>2.1.2. </a:t>
            </a:r>
            <a:r>
              <a:rPr lang="en-US" altLang="en-GB" sz="4400" b="1" dirty="0"/>
              <a:t>Price Sensitivity</a:t>
            </a:r>
          </a:p>
          <a:p>
            <a:pPr algn="ctr"/>
            <a:r>
              <a:rPr lang="en-US" altLang="en-GB" dirty="0"/>
              <a:t>-6 Level Customer Lifestyles (Detailed)</a:t>
            </a:r>
            <a:r>
              <a:rPr lang="en-US" altLang="en-GB" sz="1400" dirty="0"/>
              <a:t> </a:t>
            </a:r>
            <a:endParaRPr lang="en-IN" sz="1400" dirty="0"/>
          </a:p>
          <a:p>
            <a:endParaRPr lang="en-US" dirty="0"/>
          </a:p>
          <a:p>
            <a:r>
              <a:rPr lang="en-US" dirty="0"/>
              <a:t>How do we meet our customers’ needs? </a:t>
            </a:r>
          </a:p>
          <a:p>
            <a:endParaRPr lang="en-US" dirty="0"/>
          </a:p>
          <a:p>
            <a:r>
              <a:rPr lang="en-US" dirty="0"/>
              <a:t>They can be used to ensure that a category’s overall attractiveness remains high, to understand a brand’s appeal better or to target specific customers with Clubcard communications and promotions. </a:t>
            </a:r>
          </a:p>
          <a:p>
            <a:endParaRPr lang="en-US" dirty="0"/>
          </a:p>
          <a:p>
            <a:endParaRPr lang="en-IN" dirty="0"/>
          </a:p>
        </p:txBody>
      </p:sp>
    </p:spTree>
    <p:extLst>
      <p:ext uri="{BB962C8B-B14F-4D97-AF65-F5344CB8AC3E}">
        <p14:creationId xmlns:p14="http://schemas.microsoft.com/office/powerpoint/2010/main" val="1656823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4">
            <a:extLst>
              <a:ext uri="{FF2B5EF4-FFF2-40B4-BE49-F238E27FC236}">
                <a16:creationId xmlns:a16="http://schemas.microsoft.com/office/drawing/2014/main" id="{80EA5205-83C4-44C6-A8A5-91F957E3CF43}"/>
              </a:ext>
            </a:extLst>
          </p:cNvPr>
          <p:cNvSpPr>
            <a:spLocks noGrp="1"/>
          </p:cNvSpPr>
          <p:nvPr>
            <p:ph type="title"/>
          </p:nvPr>
        </p:nvSpPr>
        <p:spPr>
          <a:xfrm>
            <a:off x="387350" y="603250"/>
            <a:ext cx="11430000" cy="404813"/>
          </a:xfrm>
        </p:spPr>
        <p:txBody>
          <a:bodyPr/>
          <a:lstStyle/>
          <a:p>
            <a:r>
              <a:rPr lang="en-IN" dirty="0"/>
              <a:t>Insight- Tesco UK – 6 level customer Lifestyle</a:t>
            </a:r>
          </a:p>
        </p:txBody>
      </p:sp>
      <p:pic>
        <p:nvPicPr>
          <p:cNvPr id="7" name="Picture 6">
            <a:extLst>
              <a:ext uri="{FF2B5EF4-FFF2-40B4-BE49-F238E27FC236}">
                <a16:creationId xmlns:a16="http://schemas.microsoft.com/office/drawing/2014/main" id="{549B86CE-E85B-415B-BFDA-17895E54D2A5}"/>
              </a:ext>
            </a:extLst>
          </p:cNvPr>
          <p:cNvPicPr>
            <a:picLocks noChangeAspect="1"/>
          </p:cNvPicPr>
          <p:nvPr/>
        </p:nvPicPr>
        <p:blipFill>
          <a:blip r:embed="rId2"/>
          <a:stretch>
            <a:fillRect/>
          </a:stretch>
        </p:blipFill>
        <p:spPr>
          <a:xfrm>
            <a:off x="518746" y="926543"/>
            <a:ext cx="10348546" cy="5693332"/>
          </a:xfrm>
          <a:prstGeom prst="rect">
            <a:avLst/>
          </a:prstGeom>
        </p:spPr>
      </p:pic>
      <p:sp>
        <p:nvSpPr>
          <p:cNvPr id="8" name="TextBox 7">
            <a:extLst>
              <a:ext uri="{FF2B5EF4-FFF2-40B4-BE49-F238E27FC236}">
                <a16:creationId xmlns:a16="http://schemas.microsoft.com/office/drawing/2014/main" id="{A02E891D-36BA-48BD-8BC9-C1EDEE4A4705}"/>
              </a:ext>
            </a:extLst>
          </p:cNvPr>
          <p:cNvSpPr txBox="1"/>
          <p:nvPr/>
        </p:nvSpPr>
        <p:spPr>
          <a:xfrm flipV="1">
            <a:off x="3140525" y="1908901"/>
            <a:ext cx="2284330" cy="404812"/>
          </a:xfrm>
          <a:prstGeom prst="rect">
            <a:avLst/>
          </a:prstGeom>
          <a:noFill/>
          <a:ln w="19050">
            <a:solidFill>
              <a:schemeClr val="accent1"/>
            </a:solidFill>
          </a:ln>
        </p:spPr>
        <p:txBody>
          <a:bodyPr wrap="square" rtlCol="0">
            <a:spAutoFit/>
          </a:bodyPr>
          <a:lstStyle/>
          <a:p>
            <a:endParaRPr lang="en-IN" dirty="0"/>
          </a:p>
        </p:txBody>
      </p:sp>
      <p:sp>
        <p:nvSpPr>
          <p:cNvPr id="9" name="TextBox 8">
            <a:extLst>
              <a:ext uri="{FF2B5EF4-FFF2-40B4-BE49-F238E27FC236}">
                <a16:creationId xmlns:a16="http://schemas.microsoft.com/office/drawing/2014/main" id="{142957DF-1898-412C-9053-480195AD4B99}"/>
              </a:ext>
            </a:extLst>
          </p:cNvPr>
          <p:cNvSpPr txBox="1"/>
          <p:nvPr/>
        </p:nvSpPr>
        <p:spPr>
          <a:xfrm flipV="1">
            <a:off x="5693019" y="3002078"/>
            <a:ext cx="2284330" cy="404812"/>
          </a:xfrm>
          <a:prstGeom prst="rect">
            <a:avLst/>
          </a:prstGeom>
          <a:noFill/>
          <a:ln w="19050">
            <a:solidFill>
              <a:schemeClr val="accent1"/>
            </a:solidFill>
          </a:ln>
        </p:spPr>
        <p:txBody>
          <a:bodyPr wrap="square" rtlCol="0">
            <a:spAutoFit/>
          </a:bodyPr>
          <a:lstStyle/>
          <a:p>
            <a:endParaRPr lang="en-IN" dirty="0"/>
          </a:p>
        </p:txBody>
      </p:sp>
      <p:sp>
        <p:nvSpPr>
          <p:cNvPr id="10" name="TextBox 9">
            <a:extLst>
              <a:ext uri="{FF2B5EF4-FFF2-40B4-BE49-F238E27FC236}">
                <a16:creationId xmlns:a16="http://schemas.microsoft.com/office/drawing/2014/main" id="{A1126EBF-A807-4F04-BB63-AA9A266AAD64}"/>
              </a:ext>
            </a:extLst>
          </p:cNvPr>
          <p:cNvSpPr txBox="1"/>
          <p:nvPr/>
        </p:nvSpPr>
        <p:spPr>
          <a:xfrm flipV="1">
            <a:off x="781050" y="6052344"/>
            <a:ext cx="2284330" cy="404812"/>
          </a:xfrm>
          <a:prstGeom prst="rect">
            <a:avLst/>
          </a:prstGeom>
          <a:noFill/>
          <a:ln w="19050">
            <a:solidFill>
              <a:schemeClr val="accent1"/>
            </a:solidFill>
          </a:ln>
        </p:spPr>
        <p:txBody>
          <a:bodyPr wrap="square" rtlCol="0">
            <a:spAutoFit/>
          </a:bodyPr>
          <a:lstStyle/>
          <a:p>
            <a:endParaRPr lang="en-IN" dirty="0"/>
          </a:p>
        </p:txBody>
      </p:sp>
      <p:sp>
        <p:nvSpPr>
          <p:cNvPr id="11" name="TextBox 10">
            <a:extLst>
              <a:ext uri="{FF2B5EF4-FFF2-40B4-BE49-F238E27FC236}">
                <a16:creationId xmlns:a16="http://schemas.microsoft.com/office/drawing/2014/main" id="{A9117BA9-F60D-4A38-BE01-2DD432814140}"/>
              </a:ext>
            </a:extLst>
          </p:cNvPr>
          <p:cNvSpPr txBox="1"/>
          <p:nvPr/>
        </p:nvSpPr>
        <p:spPr>
          <a:xfrm flipV="1">
            <a:off x="3140525" y="4929860"/>
            <a:ext cx="2284330" cy="404812"/>
          </a:xfrm>
          <a:prstGeom prst="rect">
            <a:avLst/>
          </a:prstGeom>
          <a:noFill/>
          <a:ln w="19050">
            <a:solidFill>
              <a:schemeClr val="accent1"/>
            </a:solidFill>
          </a:ln>
        </p:spPr>
        <p:txBody>
          <a:bodyPr wrap="square" rtlCol="0">
            <a:spAutoFit/>
          </a:bodyPr>
          <a:lstStyle/>
          <a:p>
            <a:endParaRPr lang="en-IN" dirty="0"/>
          </a:p>
        </p:txBody>
      </p:sp>
      <p:sp>
        <p:nvSpPr>
          <p:cNvPr id="12" name="TextBox 11">
            <a:extLst>
              <a:ext uri="{FF2B5EF4-FFF2-40B4-BE49-F238E27FC236}">
                <a16:creationId xmlns:a16="http://schemas.microsoft.com/office/drawing/2014/main" id="{C53F91C6-A709-4A08-A787-4E522959CFB6}"/>
              </a:ext>
            </a:extLst>
          </p:cNvPr>
          <p:cNvSpPr txBox="1"/>
          <p:nvPr/>
        </p:nvSpPr>
        <p:spPr>
          <a:xfrm flipV="1">
            <a:off x="8102317" y="3562011"/>
            <a:ext cx="2284330" cy="404812"/>
          </a:xfrm>
          <a:prstGeom prst="rect">
            <a:avLst/>
          </a:prstGeom>
          <a:noFill/>
          <a:ln w="19050">
            <a:solidFill>
              <a:schemeClr val="accent1"/>
            </a:solidFill>
          </a:ln>
        </p:spPr>
        <p:txBody>
          <a:bodyPr wrap="square" rtlCol="0">
            <a:spAutoFit/>
          </a:bodyPr>
          <a:lstStyle/>
          <a:p>
            <a:endParaRPr lang="en-IN" dirty="0"/>
          </a:p>
        </p:txBody>
      </p:sp>
      <p:sp>
        <p:nvSpPr>
          <p:cNvPr id="13" name="TextBox 12">
            <a:extLst>
              <a:ext uri="{FF2B5EF4-FFF2-40B4-BE49-F238E27FC236}">
                <a16:creationId xmlns:a16="http://schemas.microsoft.com/office/drawing/2014/main" id="{38BDC4A4-DB47-4FF4-9EC7-382E15A4BBFB}"/>
              </a:ext>
            </a:extLst>
          </p:cNvPr>
          <p:cNvSpPr txBox="1"/>
          <p:nvPr/>
        </p:nvSpPr>
        <p:spPr>
          <a:xfrm flipV="1">
            <a:off x="8046634" y="1929777"/>
            <a:ext cx="2284330" cy="923330"/>
          </a:xfrm>
          <a:prstGeom prst="rect">
            <a:avLst/>
          </a:prstGeom>
          <a:noFill/>
          <a:ln w="19050">
            <a:solidFill>
              <a:schemeClr val="accent1"/>
            </a:solidFill>
          </a:ln>
        </p:spPr>
        <p:txBody>
          <a:bodyPr wrap="square" rtlCol="0">
            <a:spAutoFit/>
          </a:bodyPr>
          <a:lstStyle/>
          <a:p>
            <a:endParaRPr lang="en-IN" dirty="0"/>
          </a:p>
          <a:p>
            <a:endParaRPr lang="en-IN" dirty="0"/>
          </a:p>
          <a:p>
            <a:endParaRPr lang="en-IN" dirty="0"/>
          </a:p>
        </p:txBody>
      </p:sp>
      <p:sp>
        <p:nvSpPr>
          <p:cNvPr id="14" name="TextBox 13">
            <a:extLst>
              <a:ext uri="{FF2B5EF4-FFF2-40B4-BE49-F238E27FC236}">
                <a16:creationId xmlns:a16="http://schemas.microsoft.com/office/drawing/2014/main" id="{90EF48CC-72B4-4969-A945-3B62E013EF65}"/>
              </a:ext>
            </a:extLst>
          </p:cNvPr>
          <p:cNvSpPr txBox="1"/>
          <p:nvPr/>
        </p:nvSpPr>
        <p:spPr>
          <a:xfrm flipV="1">
            <a:off x="8184378" y="4950366"/>
            <a:ext cx="2284330" cy="404812"/>
          </a:xfrm>
          <a:prstGeom prst="rect">
            <a:avLst/>
          </a:prstGeom>
          <a:noFill/>
          <a:ln w="19050">
            <a:solidFill>
              <a:schemeClr val="accent1"/>
            </a:solidFill>
          </a:ln>
        </p:spPr>
        <p:txBody>
          <a:bodyPr wrap="square" rtlCol="0">
            <a:spAutoFit/>
          </a:bodyPr>
          <a:lstStyle/>
          <a:p>
            <a:endParaRPr lang="en-IN" dirty="0"/>
          </a:p>
        </p:txBody>
      </p:sp>
      <p:sp>
        <p:nvSpPr>
          <p:cNvPr id="15" name="TextBox 14">
            <a:extLst>
              <a:ext uri="{FF2B5EF4-FFF2-40B4-BE49-F238E27FC236}">
                <a16:creationId xmlns:a16="http://schemas.microsoft.com/office/drawing/2014/main" id="{BC7C08D7-13D5-40A1-86BB-2B80BBAD4A32}"/>
              </a:ext>
            </a:extLst>
          </p:cNvPr>
          <p:cNvSpPr txBox="1"/>
          <p:nvPr/>
        </p:nvSpPr>
        <p:spPr>
          <a:xfrm flipV="1">
            <a:off x="3281201" y="3429000"/>
            <a:ext cx="2284330" cy="404812"/>
          </a:xfrm>
          <a:prstGeom prst="rect">
            <a:avLst/>
          </a:prstGeom>
          <a:noFill/>
          <a:ln w="19050">
            <a:solidFill>
              <a:schemeClr val="accent1"/>
            </a:solidFill>
          </a:ln>
        </p:spPr>
        <p:txBody>
          <a:bodyPr wrap="square" rtlCol="0">
            <a:spAutoFit/>
          </a:bodyPr>
          <a:lstStyle/>
          <a:p>
            <a:endParaRPr lang="en-IN" dirty="0"/>
          </a:p>
        </p:txBody>
      </p:sp>
      <p:sp>
        <p:nvSpPr>
          <p:cNvPr id="16" name="TextBox 15">
            <a:extLst>
              <a:ext uri="{FF2B5EF4-FFF2-40B4-BE49-F238E27FC236}">
                <a16:creationId xmlns:a16="http://schemas.microsoft.com/office/drawing/2014/main" id="{DF95EE0B-3834-4DDF-B048-63A1B1E60AC0}"/>
              </a:ext>
            </a:extLst>
          </p:cNvPr>
          <p:cNvSpPr txBox="1"/>
          <p:nvPr/>
        </p:nvSpPr>
        <p:spPr>
          <a:xfrm flipV="1">
            <a:off x="5717931" y="4525048"/>
            <a:ext cx="2284330" cy="404812"/>
          </a:xfrm>
          <a:prstGeom prst="rect">
            <a:avLst/>
          </a:prstGeom>
          <a:noFill/>
          <a:ln w="19050">
            <a:solidFill>
              <a:schemeClr val="accent1"/>
            </a:solidFill>
          </a:ln>
        </p:spPr>
        <p:txBody>
          <a:bodyPr wrap="square" rtlCol="0">
            <a:spAutoFit/>
          </a:bodyPr>
          <a:lstStyle/>
          <a:p>
            <a:endParaRPr lang="en-IN" dirty="0"/>
          </a:p>
        </p:txBody>
      </p:sp>
    </p:spTree>
    <p:extLst>
      <p:ext uri="{BB962C8B-B14F-4D97-AF65-F5344CB8AC3E}">
        <p14:creationId xmlns:p14="http://schemas.microsoft.com/office/powerpoint/2010/main" val="3469336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C9439E-5D77-4A20-8C2E-A9A29307777F}"/>
              </a:ext>
            </a:extLst>
          </p:cNvPr>
          <p:cNvSpPr/>
          <p:nvPr/>
        </p:nvSpPr>
        <p:spPr>
          <a:xfrm>
            <a:off x="386844" y="517004"/>
            <a:ext cx="8784976" cy="369332"/>
          </a:xfrm>
          <a:prstGeom prst="rect">
            <a:avLst/>
          </a:prstGeom>
        </p:spPr>
        <p:txBody>
          <a:bodyPr wrap="square">
            <a:spAutoFit/>
          </a:bodyPr>
          <a:lstStyle/>
          <a:p>
            <a:pPr algn="l" eaLnBrk="0" hangingPunct="0">
              <a:buFontTx/>
              <a:buNone/>
            </a:pPr>
            <a:r>
              <a:rPr lang="en-GB" altLang="en-US" b="1" dirty="0">
                <a:solidFill>
                  <a:schemeClr val="tx2"/>
                </a:solidFill>
                <a:cs typeface="Arial" panose="020B0604020202020204" pitchFamily="34" charset="0"/>
              </a:rPr>
              <a:t>Tesco lifestyles – split into 18 low level segments</a:t>
            </a:r>
          </a:p>
        </p:txBody>
      </p:sp>
      <p:pic>
        <p:nvPicPr>
          <p:cNvPr id="5" name="Picture 4">
            <a:extLst>
              <a:ext uri="{FF2B5EF4-FFF2-40B4-BE49-F238E27FC236}">
                <a16:creationId xmlns:a16="http://schemas.microsoft.com/office/drawing/2014/main" id="{D0748A40-8CEB-4FB3-AEBB-90B48B70D86A}"/>
              </a:ext>
            </a:extLst>
          </p:cNvPr>
          <p:cNvPicPr>
            <a:picLocks noChangeAspect="1"/>
          </p:cNvPicPr>
          <p:nvPr/>
        </p:nvPicPr>
        <p:blipFill>
          <a:blip r:embed="rId2"/>
          <a:stretch>
            <a:fillRect/>
          </a:stretch>
        </p:blipFill>
        <p:spPr>
          <a:xfrm>
            <a:off x="1981200" y="928321"/>
            <a:ext cx="7543800" cy="5810250"/>
          </a:xfrm>
          <a:prstGeom prst="rect">
            <a:avLst/>
          </a:prstGeom>
        </p:spPr>
      </p:pic>
    </p:spTree>
    <p:extLst>
      <p:ext uri="{BB962C8B-B14F-4D97-AF65-F5344CB8AC3E}">
        <p14:creationId xmlns:p14="http://schemas.microsoft.com/office/powerpoint/2010/main" val="2761782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0D0FF-F577-4E81-8822-103D1145D855}"/>
              </a:ext>
            </a:extLst>
          </p:cNvPr>
          <p:cNvSpPr>
            <a:spLocks noGrp="1"/>
          </p:cNvSpPr>
          <p:nvPr>
            <p:ph type="title"/>
          </p:nvPr>
        </p:nvSpPr>
        <p:spPr/>
        <p:txBody>
          <a:bodyPr>
            <a:normAutofit fontScale="90000"/>
          </a:bodyPr>
          <a:lstStyle/>
          <a:p>
            <a:r>
              <a:rPr lang="en-GB" dirty="0"/>
              <a:t>What are dh Segmentations?</a:t>
            </a:r>
            <a:br>
              <a:rPr lang="en-IN" dirty="0"/>
            </a:br>
            <a:endParaRPr lang="en-IN" dirty="0"/>
          </a:p>
        </p:txBody>
      </p:sp>
      <p:sp>
        <p:nvSpPr>
          <p:cNvPr id="3" name="Slide Number Placeholder 2">
            <a:extLst>
              <a:ext uri="{FF2B5EF4-FFF2-40B4-BE49-F238E27FC236}">
                <a16:creationId xmlns:a16="http://schemas.microsoft.com/office/drawing/2014/main" id="{E5A74CF6-4255-4C35-A25D-34BF1ED60355}"/>
              </a:ext>
            </a:extLst>
          </p:cNvPr>
          <p:cNvSpPr>
            <a:spLocks noGrp="1"/>
          </p:cNvSpPr>
          <p:nvPr>
            <p:ph type="sldNum" sz="quarter" idx="12"/>
          </p:nvPr>
        </p:nvSpPr>
        <p:spPr/>
        <p:txBody>
          <a:bodyPr/>
          <a:lstStyle/>
          <a:p>
            <a:fld id="{FB8953FF-B90B-DD44-A3A8-547482841CA8}" type="slidenum">
              <a:rPr lang="en-US" smtClean="0"/>
              <a:pPr/>
              <a:t>4</a:t>
            </a:fld>
            <a:endParaRPr lang="en-US" dirty="0"/>
          </a:p>
        </p:txBody>
      </p:sp>
      <p:sp>
        <p:nvSpPr>
          <p:cNvPr id="4" name="Text Placeholder 3">
            <a:extLst>
              <a:ext uri="{FF2B5EF4-FFF2-40B4-BE49-F238E27FC236}">
                <a16:creationId xmlns:a16="http://schemas.microsoft.com/office/drawing/2014/main" id="{1053CD69-8AED-4F0A-93E8-B0008DA5CA57}"/>
              </a:ext>
            </a:extLst>
          </p:cNvPr>
          <p:cNvSpPr>
            <a:spLocks noGrp="1"/>
          </p:cNvSpPr>
          <p:nvPr>
            <p:ph type="body" sz="quarter" idx="15"/>
          </p:nvPr>
        </p:nvSpPr>
        <p:spPr/>
        <p:txBody>
          <a:bodyPr/>
          <a:lstStyle/>
          <a:p>
            <a:r>
              <a:rPr lang="en-GB" altLang="ko-KR" dirty="0"/>
              <a:t>Segmentations are the foundations of </a:t>
            </a:r>
            <a:r>
              <a:rPr lang="en-GB" altLang="ko-KR" dirty="0" err="1"/>
              <a:t>dunnhumby’s</a:t>
            </a:r>
            <a:r>
              <a:rPr lang="en-GB" altLang="ko-KR" dirty="0"/>
              <a:t> work</a:t>
            </a:r>
            <a:endParaRPr lang="en-IN" dirty="0"/>
          </a:p>
        </p:txBody>
      </p:sp>
      <p:sp>
        <p:nvSpPr>
          <p:cNvPr id="5" name="AutoShape 2">
            <a:extLst>
              <a:ext uri="{FF2B5EF4-FFF2-40B4-BE49-F238E27FC236}">
                <a16:creationId xmlns:a16="http://schemas.microsoft.com/office/drawing/2014/main" id="{812C920C-0C0A-4F65-8D68-48C039355B97}"/>
              </a:ext>
            </a:extLst>
          </p:cNvPr>
          <p:cNvSpPr>
            <a:spLocks noChangeArrowheads="1"/>
          </p:cNvSpPr>
          <p:nvPr/>
        </p:nvSpPr>
        <p:spPr bwMode="auto">
          <a:xfrm>
            <a:off x="3288447" y="3068517"/>
            <a:ext cx="6048984" cy="3074988"/>
          </a:xfrm>
          <a:prstGeom prst="roundRect">
            <a:avLst>
              <a:gd name="adj" fmla="val 4602"/>
            </a:avLst>
          </a:prstGeom>
          <a:solidFill>
            <a:schemeClr val="hlink">
              <a:alpha val="10001"/>
            </a:schemeClr>
          </a:solidFill>
          <a:ln w="2857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AutoShape 3">
            <a:extLst>
              <a:ext uri="{FF2B5EF4-FFF2-40B4-BE49-F238E27FC236}">
                <a16:creationId xmlns:a16="http://schemas.microsoft.com/office/drawing/2014/main" id="{2F6DC84A-7290-4ED3-9254-312FA01A5417}"/>
              </a:ext>
            </a:extLst>
          </p:cNvPr>
          <p:cNvSpPr>
            <a:spLocks noChangeArrowheads="1"/>
          </p:cNvSpPr>
          <p:nvPr/>
        </p:nvSpPr>
        <p:spPr bwMode="auto">
          <a:xfrm>
            <a:off x="3288447" y="2252545"/>
            <a:ext cx="6048984" cy="815975"/>
          </a:xfrm>
          <a:prstGeom prst="roundRect">
            <a:avLst>
              <a:gd name="adj" fmla="val 16667"/>
            </a:avLst>
          </a:prstGeom>
          <a:solidFill>
            <a:schemeClr val="accent2">
              <a:alpha val="10001"/>
            </a:schemeClr>
          </a:solidFill>
          <a:ln w="2857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7" name="Group 56">
            <a:extLst>
              <a:ext uri="{FF2B5EF4-FFF2-40B4-BE49-F238E27FC236}">
                <a16:creationId xmlns:a16="http://schemas.microsoft.com/office/drawing/2014/main" id="{80F02DB2-4750-41E1-A289-1B50C0179D2C}"/>
              </a:ext>
            </a:extLst>
          </p:cNvPr>
          <p:cNvGraphicFramePr>
            <a:graphicFrameLocks/>
          </p:cNvGraphicFramePr>
          <p:nvPr>
            <p:extLst>
              <p:ext uri="{D42A27DB-BD31-4B8C-83A1-F6EECF244321}">
                <p14:modId xmlns:p14="http://schemas.microsoft.com/office/powerpoint/2010/main" val="3622510307"/>
              </p:ext>
            </p:extLst>
          </p:nvPr>
        </p:nvGraphicFramePr>
        <p:xfrm>
          <a:off x="3432912" y="1923322"/>
          <a:ext cx="5904522" cy="4156076"/>
        </p:xfrm>
        <a:graphic>
          <a:graphicData uri="http://schemas.openxmlformats.org/drawingml/2006/table">
            <a:tbl>
              <a:tblPr/>
              <a:tblGrid>
                <a:gridCol w="2254153">
                  <a:extLst>
                    <a:ext uri="{9D8B030D-6E8A-4147-A177-3AD203B41FA5}">
                      <a16:colId xmlns:a16="http://schemas.microsoft.com/office/drawing/2014/main" val="1058064374"/>
                    </a:ext>
                  </a:extLst>
                </a:gridCol>
                <a:gridCol w="3650369">
                  <a:extLst>
                    <a:ext uri="{9D8B030D-6E8A-4147-A177-3AD203B41FA5}">
                      <a16:colId xmlns:a16="http://schemas.microsoft.com/office/drawing/2014/main" val="1187272579"/>
                    </a:ext>
                  </a:extLst>
                </a:gridCol>
              </a:tblGrid>
              <a:tr h="357188">
                <a:tc>
                  <a:txBody>
                    <a:bodyPr/>
                    <a:lstStyle>
                      <a:lvl1pPr algn="l">
                        <a:spcBef>
                          <a:spcPct val="20000"/>
                        </a:spcBef>
                        <a:buFont typeface="Arial" panose="020B0604020202020204" pitchFamily="34" charset="0"/>
                        <a:buChar char="●"/>
                        <a:defRPr>
                          <a:solidFill>
                            <a:schemeClr val="tx1"/>
                          </a:solidFill>
                          <a:latin typeface="Arial" panose="020B0604020202020204" pitchFamily="34" charset="0"/>
                        </a:defRPr>
                      </a:lvl1pPr>
                      <a:lvl2pPr marL="266700" algn="l">
                        <a:spcBef>
                          <a:spcPct val="20000"/>
                        </a:spcBef>
                        <a:buFont typeface="Arial" panose="020B0604020202020204" pitchFamily="34" charset="0"/>
                        <a:buChar char="–"/>
                        <a:defRPr sz="1600">
                          <a:solidFill>
                            <a:schemeClr val="tx1"/>
                          </a:solidFill>
                          <a:latin typeface="Arial" panose="020B0604020202020204" pitchFamily="34" charset="0"/>
                        </a:defRPr>
                      </a:lvl2pPr>
                      <a:lvl3pPr marL="720725" algn="l">
                        <a:spcBef>
                          <a:spcPct val="20000"/>
                        </a:spcBef>
                        <a:buFont typeface="Arial" panose="020B0604020202020204" pitchFamily="34" charset="0"/>
                        <a:buChar char="–"/>
                        <a:defRPr sz="1600">
                          <a:solidFill>
                            <a:schemeClr val="tx1"/>
                          </a:solidFill>
                          <a:latin typeface="Arial" panose="020B0604020202020204" pitchFamily="34" charset="0"/>
                        </a:defRPr>
                      </a:lvl3pPr>
                      <a:lvl4pPr marL="1260475" algn="l">
                        <a:spcBef>
                          <a:spcPct val="20000"/>
                        </a:spcBef>
                        <a:buChar char="–"/>
                        <a:defRPr sz="1400">
                          <a:solidFill>
                            <a:schemeClr val="tx1"/>
                          </a:solidFill>
                          <a:latin typeface="Arial" panose="020B0604020202020204" pitchFamily="34" charset="0"/>
                        </a:defRPr>
                      </a:lvl4pPr>
                      <a:lvl5pPr marL="1787525" algn="l">
                        <a:spcBef>
                          <a:spcPct val="20000"/>
                        </a:spcBef>
                        <a:buChar char="»"/>
                        <a:defRPr sz="1400">
                          <a:solidFill>
                            <a:schemeClr val="tx1"/>
                          </a:solidFill>
                          <a:latin typeface="Arial" panose="020B0604020202020204" pitchFamily="34" charset="0"/>
                        </a:defRPr>
                      </a:lvl5pPr>
                      <a:lvl6pPr marL="2244725" fontAlgn="base">
                        <a:spcBef>
                          <a:spcPct val="20000"/>
                        </a:spcBef>
                        <a:spcAft>
                          <a:spcPct val="0"/>
                        </a:spcAft>
                        <a:buChar char="»"/>
                        <a:defRPr sz="1400">
                          <a:solidFill>
                            <a:schemeClr val="tx1"/>
                          </a:solidFill>
                          <a:latin typeface="Arial" panose="020B0604020202020204" pitchFamily="34" charset="0"/>
                        </a:defRPr>
                      </a:lvl6pPr>
                      <a:lvl7pPr marL="2701925" fontAlgn="base">
                        <a:spcBef>
                          <a:spcPct val="20000"/>
                        </a:spcBef>
                        <a:spcAft>
                          <a:spcPct val="0"/>
                        </a:spcAft>
                        <a:buChar char="»"/>
                        <a:defRPr sz="1400">
                          <a:solidFill>
                            <a:schemeClr val="tx1"/>
                          </a:solidFill>
                          <a:latin typeface="Arial" panose="020B0604020202020204" pitchFamily="34" charset="0"/>
                        </a:defRPr>
                      </a:lvl7pPr>
                      <a:lvl8pPr marL="3159125" fontAlgn="base">
                        <a:spcBef>
                          <a:spcPct val="20000"/>
                        </a:spcBef>
                        <a:spcAft>
                          <a:spcPct val="0"/>
                        </a:spcAft>
                        <a:buChar char="»"/>
                        <a:defRPr sz="1400">
                          <a:solidFill>
                            <a:schemeClr val="tx1"/>
                          </a:solidFill>
                          <a:latin typeface="Arial" panose="020B0604020202020204" pitchFamily="34" charset="0"/>
                        </a:defRPr>
                      </a:lvl8pPr>
                      <a:lvl9pPr marL="3616325" fontAlgn="base">
                        <a:spcBef>
                          <a:spcPct val="20000"/>
                        </a:spcBef>
                        <a:spcAft>
                          <a:spcPct val="0"/>
                        </a:spcAft>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n-GB" altLang="ko-KR" sz="1400" b="0" i="0" u="none" strike="noStrike" cap="none" normalizeH="0" baseline="0">
                          <a:ln>
                            <a:noFill/>
                          </a:ln>
                          <a:solidFill>
                            <a:srgbClr val="000000"/>
                          </a:solidFill>
                          <a:effectLst/>
                          <a:latin typeface="Arial" panose="020B0604020202020204" pitchFamily="34" charset="0"/>
                          <a:ea typeface="굴림" panose="020B0600000101010101" pitchFamily="34" charset="-127"/>
                        </a:rPr>
                        <a:t>Segmentation</a:t>
                      </a:r>
                    </a:p>
                  </a:txBody>
                  <a:tcPr marL="90000" marR="90000" marT="46800" marB="46800" anchor="ctr" horzOverflow="overflow">
                    <a:lnL cap="flat">
                      <a:noFill/>
                    </a:lnL>
                    <a:lnR>
                      <a:noFill/>
                    </a:lnR>
                    <a:lnT cap="flat">
                      <a:noFill/>
                    </a:lnT>
                    <a:lnB>
                      <a:noFill/>
                    </a:lnB>
                    <a:lnTlToBr>
                      <a:noFill/>
                    </a:lnTlToBr>
                    <a:lnBlToTr>
                      <a:noFill/>
                    </a:lnBlToTr>
                    <a:noFill/>
                  </a:tcPr>
                </a:tc>
                <a:tc>
                  <a:txBody>
                    <a:bodyPr/>
                    <a:lstStyle>
                      <a:lvl1pPr algn="l">
                        <a:spcBef>
                          <a:spcPct val="20000"/>
                        </a:spcBef>
                        <a:buFont typeface="Arial" panose="020B0604020202020204" pitchFamily="34" charset="0"/>
                        <a:buChar char="●"/>
                        <a:defRPr>
                          <a:solidFill>
                            <a:schemeClr val="tx1"/>
                          </a:solidFill>
                          <a:latin typeface="Arial" panose="020B0604020202020204" pitchFamily="34" charset="0"/>
                        </a:defRPr>
                      </a:lvl1pPr>
                      <a:lvl2pPr marL="266700" algn="l">
                        <a:spcBef>
                          <a:spcPct val="20000"/>
                        </a:spcBef>
                        <a:buFont typeface="Arial" panose="020B0604020202020204" pitchFamily="34" charset="0"/>
                        <a:buChar char="–"/>
                        <a:defRPr sz="1600">
                          <a:solidFill>
                            <a:schemeClr val="tx1"/>
                          </a:solidFill>
                          <a:latin typeface="Arial" panose="020B0604020202020204" pitchFamily="34" charset="0"/>
                        </a:defRPr>
                      </a:lvl2pPr>
                      <a:lvl3pPr marL="720725" algn="l">
                        <a:spcBef>
                          <a:spcPct val="20000"/>
                        </a:spcBef>
                        <a:buFont typeface="Arial" panose="020B0604020202020204" pitchFamily="34" charset="0"/>
                        <a:buChar char="–"/>
                        <a:defRPr sz="1600">
                          <a:solidFill>
                            <a:schemeClr val="tx1"/>
                          </a:solidFill>
                          <a:latin typeface="Arial" panose="020B0604020202020204" pitchFamily="34" charset="0"/>
                        </a:defRPr>
                      </a:lvl3pPr>
                      <a:lvl4pPr marL="1260475" algn="l">
                        <a:spcBef>
                          <a:spcPct val="20000"/>
                        </a:spcBef>
                        <a:buChar char="–"/>
                        <a:defRPr sz="1400">
                          <a:solidFill>
                            <a:schemeClr val="tx1"/>
                          </a:solidFill>
                          <a:latin typeface="Arial" panose="020B0604020202020204" pitchFamily="34" charset="0"/>
                        </a:defRPr>
                      </a:lvl4pPr>
                      <a:lvl5pPr marL="1787525" algn="l">
                        <a:spcBef>
                          <a:spcPct val="20000"/>
                        </a:spcBef>
                        <a:buChar char="»"/>
                        <a:defRPr sz="1400">
                          <a:solidFill>
                            <a:schemeClr val="tx1"/>
                          </a:solidFill>
                          <a:latin typeface="Arial" panose="020B0604020202020204" pitchFamily="34" charset="0"/>
                        </a:defRPr>
                      </a:lvl5pPr>
                      <a:lvl6pPr marL="2244725" fontAlgn="base">
                        <a:spcBef>
                          <a:spcPct val="20000"/>
                        </a:spcBef>
                        <a:spcAft>
                          <a:spcPct val="0"/>
                        </a:spcAft>
                        <a:buChar char="»"/>
                        <a:defRPr sz="1400">
                          <a:solidFill>
                            <a:schemeClr val="tx1"/>
                          </a:solidFill>
                          <a:latin typeface="Arial" panose="020B0604020202020204" pitchFamily="34" charset="0"/>
                        </a:defRPr>
                      </a:lvl6pPr>
                      <a:lvl7pPr marL="2701925" fontAlgn="base">
                        <a:spcBef>
                          <a:spcPct val="20000"/>
                        </a:spcBef>
                        <a:spcAft>
                          <a:spcPct val="0"/>
                        </a:spcAft>
                        <a:buChar char="»"/>
                        <a:defRPr sz="1400">
                          <a:solidFill>
                            <a:schemeClr val="tx1"/>
                          </a:solidFill>
                          <a:latin typeface="Arial" panose="020B0604020202020204" pitchFamily="34" charset="0"/>
                        </a:defRPr>
                      </a:lvl7pPr>
                      <a:lvl8pPr marL="3159125" fontAlgn="base">
                        <a:spcBef>
                          <a:spcPct val="20000"/>
                        </a:spcBef>
                        <a:spcAft>
                          <a:spcPct val="0"/>
                        </a:spcAft>
                        <a:buChar char="»"/>
                        <a:defRPr sz="1400">
                          <a:solidFill>
                            <a:schemeClr val="tx1"/>
                          </a:solidFill>
                          <a:latin typeface="Arial" panose="020B0604020202020204" pitchFamily="34" charset="0"/>
                        </a:defRPr>
                      </a:lvl8pPr>
                      <a:lvl9pPr marL="3616325" fontAlgn="base">
                        <a:spcBef>
                          <a:spcPct val="20000"/>
                        </a:spcBef>
                        <a:spcAft>
                          <a:spcPct val="0"/>
                        </a:spcAft>
                        <a:buChar char="»"/>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n-GB" altLang="ko-KR" sz="1400" b="0" i="0" u="none" strike="noStrike" cap="none" normalizeH="0" baseline="0" dirty="0">
                          <a:ln>
                            <a:noFill/>
                          </a:ln>
                          <a:solidFill>
                            <a:srgbClr val="000000"/>
                          </a:solidFill>
                          <a:effectLst/>
                          <a:latin typeface="Arial" panose="020B0604020202020204" pitchFamily="34" charset="0"/>
                          <a:ea typeface="굴림" panose="020B0600000101010101" pitchFamily="34" charset="-127"/>
                        </a:rPr>
                        <a:t>What it helps to do</a:t>
                      </a:r>
                    </a:p>
                  </a:txBody>
                  <a:tcPr marL="90000" marR="90000" marT="46800" marB="46800" anchor="ct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3552655429"/>
                  </a:ext>
                </a:extLst>
              </a:tr>
              <a:tr h="766763">
                <a:tc>
                  <a:txBody>
                    <a:bodyPr/>
                    <a:lstStyle>
                      <a:lvl1pPr algn="l">
                        <a:spcBef>
                          <a:spcPct val="20000"/>
                        </a:spcBef>
                        <a:buFont typeface="Arial" panose="020B0604020202020204" pitchFamily="34" charset="0"/>
                        <a:buChar char="●"/>
                        <a:defRPr>
                          <a:solidFill>
                            <a:schemeClr val="tx1"/>
                          </a:solidFill>
                          <a:latin typeface="Arial" panose="020B0604020202020204" pitchFamily="34" charset="0"/>
                        </a:defRPr>
                      </a:lvl1pPr>
                      <a:lvl2pPr marL="266700" algn="l">
                        <a:spcBef>
                          <a:spcPct val="20000"/>
                        </a:spcBef>
                        <a:buFont typeface="Arial" panose="020B0604020202020204" pitchFamily="34" charset="0"/>
                        <a:buChar char="–"/>
                        <a:defRPr sz="1600">
                          <a:solidFill>
                            <a:schemeClr val="tx1"/>
                          </a:solidFill>
                          <a:latin typeface="Arial" panose="020B0604020202020204" pitchFamily="34" charset="0"/>
                        </a:defRPr>
                      </a:lvl2pPr>
                      <a:lvl3pPr marL="720725" algn="l">
                        <a:spcBef>
                          <a:spcPct val="20000"/>
                        </a:spcBef>
                        <a:buFont typeface="Arial" panose="020B0604020202020204" pitchFamily="34" charset="0"/>
                        <a:buChar char="–"/>
                        <a:defRPr sz="1600">
                          <a:solidFill>
                            <a:schemeClr val="tx1"/>
                          </a:solidFill>
                          <a:latin typeface="Arial" panose="020B0604020202020204" pitchFamily="34" charset="0"/>
                        </a:defRPr>
                      </a:lvl3pPr>
                      <a:lvl4pPr marL="1260475" algn="l">
                        <a:spcBef>
                          <a:spcPct val="20000"/>
                        </a:spcBef>
                        <a:buChar char="–"/>
                        <a:defRPr sz="1400">
                          <a:solidFill>
                            <a:schemeClr val="tx1"/>
                          </a:solidFill>
                          <a:latin typeface="Arial" panose="020B0604020202020204" pitchFamily="34" charset="0"/>
                        </a:defRPr>
                      </a:lvl4pPr>
                      <a:lvl5pPr marL="1787525" algn="l">
                        <a:spcBef>
                          <a:spcPct val="20000"/>
                        </a:spcBef>
                        <a:buChar char="»"/>
                        <a:defRPr sz="1400">
                          <a:solidFill>
                            <a:schemeClr val="tx1"/>
                          </a:solidFill>
                          <a:latin typeface="Arial" panose="020B0604020202020204" pitchFamily="34" charset="0"/>
                        </a:defRPr>
                      </a:lvl5pPr>
                      <a:lvl6pPr marL="2244725" fontAlgn="base">
                        <a:spcBef>
                          <a:spcPct val="20000"/>
                        </a:spcBef>
                        <a:spcAft>
                          <a:spcPct val="0"/>
                        </a:spcAft>
                        <a:buChar char="»"/>
                        <a:defRPr sz="1400">
                          <a:solidFill>
                            <a:schemeClr val="tx1"/>
                          </a:solidFill>
                          <a:latin typeface="Arial" panose="020B0604020202020204" pitchFamily="34" charset="0"/>
                        </a:defRPr>
                      </a:lvl6pPr>
                      <a:lvl7pPr marL="2701925" fontAlgn="base">
                        <a:spcBef>
                          <a:spcPct val="20000"/>
                        </a:spcBef>
                        <a:spcAft>
                          <a:spcPct val="0"/>
                        </a:spcAft>
                        <a:buChar char="»"/>
                        <a:defRPr sz="1400">
                          <a:solidFill>
                            <a:schemeClr val="tx1"/>
                          </a:solidFill>
                          <a:latin typeface="Arial" panose="020B0604020202020204" pitchFamily="34" charset="0"/>
                        </a:defRPr>
                      </a:lvl7pPr>
                      <a:lvl8pPr marL="3159125" fontAlgn="base">
                        <a:spcBef>
                          <a:spcPct val="20000"/>
                        </a:spcBef>
                        <a:spcAft>
                          <a:spcPct val="0"/>
                        </a:spcAft>
                        <a:buChar char="»"/>
                        <a:defRPr sz="1400">
                          <a:solidFill>
                            <a:schemeClr val="tx1"/>
                          </a:solidFill>
                          <a:latin typeface="Arial" panose="020B0604020202020204" pitchFamily="34" charset="0"/>
                        </a:defRPr>
                      </a:lvl8pPr>
                      <a:lvl9pPr marL="3616325" fontAlgn="base">
                        <a:spcBef>
                          <a:spcPct val="20000"/>
                        </a:spcBef>
                        <a:spcAft>
                          <a:spcPct val="0"/>
                        </a:spcAft>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n-GB" altLang="ko-KR" sz="1400" b="1" i="0" u="none" strike="noStrike" cap="none" normalizeH="0" baseline="0" dirty="0">
                          <a:ln>
                            <a:noFill/>
                          </a:ln>
                          <a:solidFill>
                            <a:srgbClr val="000000"/>
                          </a:solidFill>
                          <a:effectLst/>
                          <a:latin typeface="Arial" panose="020B0604020202020204" pitchFamily="34" charset="0"/>
                          <a:ea typeface="굴림" panose="020B0600000101010101" pitchFamily="34" charset="-127"/>
                        </a:rPr>
                        <a:t>Shopping habits</a:t>
                      </a:r>
                      <a:r>
                        <a:rPr kumimoji="0" lang="en-GB" altLang="ko-KR" sz="1400" b="0" i="0" u="none" strike="noStrike" cap="none" normalizeH="0" baseline="0" dirty="0">
                          <a:ln>
                            <a:noFill/>
                          </a:ln>
                          <a:solidFill>
                            <a:srgbClr val="000000"/>
                          </a:solidFill>
                          <a:effectLst/>
                          <a:latin typeface="Arial" panose="020B0604020202020204" pitchFamily="34" charset="0"/>
                          <a:ea typeface="굴림" panose="020B0600000101010101" pitchFamily="34" charset="-127"/>
                        </a:rPr>
                        <a:t> – know as Shopping Loyalty</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endParaRPr kumimoji="0" lang="en-GB" altLang="ko-KR" sz="1100" b="0" i="0" u="none" strike="noStrike" cap="none" normalizeH="0" baseline="0" dirty="0">
                        <a:ln>
                          <a:noFill/>
                        </a:ln>
                        <a:solidFill>
                          <a:srgbClr val="000000"/>
                        </a:solidFill>
                        <a:effectLst/>
                        <a:latin typeface="Arial" panose="020B0604020202020204" pitchFamily="34" charset="0"/>
                        <a:ea typeface="굴림" panose="020B0600000101010101" pitchFamily="34" charset="-127"/>
                      </a:endParaRPr>
                    </a:p>
                  </a:txBody>
                  <a:tcPr marL="90000" marR="90000" marT="46800" marB="46800" anchor="ctr" horzOverflow="overflow">
                    <a:lnL cap="flat">
                      <a:noFill/>
                    </a:lnL>
                    <a:lnR>
                      <a:noFill/>
                    </a:lnR>
                    <a:lnT>
                      <a:noFill/>
                    </a:lnT>
                    <a:lnB>
                      <a:noFill/>
                    </a:lnB>
                    <a:lnTlToBr>
                      <a:noFill/>
                    </a:lnTlToBr>
                    <a:lnBlToTr>
                      <a:noFill/>
                    </a:lnBlToTr>
                    <a:noFill/>
                  </a:tcPr>
                </a:tc>
                <a:tc>
                  <a:txBody>
                    <a:bodyPr/>
                    <a:lstStyle>
                      <a:lvl1pPr algn="l">
                        <a:spcBef>
                          <a:spcPct val="20000"/>
                        </a:spcBef>
                        <a:buFont typeface="Arial" panose="020B0604020202020204" pitchFamily="34" charset="0"/>
                        <a:buChar char="●"/>
                        <a:defRPr>
                          <a:solidFill>
                            <a:schemeClr val="tx1"/>
                          </a:solidFill>
                          <a:latin typeface="Arial" panose="020B0604020202020204" pitchFamily="34" charset="0"/>
                        </a:defRPr>
                      </a:lvl1pPr>
                      <a:lvl2pPr marL="266700" algn="l">
                        <a:spcBef>
                          <a:spcPct val="20000"/>
                        </a:spcBef>
                        <a:buFont typeface="Arial" panose="020B0604020202020204" pitchFamily="34" charset="0"/>
                        <a:buChar char="–"/>
                        <a:defRPr sz="1600">
                          <a:solidFill>
                            <a:schemeClr val="tx1"/>
                          </a:solidFill>
                          <a:latin typeface="Arial" panose="020B0604020202020204" pitchFamily="34" charset="0"/>
                        </a:defRPr>
                      </a:lvl2pPr>
                      <a:lvl3pPr marL="720725" algn="l">
                        <a:spcBef>
                          <a:spcPct val="20000"/>
                        </a:spcBef>
                        <a:buFont typeface="Arial" panose="020B0604020202020204" pitchFamily="34" charset="0"/>
                        <a:buChar char="–"/>
                        <a:defRPr sz="1600">
                          <a:solidFill>
                            <a:schemeClr val="tx1"/>
                          </a:solidFill>
                          <a:latin typeface="Arial" panose="020B0604020202020204" pitchFamily="34" charset="0"/>
                        </a:defRPr>
                      </a:lvl3pPr>
                      <a:lvl4pPr marL="1260475" algn="l">
                        <a:spcBef>
                          <a:spcPct val="20000"/>
                        </a:spcBef>
                        <a:buChar char="–"/>
                        <a:defRPr sz="1400">
                          <a:solidFill>
                            <a:schemeClr val="tx1"/>
                          </a:solidFill>
                          <a:latin typeface="Arial" panose="020B0604020202020204" pitchFamily="34" charset="0"/>
                        </a:defRPr>
                      </a:lvl4pPr>
                      <a:lvl5pPr marL="1787525" algn="l">
                        <a:spcBef>
                          <a:spcPct val="20000"/>
                        </a:spcBef>
                        <a:buChar char="»"/>
                        <a:defRPr sz="1400">
                          <a:solidFill>
                            <a:schemeClr val="tx1"/>
                          </a:solidFill>
                          <a:latin typeface="Arial" panose="020B0604020202020204" pitchFamily="34" charset="0"/>
                        </a:defRPr>
                      </a:lvl5pPr>
                      <a:lvl6pPr marL="2244725" fontAlgn="base">
                        <a:spcBef>
                          <a:spcPct val="20000"/>
                        </a:spcBef>
                        <a:spcAft>
                          <a:spcPct val="0"/>
                        </a:spcAft>
                        <a:buChar char="»"/>
                        <a:defRPr sz="1400">
                          <a:solidFill>
                            <a:schemeClr val="tx1"/>
                          </a:solidFill>
                          <a:latin typeface="Arial" panose="020B0604020202020204" pitchFamily="34" charset="0"/>
                        </a:defRPr>
                      </a:lvl6pPr>
                      <a:lvl7pPr marL="2701925" fontAlgn="base">
                        <a:spcBef>
                          <a:spcPct val="20000"/>
                        </a:spcBef>
                        <a:spcAft>
                          <a:spcPct val="0"/>
                        </a:spcAft>
                        <a:buChar char="»"/>
                        <a:defRPr sz="1400">
                          <a:solidFill>
                            <a:schemeClr val="tx1"/>
                          </a:solidFill>
                          <a:latin typeface="Arial" panose="020B0604020202020204" pitchFamily="34" charset="0"/>
                        </a:defRPr>
                      </a:lvl7pPr>
                      <a:lvl8pPr marL="3159125" fontAlgn="base">
                        <a:spcBef>
                          <a:spcPct val="20000"/>
                        </a:spcBef>
                        <a:spcAft>
                          <a:spcPct val="0"/>
                        </a:spcAft>
                        <a:buChar char="»"/>
                        <a:defRPr sz="1400">
                          <a:solidFill>
                            <a:schemeClr val="tx1"/>
                          </a:solidFill>
                          <a:latin typeface="Arial" panose="020B0604020202020204" pitchFamily="34" charset="0"/>
                        </a:defRPr>
                      </a:lvl8pPr>
                      <a:lvl9pPr marL="3616325" fontAlgn="base">
                        <a:spcBef>
                          <a:spcPct val="20000"/>
                        </a:spcBef>
                        <a:spcAft>
                          <a:spcPct val="0"/>
                        </a:spcAft>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n-GB" altLang="ko-KR" sz="1200" b="1" i="0" u="none" strike="noStrike" cap="none" normalizeH="0" baseline="0" dirty="0">
                          <a:ln>
                            <a:noFill/>
                          </a:ln>
                          <a:solidFill>
                            <a:srgbClr val="000000"/>
                          </a:solidFill>
                          <a:effectLst/>
                          <a:latin typeface="Arial" panose="020B0604020202020204" pitchFamily="34" charset="0"/>
                          <a:ea typeface="굴림" panose="020B0600000101010101" pitchFamily="34" charset="-127"/>
                        </a:rPr>
                        <a:t>Grow loyalty by:</a:t>
                      </a:r>
                    </a:p>
                    <a:p>
                      <a:pPr marL="0" marR="0" lvl="0" indent="0" algn="l" defTabSz="914400" rtl="0" eaLnBrk="1" fontAlgn="base" latinLnBrk="0" hangingPunct="1">
                        <a:lnSpc>
                          <a:spcPct val="100000"/>
                        </a:lnSpc>
                        <a:spcBef>
                          <a:spcPct val="20000"/>
                        </a:spcBef>
                        <a:spcAft>
                          <a:spcPct val="0"/>
                        </a:spcAft>
                        <a:buClrTx/>
                        <a:buSzTx/>
                        <a:buFontTx/>
                        <a:buChar char="•"/>
                        <a:tabLst/>
                      </a:pPr>
                      <a:r>
                        <a:rPr kumimoji="0" lang="en-GB" altLang="ko-KR" sz="1200" b="1" i="0" u="none" strike="noStrike" cap="none" normalizeH="0" baseline="0" dirty="0">
                          <a:ln>
                            <a:noFill/>
                          </a:ln>
                          <a:solidFill>
                            <a:srgbClr val="000000"/>
                          </a:solidFill>
                          <a:effectLst/>
                          <a:latin typeface="Arial" panose="020B0604020202020204" pitchFamily="34" charset="0"/>
                          <a:ea typeface="굴림" panose="020B0600000101010101" pitchFamily="34" charset="-127"/>
                        </a:rPr>
                        <a:t> rewarding the behaviour we seek</a:t>
                      </a:r>
                    </a:p>
                    <a:p>
                      <a:pPr marL="0" marR="0" lvl="0" indent="0" algn="l" defTabSz="914400" rtl="0" eaLnBrk="1" fontAlgn="base" latinLnBrk="0" hangingPunct="1">
                        <a:lnSpc>
                          <a:spcPct val="100000"/>
                        </a:lnSpc>
                        <a:spcBef>
                          <a:spcPct val="20000"/>
                        </a:spcBef>
                        <a:spcAft>
                          <a:spcPct val="0"/>
                        </a:spcAft>
                        <a:buClrTx/>
                        <a:buSzTx/>
                        <a:buFontTx/>
                        <a:buChar char="•"/>
                        <a:tabLst/>
                      </a:pPr>
                      <a:r>
                        <a:rPr kumimoji="0" lang="en-GB" altLang="ko-KR" sz="1200" b="1" i="0" u="none" strike="noStrike" cap="none" normalizeH="0" baseline="0" dirty="0">
                          <a:ln>
                            <a:noFill/>
                          </a:ln>
                          <a:solidFill>
                            <a:srgbClr val="000000"/>
                          </a:solidFill>
                          <a:effectLst/>
                          <a:latin typeface="Arial" panose="020B0604020202020204" pitchFamily="34" charset="0"/>
                          <a:ea typeface="굴림" panose="020B0600000101010101" pitchFamily="34" charset="-127"/>
                        </a:rPr>
                        <a:t> measuring success over time</a:t>
                      </a:r>
                    </a:p>
                  </a:txBody>
                  <a:tcPr marL="90000" marR="90000"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2958716624"/>
                  </a:ext>
                </a:extLst>
              </a:tr>
              <a:tr h="765175">
                <a:tc>
                  <a:txBody>
                    <a:bodyPr/>
                    <a:lstStyle>
                      <a:lvl1pPr algn="l">
                        <a:spcBef>
                          <a:spcPct val="20000"/>
                        </a:spcBef>
                        <a:buFont typeface="Arial" panose="020B0604020202020204" pitchFamily="34" charset="0"/>
                        <a:buChar char="●"/>
                        <a:defRPr>
                          <a:solidFill>
                            <a:schemeClr val="tx1"/>
                          </a:solidFill>
                          <a:latin typeface="Arial" panose="020B0604020202020204" pitchFamily="34" charset="0"/>
                        </a:defRPr>
                      </a:lvl1pPr>
                      <a:lvl2pPr marL="266700" algn="l">
                        <a:spcBef>
                          <a:spcPct val="20000"/>
                        </a:spcBef>
                        <a:buFont typeface="Arial" panose="020B0604020202020204" pitchFamily="34" charset="0"/>
                        <a:buChar char="–"/>
                        <a:defRPr sz="1600">
                          <a:solidFill>
                            <a:schemeClr val="tx1"/>
                          </a:solidFill>
                          <a:latin typeface="Arial" panose="020B0604020202020204" pitchFamily="34" charset="0"/>
                        </a:defRPr>
                      </a:lvl2pPr>
                      <a:lvl3pPr marL="720725" algn="l">
                        <a:spcBef>
                          <a:spcPct val="20000"/>
                        </a:spcBef>
                        <a:buFont typeface="Arial" panose="020B0604020202020204" pitchFamily="34" charset="0"/>
                        <a:buChar char="–"/>
                        <a:defRPr sz="1600">
                          <a:solidFill>
                            <a:schemeClr val="tx1"/>
                          </a:solidFill>
                          <a:latin typeface="Arial" panose="020B0604020202020204" pitchFamily="34" charset="0"/>
                        </a:defRPr>
                      </a:lvl3pPr>
                      <a:lvl4pPr marL="1260475" algn="l">
                        <a:spcBef>
                          <a:spcPct val="20000"/>
                        </a:spcBef>
                        <a:buChar char="–"/>
                        <a:defRPr sz="1400">
                          <a:solidFill>
                            <a:schemeClr val="tx1"/>
                          </a:solidFill>
                          <a:latin typeface="Arial" panose="020B0604020202020204" pitchFamily="34" charset="0"/>
                        </a:defRPr>
                      </a:lvl4pPr>
                      <a:lvl5pPr marL="1787525" algn="l">
                        <a:spcBef>
                          <a:spcPct val="20000"/>
                        </a:spcBef>
                        <a:buChar char="»"/>
                        <a:defRPr sz="1400">
                          <a:solidFill>
                            <a:schemeClr val="tx1"/>
                          </a:solidFill>
                          <a:latin typeface="Arial" panose="020B0604020202020204" pitchFamily="34" charset="0"/>
                        </a:defRPr>
                      </a:lvl5pPr>
                      <a:lvl6pPr marL="2244725" fontAlgn="base">
                        <a:spcBef>
                          <a:spcPct val="20000"/>
                        </a:spcBef>
                        <a:spcAft>
                          <a:spcPct val="0"/>
                        </a:spcAft>
                        <a:buChar char="»"/>
                        <a:defRPr sz="1400">
                          <a:solidFill>
                            <a:schemeClr val="tx1"/>
                          </a:solidFill>
                          <a:latin typeface="Arial" panose="020B0604020202020204" pitchFamily="34" charset="0"/>
                        </a:defRPr>
                      </a:lvl6pPr>
                      <a:lvl7pPr marL="2701925" fontAlgn="base">
                        <a:spcBef>
                          <a:spcPct val="20000"/>
                        </a:spcBef>
                        <a:spcAft>
                          <a:spcPct val="0"/>
                        </a:spcAft>
                        <a:buChar char="»"/>
                        <a:defRPr sz="1400">
                          <a:solidFill>
                            <a:schemeClr val="tx1"/>
                          </a:solidFill>
                          <a:latin typeface="Arial" panose="020B0604020202020204" pitchFamily="34" charset="0"/>
                        </a:defRPr>
                      </a:lvl7pPr>
                      <a:lvl8pPr marL="3159125" fontAlgn="base">
                        <a:spcBef>
                          <a:spcPct val="20000"/>
                        </a:spcBef>
                        <a:spcAft>
                          <a:spcPct val="0"/>
                        </a:spcAft>
                        <a:buChar char="»"/>
                        <a:defRPr sz="1400">
                          <a:solidFill>
                            <a:schemeClr val="tx1"/>
                          </a:solidFill>
                          <a:latin typeface="Arial" panose="020B0604020202020204" pitchFamily="34" charset="0"/>
                        </a:defRPr>
                      </a:lvl8pPr>
                      <a:lvl9pPr marL="3616325" fontAlgn="base">
                        <a:spcBef>
                          <a:spcPct val="20000"/>
                        </a:spcBef>
                        <a:spcAft>
                          <a:spcPct val="0"/>
                        </a:spcAft>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n-GB" altLang="ko-KR" sz="1400" b="1" i="0" u="none" strike="noStrike" cap="none" normalizeH="0" baseline="0" dirty="0">
                          <a:ln>
                            <a:noFill/>
                          </a:ln>
                          <a:solidFill>
                            <a:srgbClr val="000000"/>
                          </a:solidFill>
                          <a:effectLst/>
                          <a:latin typeface="Arial" panose="020B0604020202020204" pitchFamily="34" charset="0"/>
                          <a:ea typeface="굴림" panose="020B0600000101010101" pitchFamily="34" charset="-127"/>
                        </a:rPr>
                        <a:t>Price Sensitivity</a:t>
                      </a:r>
                    </a:p>
                  </a:txBody>
                  <a:tcPr marL="90000" marR="90000" marT="46800" marB="46800" anchor="ctr" horzOverflow="overflow">
                    <a:lnL cap="flat">
                      <a:noFill/>
                    </a:lnL>
                    <a:lnR>
                      <a:noFill/>
                    </a:lnR>
                    <a:lnT>
                      <a:noFill/>
                    </a:lnT>
                    <a:lnB>
                      <a:noFill/>
                    </a:lnB>
                    <a:lnTlToBr>
                      <a:noFill/>
                    </a:lnTlToBr>
                    <a:lnBlToTr>
                      <a:noFill/>
                    </a:lnBlToTr>
                    <a:noFill/>
                  </a:tcPr>
                </a:tc>
                <a:tc>
                  <a:txBody>
                    <a:bodyPr/>
                    <a:lstStyle>
                      <a:lvl1pPr algn="l">
                        <a:spcBef>
                          <a:spcPct val="20000"/>
                        </a:spcBef>
                        <a:buFont typeface="Arial" panose="020B0604020202020204" pitchFamily="34" charset="0"/>
                        <a:buChar char="●"/>
                        <a:defRPr>
                          <a:solidFill>
                            <a:schemeClr val="tx1"/>
                          </a:solidFill>
                          <a:latin typeface="Arial" panose="020B0604020202020204" pitchFamily="34" charset="0"/>
                        </a:defRPr>
                      </a:lvl1pPr>
                      <a:lvl2pPr marL="266700" algn="l">
                        <a:spcBef>
                          <a:spcPct val="20000"/>
                        </a:spcBef>
                        <a:buFont typeface="Arial" panose="020B0604020202020204" pitchFamily="34" charset="0"/>
                        <a:buChar char="–"/>
                        <a:defRPr sz="1600">
                          <a:solidFill>
                            <a:schemeClr val="tx1"/>
                          </a:solidFill>
                          <a:latin typeface="Arial" panose="020B0604020202020204" pitchFamily="34" charset="0"/>
                        </a:defRPr>
                      </a:lvl2pPr>
                      <a:lvl3pPr marL="720725" algn="l">
                        <a:spcBef>
                          <a:spcPct val="20000"/>
                        </a:spcBef>
                        <a:buFont typeface="Arial" panose="020B0604020202020204" pitchFamily="34" charset="0"/>
                        <a:buChar char="–"/>
                        <a:defRPr sz="1600">
                          <a:solidFill>
                            <a:schemeClr val="tx1"/>
                          </a:solidFill>
                          <a:latin typeface="Arial" panose="020B0604020202020204" pitchFamily="34" charset="0"/>
                        </a:defRPr>
                      </a:lvl3pPr>
                      <a:lvl4pPr marL="1260475" algn="l">
                        <a:spcBef>
                          <a:spcPct val="20000"/>
                        </a:spcBef>
                        <a:buChar char="–"/>
                        <a:defRPr sz="1400">
                          <a:solidFill>
                            <a:schemeClr val="tx1"/>
                          </a:solidFill>
                          <a:latin typeface="Arial" panose="020B0604020202020204" pitchFamily="34" charset="0"/>
                        </a:defRPr>
                      </a:lvl4pPr>
                      <a:lvl5pPr marL="1787525" algn="l">
                        <a:spcBef>
                          <a:spcPct val="20000"/>
                        </a:spcBef>
                        <a:buChar char="»"/>
                        <a:defRPr sz="1400">
                          <a:solidFill>
                            <a:schemeClr val="tx1"/>
                          </a:solidFill>
                          <a:latin typeface="Arial" panose="020B0604020202020204" pitchFamily="34" charset="0"/>
                        </a:defRPr>
                      </a:lvl5pPr>
                      <a:lvl6pPr marL="2244725" fontAlgn="base">
                        <a:spcBef>
                          <a:spcPct val="20000"/>
                        </a:spcBef>
                        <a:spcAft>
                          <a:spcPct val="0"/>
                        </a:spcAft>
                        <a:buChar char="»"/>
                        <a:defRPr sz="1400">
                          <a:solidFill>
                            <a:schemeClr val="tx1"/>
                          </a:solidFill>
                          <a:latin typeface="Arial" panose="020B0604020202020204" pitchFamily="34" charset="0"/>
                        </a:defRPr>
                      </a:lvl6pPr>
                      <a:lvl7pPr marL="2701925" fontAlgn="base">
                        <a:spcBef>
                          <a:spcPct val="20000"/>
                        </a:spcBef>
                        <a:spcAft>
                          <a:spcPct val="0"/>
                        </a:spcAft>
                        <a:buChar char="»"/>
                        <a:defRPr sz="1400">
                          <a:solidFill>
                            <a:schemeClr val="tx1"/>
                          </a:solidFill>
                          <a:latin typeface="Arial" panose="020B0604020202020204" pitchFamily="34" charset="0"/>
                        </a:defRPr>
                      </a:lvl7pPr>
                      <a:lvl8pPr marL="3159125" fontAlgn="base">
                        <a:spcBef>
                          <a:spcPct val="20000"/>
                        </a:spcBef>
                        <a:spcAft>
                          <a:spcPct val="0"/>
                        </a:spcAft>
                        <a:buChar char="»"/>
                        <a:defRPr sz="1400">
                          <a:solidFill>
                            <a:schemeClr val="tx1"/>
                          </a:solidFill>
                          <a:latin typeface="Arial" panose="020B0604020202020204" pitchFamily="34" charset="0"/>
                        </a:defRPr>
                      </a:lvl8pPr>
                      <a:lvl9pPr marL="3616325" fontAlgn="base">
                        <a:spcBef>
                          <a:spcPct val="20000"/>
                        </a:spcBef>
                        <a:spcAft>
                          <a:spcPct val="0"/>
                        </a:spcAft>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n-GB" altLang="ko-KR" sz="1200" b="1" i="0" u="none" strike="noStrike" cap="none" normalizeH="0" baseline="0" dirty="0">
                          <a:ln>
                            <a:noFill/>
                          </a:ln>
                          <a:solidFill>
                            <a:srgbClr val="000000"/>
                          </a:solidFill>
                          <a:effectLst/>
                          <a:latin typeface="Arial" panose="020B0604020202020204" pitchFamily="34" charset="0"/>
                          <a:ea typeface="굴림" panose="020B0600000101010101" pitchFamily="34" charset="-127"/>
                        </a:rPr>
                        <a:t>Improve focus on customer price needs</a:t>
                      </a:r>
                    </a:p>
                  </a:txBody>
                  <a:tcPr marL="90000" marR="90000"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3246381958"/>
                  </a:ext>
                </a:extLst>
              </a:tr>
              <a:tr h="765175">
                <a:tc>
                  <a:txBody>
                    <a:bodyPr/>
                    <a:lstStyle>
                      <a:lvl1pPr algn="l">
                        <a:spcBef>
                          <a:spcPct val="20000"/>
                        </a:spcBef>
                        <a:buFont typeface="Arial" panose="020B0604020202020204" pitchFamily="34" charset="0"/>
                        <a:buChar char="●"/>
                        <a:defRPr>
                          <a:solidFill>
                            <a:schemeClr val="tx1"/>
                          </a:solidFill>
                          <a:latin typeface="Arial" panose="020B0604020202020204" pitchFamily="34" charset="0"/>
                        </a:defRPr>
                      </a:lvl1pPr>
                      <a:lvl2pPr marL="266700" algn="l">
                        <a:spcBef>
                          <a:spcPct val="20000"/>
                        </a:spcBef>
                        <a:buFont typeface="Arial" panose="020B0604020202020204" pitchFamily="34" charset="0"/>
                        <a:buChar char="–"/>
                        <a:defRPr sz="1600">
                          <a:solidFill>
                            <a:schemeClr val="tx1"/>
                          </a:solidFill>
                          <a:latin typeface="Arial" panose="020B0604020202020204" pitchFamily="34" charset="0"/>
                        </a:defRPr>
                      </a:lvl2pPr>
                      <a:lvl3pPr marL="720725" algn="l">
                        <a:spcBef>
                          <a:spcPct val="20000"/>
                        </a:spcBef>
                        <a:buFont typeface="Arial" panose="020B0604020202020204" pitchFamily="34" charset="0"/>
                        <a:buChar char="–"/>
                        <a:defRPr sz="1600">
                          <a:solidFill>
                            <a:schemeClr val="tx1"/>
                          </a:solidFill>
                          <a:latin typeface="Arial" panose="020B0604020202020204" pitchFamily="34" charset="0"/>
                        </a:defRPr>
                      </a:lvl3pPr>
                      <a:lvl4pPr marL="1260475" algn="l">
                        <a:spcBef>
                          <a:spcPct val="20000"/>
                        </a:spcBef>
                        <a:buChar char="–"/>
                        <a:defRPr sz="1400">
                          <a:solidFill>
                            <a:schemeClr val="tx1"/>
                          </a:solidFill>
                          <a:latin typeface="Arial" panose="020B0604020202020204" pitchFamily="34" charset="0"/>
                        </a:defRPr>
                      </a:lvl4pPr>
                      <a:lvl5pPr marL="1787525" algn="l">
                        <a:spcBef>
                          <a:spcPct val="20000"/>
                        </a:spcBef>
                        <a:buChar char="»"/>
                        <a:defRPr sz="1400">
                          <a:solidFill>
                            <a:schemeClr val="tx1"/>
                          </a:solidFill>
                          <a:latin typeface="Arial" panose="020B0604020202020204" pitchFamily="34" charset="0"/>
                        </a:defRPr>
                      </a:lvl5pPr>
                      <a:lvl6pPr marL="2244725" fontAlgn="base">
                        <a:spcBef>
                          <a:spcPct val="20000"/>
                        </a:spcBef>
                        <a:spcAft>
                          <a:spcPct val="0"/>
                        </a:spcAft>
                        <a:buChar char="»"/>
                        <a:defRPr sz="1400">
                          <a:solidFill>
                            <a:schemeClr val="tx1"/>
                          </a:solidFill>
                          <a:latin typeface="Arial" panose="020B0604020202020204" pitchFamily="34" charset="0"/>
                        </a:defRPr>
                      </a:lvl6pPr>
                      <a:lvl7pPr marL="2701925" fontAlgn="base">
                        <a:spcBef>
                          <a:spcPct val="20000"/>
                        </a:spcBef>
                        <a:spcAft>
                          <a:spcPct val="0"/>
                        </a:spcAft>
                        <a:buChar char="»"/>
                        <a:defRPr sz="1400">
                          <a:solidFill>
                            <a:schemeClr val="tx1"/>
                          </a:solidFill>
                          <a:latin typeface="Arial" panose="020B0604020202020204" pitchFamily="34" charset="0"/>
                        </a:defRPr>
                      </a:lvl7pPr>
                      <a:lvl8pPr marL="3159125" fontAlgn="base">
                        <a:spcBef>
                          <a:spcPct val="20000"/>
                        </a:spcBef>
                        <a:spcAft>
                          <a:spcPct val="0"/>
                        </a:spcAft>
                        <a:buChar char="»"/>
                        <a:defRPr sz="1400">
                          <a:solidFill>
                            <a:schemeClr val="tx1"/>
                          </a:solidFill>
                          <a:latin typeface="Arial" panose="020B0604020202020204" pitchFamily="34" charset="0"/>
                        </a:defRPr>
                      </a:lvl8pPr>
                      <a:lvl9pPr marL="3616325" fontAlgn="base">
                        <a:spcBef>
                          <a:spcPct val="20000"/>
                        </a:spcBef>
                        <a:spcAft>
                          <a:spcPct val="0"/>
                        </a:spcAft>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n-GB" altLang="ko-KR" sz="1400" b="1" i="0" u="none" strike="noStrike" cap="none" normalizeH="0" baseline="0" dirty="0">
                          <a:ln>
                            <a:noFill/>
                          </a:ln>
                          <a:solidFill>
                            <a:srgbClr val="000000"/>
                          </a:solidFill>
                          <a:effectLst/>
                          <a:latin typeface="Arial" panose="020B0604020202020204" pitchFamily="34" charset="0"/>
                          <a:ea typeface="굴림" panose="020B0600000101010101" pitchFamily="34" charset="-127"/>
                        </a:rPr>
                        <a:t>Core &amp; Hero categories </a:t>
                      </a:r>
                      <a:r>
                        <a:rPr kumimoji="0" lang="en-GB" altLang="ko-KR" sz="1100" b="0" i="0" u="none" strike="noStrike" cap="none" normalizeH="0" baseline="0" dirty="0">
                          <a:ln>
                            <a:noFill/>
                          </a:ln>
                          <a:solidFill>
                            <a:srgbClr val="000000"/>
                          </a:solidFill>
                          <a:effectLst/>
                          <a:latin typeface="Arial" panose="020B0604020202020204" pitchFamily="34" charset="0"/>
                          <a:ea typeface="굴림" panose="020B0600000101010101" pitchFamily="34" charset="-127"/>
                        </a:rPr>
                        <a:t>(new build)</a:t>
                      </a:r>
                      <a:endParaRPr kumimoji="0" lang="en-GB" altLang="ko-KR" sz="1400" b="0" i="0" u="none" strike="noStrike" cap="none" normalizeH="0" baseline="0" dirty="0">
                        <a:ln>
                          <a:noFill/>
                        </a:ln>
                        <a:solidFill>
                          <a:srgbClr val="000000"/>
                        </a:solidFill>
                        <a:effectLst/>
                        <a:latin typeface="Arial" panose="020B0604020202020204" pitchFamily="34" charset="0"/>
                        <a:ea typeface="굴림" panose="020B0600000101010101" pitchFamily="34" charset="-127"/>
                      </a:endParaRPr>
                    </a:p>
                  </a:txBody>
                  <a:tcPr marL="90000" marR="90000" marT="46800" marB="46800" anchor="ctr" horzOverflow="overflow">
                    <a:lnL cap="flat">
                      <a:noFill/>
                    </a:lnL>
                    <a:lnR>
                      <a:noFill/>
                    </a:lnR>
                    <a:lnT>
                      <a:noFill/>
                    </a:lnT>
                    <a:lnB>
                      <a:noFill/>
                    </a:lnB>
                    <a:lnTlToBr>
                      <a:noFill/>
                    </a:lnTlToBr>
                    <a:lnBlToTr>
                      <a:noFill/>
                    </a:lnBlToTr>
                    <a:noFill/>
                  </a:tcPr>
                </a:tc>
                <a:tc>
                  <a:txBody>
                    <a:bodyPr/>
                    <a:lstStyle>
                      <a:lvl1pPr algn="l">
                        <a:spcBef>
                          <a:spcPct val="20000"/>
                        </a:spcBef>
                        <a:buFont typeface="Arial" panose="020B0604020202020204" pitchFamily="34" charset="0"/>
                        <a:buChar char="●"/>
                        <a:defRPr>
                          <a:solidFill>
                            <a:schemeClr val="tx1"/>
                          </a:solidFill>
                          <a:latin typeface="Arial" panose="020B0604020202020204" pitchFamily="34" charset="0"/>
                        </a:defRPr>
                      </a:lvl1pPr>
                      <a:lvl2pPr marL="266700" algn="l">
                        <a:spcBef>
                          <a:spcPct val="20000"/>
                        </a:spcBef>
                        <a:buFont typeface="Arial" panose="020B0604020202020204" pitchFamily="34" charset="0"/>
                        <a:buChar char="–"/>
                        <a:defRPr sz="1600">
                          <a:solidFill>
                            <a:schemeClr val="tx1"/>
                          </a:solidFill>
                          <a:latin typeface="Arial" panose="020B0604020202020204" pitchFamily="34" charset="0"/>
                        </a:defRPr>
                      </a:lvl2pPr>
                      <a:lvl3pPr marL="720725" algn="l">
                        <a:spcBef>
                          <a:spcPct val="20000"/>
                        </a:spcBef>
                        <a:buFont typeface="Arial" panose="020B0604020202020204" pitchFamily="34" charset="0"/>
                        <a:buChar char="–"/>
                        <a:defRPr sz="1600">
                          <a:solidFill>
                            <a:schemeClr val="tx1"/>
                          </a:solidFill>
                          <a:latin typeface="Arial" panose="020B0604020202020204" pitchFamily="34" charset="0"/>
                        </a:defRPr>
                      </a:lvl3pPr>
                      <a:lvl4pPr marL="1260475" algn="l">
                        <a:spcBef>
                          <a:spcPct val="20000"/>
                        </a:spcBef>
                        <a:buChar char="–"/>
                        <a:defRPr sz="1400">
                          <a:solidFill>
                            <a:schemeClr val="tx1"/>
                          </a:solidFill>
                          <a:latin typeface="Arial" panose="020B0604020202020204" pitchFamily="34" charset="0"/>
                        </a:defRPr>
                      </a:lvl4pPr>
                      <a:lvl5pPr marL="1787525" algn="l">
                        <a:spcBef>
                          <a:spcPct val="20000"/>
                        </a:spcBef>
                        <a:buChar char="»"/>
                        <a:defRPr sz="1400">
                          <a:solidFill>
                            <a:schemeClr val="tx1"/>
                          </a:solidFill>
                          <a:latin typeface="Arial" panose="020B0604020202020204" pitchFamily="34" charset="0"/>
                        </a:defRPr>
                      </a:lvl5pPr>
                      <a:lvl6pPr marL="2244725" fontAlgn="base">
                        <a:spcBef>
                          <a:spcPct val="20000"/>
                        </a:spcBef>
                        <a:spcAft>
                          <a:spcPct val="0"/>
                        </a:spcAft>
                        <a:buChar char="»"/>
                        <a:defRPr sz="1400">
                          <a:solidFill>
                            <a:schemeClr val="tx1"/>
                          </a:solidFill>
                          <a:latin typeface="Arial" panose="020B0604020202020204" pitchFamily="34" charset="0"/>
                        </a:defRPr>
                      </a:lvl6pPr>
                      <a:lvl7pPr marL="2701925" fontAlgn="base">
                        <a:spcBef>
                          <a:spcPct val="20000"/>
                        </a:spcBef>
                        <a:spcAft>
                          <a:spcPct val="0"/>
                        </a:spcAft>
                        <a:buChar char="»"/>
                        <a:defRPr sz="1400">
                          <a:solidFill>
                            <a:schemeClr val="tx1"/>
                          </a:solidFill>
                          <a:latin typeface="Arial" panose="020B0604020202020204" pitchFamily="34" charset="0"/>
                        </a:defRPr>
                      </a:lvl7pPr>
                      <a:lvl8pPr marL="3159125" fontAlgn="base">
                        <a:spcBef>
                          <a:spcPct val="20000"/>
                        </a:spcBef>
                        <a:spcAft>
                          <a:spcPct val="0"/>
                        </a:spcAft>
                        <a:buChar char="»"/>
                        <a:defRPr sz="1400">
                          <a:solidFill>
                            <a:schemeClr val="tx1"/>
                          </a:solidFill>
                          <a:latin typeface="Arial" panose="020B0604020202020204" pitchFamily="34" charset="0"/>
                        </a:defRPr>
                      </a:lvl8pPr>
                      <a:lvl9pPr marL="3616325" fontAlgn="base">
                        <a:spcBef>
                          <a:spcPct val="20000"/>
                        </a:spcBef>
                        <a:spcAft>
                          <a:spcPct val="0"/>
                        </a:spcAft>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n-GB" altLang="ko-KR" sz="1200" b="1" i="0" u="none" strike="noStrike" cap="none" normalizeH="0" baseline="0" dirty="0">
                          <a:ln>
                            <a:noFill/>
                          </a:ln>
                          <a:solidFill>
                            <a:srgbClr val="000000"/>
                          </a:solidFill>
                          <a:effectLst/>
                          <a:latin typeface="Arial" panose="020B0604020202020204" pitchFamily="34" charset="0"/>
                          <a:ea typeface="굴림" panose="020B0600000101010101" pitchFamily="34" charset="-127"/>
                        </a:rPr>
                        <a:t>Focus on categories important for growing Loyal customers</a:t>
                      </a:r>
                    </a:p>
                  </a:txBody>
                  <a:tcPr marL="90000" marR="90000"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327089717"/>
                  </a:ext>
                </a:extLst>
              </a:tr>
              <a:tr h="765175">
                <a:tc>
                  <a:txBody>
                    <a:bodyPr/>
                    <a:lstStyle>
                      <a:lvl1pPr algn="l">
                        <a:spcBef>
                          <a:spcPct val="20000"/>
                        </a:spcBef>
                        <a:buFont typeface="Arial" panose="020B0604020202020204" pitchFamily="34" charset="0"/>
                        <a:buChar char="●"/>
                        <a:defRPr>
                          <a:solidFill>
                            <a:schemeClr val="tx1"/>
                          </a:solidFill>
                          <a:latin typeface="Arial" panose="020B0604020202020204" pitchFamily="34" charset="0"/>
                        </a:defRPr>
                      </a:lvl1pPr>
                      <a:lvl2pPr marL="266700" algn="l">
                        <a:spcBef>
                          <a:spcPct val="20000"/>
                        </a:spcBef>
                        <a:buFont typeface="Arial" panose="020B0604020202020204" pitchFamily="34" charset="0"/>
                        <a:buChar char="–"/>
                        <a:defRPr sz="1600">
                          <a:solidFill>
                            <a:schemeClr val="tx1"/>
                          </a:solidFill>
                          <a:latin typeface="Arial" panose="020B0604020202020204" pitchFamily="34" charset="0"/>
                        </a:defRPr>
                      </a:lvl2pPr>
                      <a:lvl3pPr marL="720725" algn="l">
                        <a:spcBef>
                          <a:spcPct val="20000"/>
                        </a:spcBef>
                        <a:buFont typeface="Arial" panose="020B0604020202020204" pitchFamily="34" charset="0"/>
                        <a:buChar char="–"/>
                        <a:defRPr sz="1600">
                          <a:solidFill>
                            <a:schemeClr val="tx1"/>
                          </a:solidFill>
                          <a:latin typeface="Arial" panose="020B0604020202020204" pitchFamily="34" charset="0"/>
                        </a:defRPr>
                      </a:lvl3pPr>
                      <a:lvl4pPr marL="1260475" algn="l">
                        <a:spcBef>
                          <a:spcPct val="20000"/>
                        </a:spcBef>
                        <a:buChar char="–"/>
                        <a:defRPr sz="1400">
                          <a:solidFill>
                            <a:schemeClr val="tx1"/>
                          </a:solidFill>
                          <a:latin typeface="Arial" panose="020B0604020202020204" pitchFamily="34" charset="0"/>
                        </a:defRPr>
                      </a:lvl4pPr>
                      <a:lvl5pPr marL="1787525" algn="l">
                        <a:spcBef>
                          <a:spcPct val="20000"/>
                        </a:spcBef>
                        <a:buChar char="»"/>
                        <a:defRPr sz="1400">
                          <a:solidFill>
                            <a:schemeClr val="tx1"/>
                          </a:solidFill>
                          <a:latin typeface="Arial" panose="020B0604020202020204" pitchFamily="34" charset="0"/>
                        </a:defRPr>
                      </a:lvl5pPr>
                      <a:lvl6pPr marL="2244725" fontAlgn="base">
                        <a:spcBef>
                          <a:spcPct val="20000"/>
                        </a:spcBef>
                        <a:spcAft>
                          <a:spcPct val="0"/>
                        </a:spcAft>
                        <a:buChar char="»"/>
                        <a:defRPr sz="1400">
                          <a:solidFill>
                            <a:schemeClr val="tx1"/>
                          </a:solidFill>
                          <a:latin typeface="Arial" panose="020B0604020202020204" pitchFamily="34" charset="0"/>
                        </a:defRPr>
                      </a:lvl6pPr>
                      <a:lvl7pPr marL="2701925" fontAlgn="base">
                        <a:spcBef>
                          <a:spcPct val="20000"/>
                        </a:spcBef>
                        <a:spcAft>
                          <a:spcPct val="0"/>
                        </a:spcAft>
                        <a:buChar char="»"/>
                        <a:defRPr sz="1400">
                          <a:solidFill>
                            <a:schemeClr val="tx1"/>
                          </a:solidFill>
                          <a:latin typeface="Arial" panose="020B0604020202020204" pitchFamily="34" charset="0"/>
                        </a:defRPr>
                      </a:lvl7pPr>
                      <a:lvl8pPr marL="3159125" fontAlgn="base">
                        <a:spcBef>
                          <a:spcPct val="20000"/>
                        </a:spcBef>
                        <a:spcAft>
                          <a:spcPct val="0"/>
                        </a:spcAft>
                        <a:buChar char="»"/>
                        <a:defRPr sz="1400">
                          <a:solidFill>
                            <a:schemeClr val="tx1"/>
                          </a:solidFill>
                          <a:latin typeface="Arial" panose="020B0604020202020204" pitchFamily="34" charset="0"/>
                        </a:defRPr>
                      </a:lvl8pPr>
                      <a:lvl9pPr marL="3616325" fontAlgn="base">
                        <a:spcBef>
                          <a:spcPct val="20000"/>
                        </a:spcBef>
                        <a:spcAft>
                          <a:spcPct val="0"/>
                        </a:spcAft>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n-GB" altLang="ko-KR" sz="1400" b="1" i="0" u="none" strike="noStrike" cap="none" normalizeH="0" baseline="0" dirty="0">
                          <a:ln>
                            <a:noFill/>
                          </a:ln>
                          <a:solidFill>
                            <a:srgbClr val="000000"/>
                          </a:solidFill>
                          <a:effectLst/>
                          <a:latin typeface="Arial" panose="020B0604020202020204" pitchFamily="34" charset="0"/>
                          <a:ea typeface="굴림" panose="020B0600000101010101" pitchFamily="34" charset="-127"/>
                        </a:rPr>
                        <a:t>Basket Size &amp; Shopping missions</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n-GB" altLang="ko-KR" sz="1100" b="0" i="0" u="none" strike="noStrike" cap="none" normalizeH="0" baseline="0" dirty="0">
                          <a:ln>
                            <a:noFill/>
                          </a:ln>
                          <a:solidFill>
                            <a:srgbClr val="000000"/>
                          </a:solidFill>
                          <a:effectLst/>
                          <a:latin typeface="Arial" panose="020B0604020202020204" pitchFamily="34" charset="0"/>
                          <a:ea typeface="굴림" panose="020B0600000101010101" pitchFamily="34" charset="-127"/>
                        </a:rPr>
                        <a:t>(new build)</a:t>
                      </a:r>
                      <a:endParaRPr kumimoji="0" lang="en-GB" altLang="ko-KR" sz="1400" b="0" i="0" u="none" strike="noStrike" cap="none" normalizeH="0" baseline="0" dirty="0">
                        <a:ln>
                          <a:noFill/>
                        </a:ln>
                        <a:solidFill>
                          <a:srgbClr val="000000"/>
                        </a:solidFill>
                        <a:effectLst/>
                        <a:latin typeface="Arial" panose="020B0604020202020204" pitchFamily="34" charset="0"/>
                        <a:ea typeface="굴림" panose="020B0600000101010101" pitchFamily="34" charset="-127"/>
                      </a:endParaRPr>
                    </a:p>
                  </a:txBody>
                  <a:tcPr marL="90000" marR="90000" marT="46800" marB="46800" anchor="ctr" horzOverflow="overflow">
                    <a:lnL cap="flat">
                      <a:noFill/>
                    </a:lnL>
                    <a:lnR>
                      <a:noFill/>
                    </a:lnR>
                    <a:lnT>
                      <a:noFill/>
                    </a:lnT>
                    <a:lnB>
                      <a:noFill/>
                    </a:lnB>
                    <a:lnTlToBr>
                      <a:noFill/>
                    </a:lnTlToBr>
                    <a:lnBlToTr>
                      <a:noFill/>
                    </a:lnBlToTr>
                    <a:noFill/>
                  </a:tcPr>
                </a:tc>
                <a:tc>
                  <a:txBody>
                    <a:bodyPr/>
                    <a:lstStyle>
                      <a:lvl1pPr algn="l">
                        <a:spcBef>
                          <a:spcPct val="20000"/>
                        </a:spcBef>
                        <a:buFont typeface="Arial" panose="020B0604020202020204" pitchFamily="34" charset="0"/>
                        <a:buChar char="●"/>
                        <a:defRPr>
                          <a:solidFill>
                            <a:schemeClr val="tx1"/>
                          </a:solidFill>
                          <a:latin typeface="Arial" panose="020B0604020202020204" pitchFamily="34" charset="0"/>
                        </a:defRPr>
                      </a:lvl1pPr>
                      <a:lvl2pPr marL="266700" algn="l">
                        <a:spcBef>
                          <a:spcPct val="20000"/>
                        </a:spcBef>
                        <a:buFont typeface="Arial" panose="020B0604020202020204" pitchFamily="34" charset="0"/>
                        <a:buChar char="–"/>
                        <a:defRPr sz="1600">
                          <a:solidFill>
                            <a:schemeClr val="tx1"/>
                          </a:solidFill>
                          <a:latin typeface="Arial" panose="020B0604020202020204" pitchFamily="34" charset="0"/>
                        </a:defRPr>
                      </a:lvl2pPr>
                      <a:lvl3pPr marL="720725" algn="l">
                        <a:spcBef>
                          <a:spcPct val="20000"/>
                        </a:spcBef>
                        <a:buFont typeface="Arial" panose="020B0604020202020204" pitchFamily="34" charset="0"/>
                        <a:buChar char="–"/>
                        <a:defRPr sz="1600">
                          <a:solidFill>
                            <a:schemeClr val="tx1"/>
                          </a:solidFill>
                          <a:latin typeface="Arial" panose="020B0604020202020204" pitchFamily="34" charset="0"/>
                        </a:defRPr>
                      </a:lvl3pPr>
                      <a:lvl4pPr marL="1260475" algn="l">
                        <a:spcBef>
                          <a:spcPct val="20000"/>
                        </a:spcBef>
                        <a:buChar char="–"/>
                        <a:defRPr sz="1400">
                          <a:solidFill>
                            <a:schemeClr val="tx1"/>
                          </a:solidFill>
                          <a:latin typeface="Arial" panose="020B0604020202020204" pitchFamily="34" charset="0"/>
                        </a:defRPr>
                      </a:lvl4pPr>
                      <a:lvl5pPr marL="1787525" algn="l">
                        <a:spcBef>
                          <a:spcPct val="20000"/>
                        </a:spcBef>
                        <a:buChar char="»"/>
                        <a:defRPr sz="1400">
                          <a:solidFill>
                            <a:schemeClr val="tx1"/>
                          </a:solidFill>
                          <a:latin typeface="Arial" panose="020B0604020202020204" pitchFamily="34" charset="0"/>
                        </a:defRPr>
                      </a:lvl5pPr>
                      <a:lvl6pPr marL="2244725" fontAlgn="base">
                        <a:spcBef>
                          <a:spcPct val="20000"/>
                        </a:spcBef>
                        <a:spcAft>
                          <a:spcPct val="0"/>
                        </a:spcAft>
                        <a:buChar char="»"/>
                        <a:defRPr sz="1400">
                          <a:solidFill>
                            <a:schemeClr val="tx1"/>
                          </a:solidFill>
                          <a:latin typeface="Arial" panose="020B0604020202020204" pitchFamily="34" charset="0"/>
                        </a:defRPr>
                      </a:lvl6pPr>
                      <a:lvl7pPr marL="2701925" fontAlgn="base">
                        <a:spcBef>
                          <a:spcPct val="20000"/>
                        </a:spcBef>
                        <a:spcAft>
                          <a:spcPct val="0"/>
                        </a:spcAft>
                        <a:buChar char="»"/>
                        <a:defRPr sz="1400">
                          <a:solidFill>
                            <a:schemeClr val="tx1"/>
                          </a:solidFill>
                          <a:latin typeface="Arial" panose="020B0604020202020204" pitchFamily="34" charset="0"/>
                        </a:defRPr>
                      </a:lvl7pPr>
                      <a:lvl8pPr marL="3159125" fontAlgn="base">
                        <a:spcBef>
                          <a:spcPct val="20000"/>
                        </a:spcBef>
                        <a:spcAft>
                          <a:spcPct val="0"/>
                        </a:spcAft>
                        <a:buChar char="»"/>
                        <a:defRPr sz="1400">
                          <a:solidFill>
                            <a:schemeClr val="tx1"/>
                          </a:solidFill>
                          <a:latin typeface="Arial" panose="020B0604020202020204" pitchFamily="34" charset="0"/>
                        </a:defRPr>
                      </a:lvl8pPr>
                      <a:lvl9pPr marL="3616325" fontAlgn="base">
                        <a:spcBef>
                          <a:spcPct val="20000"/>
                        </a:spcBef>
                        <a:spcAft>
                          <a:spcPct val="0"/>
                        </a:spcAft>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n-GB" altLang="ko-KR" sz="1200" b="1" i="0" u="none" strike="noStrike" cap="none" normalizeH="0" baseline="0">
                          <a:ln>
                            <a:noFill/>
                          </a:ln>
                          <a:solidFill>
                            <a:srgbClr val="000000"/>
                          </a:solidFill>
                          <a:effectLst/>
                          <a:latin typeface="Arial" panose="020B0604020202020204" pitchFamily="34" charset="0"/>
                          <a:ea typeface="굴림" panose="020B0600000101010101" pitchFamily="34" charset="-127"/>
                        </a:rPr>
                        <a:t>Understand the primary reason for  shopping trips</a:t>
                      </a:r>
                    </a:p>
                  </a:txBody>
                  <a:tcPr marL="90000" marR="90000" marT="46800" marB="46800"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720215631"/>
                  </a:ext>
                </a:extLst>
              </a:tr>
              <a:tr h="736600">
                <a:tc>
                  <a:txBody>
                    <a:bodyPr/>
                    <a:lstStyle>
                      <a:lvl1pPr algn="l">
                        <a:spcBef>
                          <a:spcPct val="20000"/>
                        </a:spcBef>
                        <a:buFont typeface="Arial" panose="020B0604020202020204" pitchFamily="34" charset="0"/>
                        <a:buChar char="●"/>
                        <a:defRPr>
                          <a:solidFill>
                            <a:schemeClr val="tx1"/>
                          </a:solidFill>
                          <a:latin typeface="Arial" panose="020B0604020202020204" pitchFamily="34" charset="0"/>
                        </a:defRPr>
                      </a:lvl1pPr>
                      <a:lvl2pPr marL="266700" algn="l">
                        <a:spcBef>
                          <a:spcPct val="20000"/>
                        </a:spcBef>
                        <a:buFont typeface="Arial" panose="020B0604020202020204" pitchFamily="34" charset="0"/>
                        <a:buChar char="–"/>
                        <a:defRPr sz="1600">
                          <a:solidFill>
                            <a:schemeClr val="tx1"/>
                          </a:solidFill>
                          <a:latin typeface="Arial" panose="020B0604020202020204" pitchFamily="34" charset="0"/>
                        </a:defRPr>
                      </a:lvl2pPr>
                      <a:lvl3pPr marL="720725" algn="l">
                        <a:spcBef>
                          <a:spcPct val="20000"/>
                        </a:spcBef>
                        <a:buFont typeface="Arial" panose="020B0604020202020204" pitchFamily="34" charset="0"/>
                        <a:buChar char="–"/>
                        <a:defRPr sz="1600">
                          <a:solidFill>
                            <a:schemeClr val="tx1"/>
                          </a:solidFill>
                          <a:latin typeface="Arial" panose="020B0604020202020204" pitchFamily="34" charset="0"/>
                        </a:defRPr>
                      </a:lvl3pPr>
                      <a:lvl4pPr marL="1260475" algn="l">
                        <a:spcBef>
                          <a:spcPct val="20000"/>
                        </a:spcBef>
                        <a:buChar char="–"/>
                        <a:defRPr sz="1400">
                          <a:solidFill>
                            <a:schemeClr val="tx1"/>
                          </a:solidFill>
                          <a:latin typeface="Arial" panose="020B0604020202020204" pitchFamily="34" charset="0"/>
                        </a:defRPr>
                      </a:lvl4pPr>
                      <a:lvl5pPr marL="1787525" algn="l">
                        <a:spcBef>
                          <a:spcPct val="20000"/>
                        </a:spcBef>
                        <a:buChar char="»"/>
                        <a:defRPr sz="1400">
                          <a:solidFill>
                            <a:schemeClr val="tx1"/>
                          </a:solidFill>
                          <a:latin typeface="Arial" panose="020B0604020202020204" pitchFamily="34" charset="0"/>
                        </a:defRPr>
                      </a:lvl5pPr>
                      <a:lvl6pPr marL="2244725" fontAlgn="base">
                        <a:spcBef>
                          <a:spcPct val="20000"/>
                        </a:spcBef>
                        <a:spcAft>
                          <a:spcPct val="0"/>
                        </a:spcAft>
                        <a:buChar char="»"/>
                        <a:defRPr sz="1400">
                          <a:solidFill>
                            <a:schemeClr val="tx1"/>
                          </a:solidFill>
                          <a:latin typeface="Arial" panose="020B0604020202020204" pitchFamily="34" charset="0"/>
                        </a:defRPr>
                      </a:lvl6pPr>
                      <a:lvl7pPr marL="2701925" fontAlgn="base">
                        <a:spcBef>
                          <a:spcPct val="20000"/>
                        </a:spcBef>
                        <a:spcAft>
                          <a:spcPct val="0"/>
                        </a:spcAft>
                        <a:buChar char="»"/>
                        <a:defRPr sz="1400">
                          <a:solidFill>
                            <a:schemeClr val="tx1"/>
                          </a:solidFill>
                          <a:latin typeface="Arial" panose="020B0604020202020204" pitchFamily="34" charset="0"/>
                        </a:defRPr>
                      </a:lvl7pPr>
                      <a:lvl8pPr marL="3159125" fontAlgn="base">
                        <a:spcBef>
                          <a:spcPct val="20000"/>
                        </a:spcBef>
                        <a:spcAft>
                          <a:spcPct val="0"/>
                        </a:spcAft>
                        <a:buChar char="»"/>
                        <a:defRPr sz="1400">
                          <a:solidFill>
                            <a:schemeClr val="tx1"/>
                          </a:solidFill>
                          <a:latin typeface="Arial" panose="020B0604020202020204" pitchFamily="34" charset="0"/>
                        </a:defRPr>
                      </a:lvl8pPr>
                      <a:lvl9pPr marL="3616325" fontAlgn="base">
                        <a:spcBef>
                          <a:spcPct val="20000"/>
                        </a:spcBef>
                        <a:spcAft>
                          <a:spcPct val="0"/>
                        </a:spcAft>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n-GB" altLang="ko-KR" sz="1400" b="1" i="0" u="none" strike="noStrike" cap="none" normalizeH="0" baseline="0" dirty="0">
                          <a:ln>
                            <a:noFill/>
                          </a:ln>
                          <a:solidFill>
                            <a:srgbClr val="000000"/>
                          </a:solidFill>
                          <a:effectLst/>
                          <a:latin typeface="Arial" panose="020B0604020202020204" pitchFamily="34" charset="0"/>
                          <a:ea typeface="굴림" panose="020B0600000101010101" pitchFamily="34" charset="-127"/>
                        </a:rPr>
                        <a:t>Full Lifestyles</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n-GB" altLang="ko-KR" sz="1100" b="0" i="0" u="none" strike="noStrike" cap="none" normalizeH="0" baseline="0" dirty="0">
                          <a:ln>
                            <a:noFill/>
                          </a:ln>
                          <a:solidFill>
                            <a:srgbClr val="000000"/>
                          </a:solidFill>
                          <a:effectLst/>
                          <a:latin typeface="Arial" panose="020B0604020202020204" pitchFamily="34" charset="0"/>
                          <a:ea typeface="굴림" panose="020B0600000101010101" pitchFamily="34" charset="-127"/>
                        </a:rPr>
                        <a:t>(new build)</a:t>
                      </a:r>
                      <a:endParaRPr kumimoji="0" lang="en-GB" altLang="ko-KR" sz="1400" b="0" i="0" u="none" strike="noStrike" cap="none" normalizeH="0" baseline="0" dirty="0">
                        <a:ln>
                          <a:noFill/>
                        </a:ln>
                        <a:solidFill>
                          <a:srgbClr val="000000"/>
                        </a:solidFill>
                        <a:effectLst/>
                        <a:latin typeface="Arial" panose="020B0604020202020204" pitchFamily="34" charset="0"/>
                        <a:ea typeface="굴림" panose="020B0600000101010101" pitchFamily="34" charset="-127"/>
                      </a:endParaRPr>
                    </a:p>
                  </a:txBody>
                  <a:tcPr marL="90000" marR="90000" marT="46800" marB="46800" anchor="ctr" horzOverflow="overflow">
                    <a:lnL cap="flat">
                      <a:noFill/>
                    </a:lnL>
                    <a:lnR>
                      <a:noFill/>
                    </a:lnR>
                    <a:lnT>
                      <a:noFill/>
                    </a:lnT>
                    <a:lnB cap="flat">
                      <a:noFill/>
                    </a:lnB>
                    <a:lnTlToBr>
                      <a:noFill/>
                    </a:lnTlToBr>
                    <a:lnBlToTr>
                      <a:noFill/>
                    </a:lnBlToTr>
                    <a:noFill/>
                  </a:tcPr>
                </a:tc>
                <a:tc>
                  <a:txBody>
                    <a:bodyPr/>
                    <a:lstStyle>
                      <a:lvl1pPr algn="l">
                        <a:spcBef>
                          <a:spcPct val="20000"/>
                        </a:spcBef>
                        <a:buFont typeface="Arial" panose="020B0604020202020204" pitchFamily="34" charset="0"/>
                        <a:buChar char="●"/>
                        <a:defRPr>
                          <a:solidFill>
                            <a:schemeClr val="tx1"/>
                          </a:solidFill>
                          <a:latin typeface="Arial" panose="020B0604020202020204" pitchFamily="34" charset="0"/>
                        </a:defRPr>
                      </a:lvl1pPr>
                      <a:lvl2pPr marL="266700" algn="l">
                        <a:spcBef>
                          <a:spcPct val="20000"/>
                        </a:spcBef>
                        <a:buFont typeface="Arial" panose="020B0604020202020204" pitchFamily="34" charset="0"/>
                        <a:buChar char="–"/>
                        <a:defRPr sz="1600">
                          <a:solidFill>
                            <a:schemeClr val="tx1"/>
                          </a:solidFill>
                          <a:latin typeface="Arial" panose="020B0604020202020204" pitchFamily="34" charset="0"/>
                        </a:defRPr>
                      </a:lvl2pPr>
                      <a:lvl3pPr marL="720725" algn="l">
                        <a:spcBef>
                          <a:spcPct val="20000"/>
                        </a:spcBef>
                        <a:buFont typeface="Arial" panose="020B0604020202020204" pitchFamily="34" charset="0"/>
                        <a:buChar char="–"/>
                        <a:defRPr sz="1600">
                          <a:solidFill>
                            <a:schemeClr val="tx1"/>
                          </a:solidFill>
                          <a:latin typeface="Arial" panose="020B0604020202020204" pitchFamily="34" charset="0"/>
                        </a:defRPr>
                      </a:lvl3pPr>
                      <a:lvl4pPr marL="1260475" algn="l">
                        <a:spcBef>
                          <a:spcPct val="20000"/>
                        </a:spcBef>
                        <a:buChar char="–"/>
                        <a:defRPr sz="1400">
                          <a:solidFill>
                            <a:schemeClr val="tx1"/>
                          </a:solidFill>
                          <a:latin typeface="Arial" panose="020B0604020202020204" pitchFamily="34" charset="0"/>
                        </a:defRPr>
                      </a:lvl4pPr>
                      <a:lvl5pPr marL="1787525" algn="l">
                        <a:spcBef>
                          <a:spcPct val="20000"/>
                        </a:spcBef>
                        <a:buChar char="»"/>
                        <a:defRPr sz="1400">
                          <a:solidFill>
                            <a:schemeClr val="tx1"/>
                          </a:solidFill>
                          <a:latin typeface="Arial" panose="020B0604020202020204" pitchFamily="34" charset="0"/>
                        </a:defRPr>
                      </a:lvl5pPr>
                      <a:lvl6pPr marL="2244725" fontAlgn="base">
                        <a:spcBef>
                          <a:spcPct val="20000"/>
                        </a:spcBef>
                        <a:spcAft>
                          <a:spcPct val="0"/>
                        </a:spcAft>
                        <a:buChar char="»"/>
                        <a:defRPr sz="1400">
                          <a:solidFill>
                            <a:schemeClr val="tx1"/>
                          </a:solidFill>
                          <a:latin typeface="Arial" panose="020B0604020202020204" pitchFamily="34" charset="0"/>
                        </a:defRPr>
                      </a:lvl6pPr>
                      <a:lvl7pPr marL="2701925" fontAlgn="base">
                        <a:spcBef>
                          <a:spcPct val="20000"/>
                        </a:spcBef>
                        <a:spcAft>
                          <a:spcPct val="0"/>
                        </a:spcAft>
                        <a:buChar char="»"/>
                        <a:defRPr sz="1400">
                          <a:solidFill>
                            <a:schemeClr val="tx1"/>
                          </a:solidFill>
                          <a:latin typeface="Arial" panose="020B0604020202020204" pitchFamily="34" charset="0"/>
                        </a:defRPr>
                      </a:lvl7pPr>
                      <a:lvl8pPr marL="3159125" fontAlgn="base">
                        <a:spcBef>
                          <a:spcPct val="20000"/>
                        </a:spcBef>
                        <a:spcAft>
                          <a:spcPct val="0"/>
                        </a:spcAft>
                        <a:buChar char="»"/>
                        <a:defRPr sz="1400">
                          <a:solidFill>
                            <a:schemeClr val="tx1"/>
                          </a:solidFill>
                          <a:latin typeface="Arial" panose="020B0604020202020204" pitchFamily="34" charset="0"/>
                        </a:defRPr>
                      </a:lvl8pPr>
                      <a:lvl9pPr marL="3616325" fontAlgn="base">
                        <a:spcBef>
                          <a:spcPct val="20000"/>
                        </a:spcBef>
                        <a:spcAft>
                          <a:spcPct val="0"/>
                        </a:spcAft>
                        <a:buChar char="»"/>
                        <a:defRPr sz="1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pPr>
                      <a:r>
                        <a:rPr kumimoji="0" lang="en-GB" altLang="ko-KR" sz="1200" b="1" i="0" u="none" strike="noStrike" cap="none" normalizeH="0" baseline="0" dirty="0">
                          <a:ln>
                            <a:noFill/>
                          </a:ln>
                          <a:solidFill>
                            <a:srgbClr val="000000"/>
                          </a:solidFill>
                          <a:effectLst/>
                          <a:latin typeface="Arial" panose="020B0604020202020204" pitchFamily="34" charset="0"/>
                          <a:ea typeface="굴림" panose="020B0600000101010101" pitchFamily="34" charset="-127"/>
                        </a:rPr>
                        <a:t>Bring a range of customer needs into decision-making</a:t>
                      </a:r>
                    </a:p>
                  </a:txBody>
                  <a:tcPr marL="90000" marR="90000" marT="46800" marB="46800" anchor="ct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4005850376"/>
                  </a:ext>
                </a:extLst>
              </a:tr>
            </a:tbl>
          </a:graphicData>
        </a:graphic>
      </p:graphicFrame>
      <p:sp>
        <p:nvSpPr>
          <p:cNvPr id="8" name="Text Box 42">
            <a:extLst>
              <a:ext uri="{FF2B5EF4-FFF2-40B4-BE49-F238E27FC236}">
                <a16:creationId xmlns:a16="http://schemas.microsoft.com/office/drawing/2014/main" id="{999DA947-8D3F-4CBE-8176-2656C80E49A4}"/>
              </a:ext>
            </a:extLst>
          </p:cNvPr>
          <p:cNvSpPr txBox="1">
            <a:spLocks noChangeArrowheads="1"/>
          </p:cNvSpPr>
          <p:nvPr/>
        </p:nvSpPr>
        <p:spPr bwMode="auto">
          <a:xfrm>
            <a:off x="1669200" y="4206755"/>
            <a:ext cx="16922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en-GB" altLang="ko-KR" b="1">
                <a:solidFill>
                  <a:schemeClr val="hlink"/>
                </a:solidFill>
                <a:ea typeface="굴림" panose="020B0600000101010101" pitchFamily="34" charset="-127"/>
              </a:rPr>
              <a:t>Customer needs based</a:t>
            </a:r>
          </a:p>
        </p:txBody>
      </p:sp>
      <p:sp>
        <p:nvSpPr>
          <p:cNvPr id="9" name="Text Box 43">
            <a:extLst>
              <a:ext uri="{FF2B5EF4-FFF2-40B4-BE49-F238E27FC236}">
                <a16:creationId xmlns:a16="http://schemas.microsoft.com/office/drawing/2014/main" id="{48ACC65F-9B12-496D-B0C8-EAAF897C60FC}"/>
              </a:ext>
            </a:extLst>
          </p:cNvPr>
          <p:cNvSpPr txBox="1">
            <a:spLocks noChangeArrowheads="1"/>
          </p:cNvSpPr>
          <p:nvPr/>
        </p:nvSpPr>
        <p:spPr bwMode="auto">
          <a:xfrm>
            <a:off x="1742222" y="2333505"/>
            <a:ext cx="15478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None/>
            </a:pPr>
            <a:r>
              <a:rPr lang="en-GB" altLang="ko-KR" b="1" dirty="0">
                <a:solidFill>
                  <a:schemeClr val="accent2"/>
                </a:solidFill>
                <a:ea typeface="굴림" panose="020B0600000101010101" pitchFamily="34" charset="-127"/>
              </a:rPr>
              <a:t>Customer value based</a:t>
            </a:r>
          </a:p>
        </p:txBody>
      </p:sp>
    </p:spTree>
    <p:extLst>
      <p:ext uri="{BB962C8B-B14F-4D97-AF65-F5344CB8AC3E}">
        <p14:creationId xmlns:p14="http://schemas.microsoft.com/office/powerpoint/2010/main" val="750505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02B06C-A13F-4826-9E87-C8F19C9C0ACE}"/>
              </a:ext>
            </a:extLst>
          </p:cNvPr>
          <p:cNvSpPr/>
          <p:nvPr/>
        </p:nvSpPr>
        <p:spPr>
          <a:xfrm>
            <a:off x="712177" y="1700808"/>
            <a:ext cx="9937885" cy="861774"/>
          </a:xfrm>
          <a:prstGeom prst="rect">
            <a:avLst/>
          </a:prstGeom>
        </p:spPr>
        <p:txBody>
          <a:bodyPr wrap="square">
            <a:spAutoFit/>
          </a:bodyPr>
          <a:lstStyle/>
          <a:p>
            <a:pPr algn="l"/>
            <a:r>
              <a:rPr lang="en-IN" b="1" dirty="0">
                <a:solidFill>
                  <a:srgbClr val="000000"/>
                </a:solidFill>
              </a:rPr>
              <a:t>13 Level Customer Lifestyles </a:t>
            </a:r>
            <a:endParaRPr lang="en-IN" dirty="0">
              <a:solidFill>
                <a:srgbClr val="000000"/>
              </a:solidFill>
            </a:endParaRPr>
          </a:p>
          <a:p>
            <a:pPr algn="l"/>
            <a:r>
              <a:rPr lang="en-US" sz="1600" dirty="0">
                <a:solidFill>
                  <a:srgbClr val="000000"/>
                </a:solidFill>
              </a:rPr>
              <a:t>The 13 Level Customer Lifestyles are used when more detailed insight on customer </a:t>
            </a:r>
            <a:r>
              <a:rPr lang="en-US" sz="1600" dirty="0" err="1">
                <a:solidFill>
                  <a:srgbClr val="000000"/>
                </a:solidFill>
              </a:rPr>
              <a:t>behaviour</a:t>
            </a:r>
            <a:r>
              <a:rPr lang="en-US" sz="1600" dirty="0">
                <a:solidFill>
                  <a:srgbClr val="000000"/>
                </a:solidFill>
              </a:rPr>
              <a:t> is required, for example to target specific types of customers e.g. health conscious, ethical etc. </a:t>
            </a:r>
          </a:p>
        </p:txBody>
      </p:sp>
      <p:sp>
        <p:nvSpPr>
          <p:cNvPr id="8" name="TextBox 7">
            <a:extLst>
              <a:ext uri="{FF2B5EF4-FFF2-40B4-BE49-F238E27FC236}">
                <a16:creationId xmlns:a16="http://schemas.microsoft.com/office/drawing/2014/main" id="{62545AAB-21C4-407E-9664-E64EA003E5A2}"/>
              </a:ext>
            </a:extLst>
          </p:cNvPr>
          <p:cNvSpPr txBox="1"/>
          <p:nvPr/>
        </p:nvSpPr>
        <p:spPr>
          <a:xfrm>
            <a:off x="8414238" y="1160585"/>
            <a:ext cx="3059724" cy="369332"/>
          </a:xfrm>
          <a:prstGeom prst="rect">
            <a:avLst/>
          </a:prstGeom>
          <a:noFill/>
        </p:spPr>
        <p:txBody>
          <a:bodyPr wrap="square" rtlCol="0">
            <a:spAutoFit/>
          </a:bodyPr>
          <a:lstStyle/>
          <a:p>
            <a:r>
              <a:rPr lang="en-IN" b="1" dirty="0">
                <a:solidFill>
                  <a:srgbClr val="FF0000"/>
                </a:solidFill>
              </a:rPr>
              <a:t>Read it your self, Later.</a:t>
            </a:r>
          </a:p>
        </p:txBody>
      </p:sp>
    </p:spTree>
    <p:extLst>
      <p:ext uri="{BB962C8B-B14F-4D97-AF65-F5344CB8AC3E}">
        <p14:creationId xmlns:p14="http://schemas.microsoft.com/office/powerpoint/2010/main" val="2693069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4" name="Rectangle 2">
            <a:extLst>
              <a:ext uri="{FF2B5EF4-FFF2-40B4-BE49-F238E27FC236}">
                <a16:creationId xmlns:a16="http://schemas.microsoft.com/office/drawing/2014/main" id="{22E19B0A-A056-4285-9B26-D285E01FC4E8}"/>
              </a:ext>
            </a:extLst>
          </p:cNvPr>
          <p:cNvSpPr>
            <a:spLocks noChangeArrowheads="1"/>
          </p:cNvSpPr>
          <p:nvPr/>
        </p:nvSpPr>
        <p:spPr bwMode="auto">
          <a:xfrm>
            <a:off x="2135188" y="2870201"/>
            <a:ext cx="7720012" cy="235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defTabSz="1001713">
              <a:spcBef>
                <a:spcPct val="20000"/>
              </a:spcBef>
              <a:buFont typeface="Arial" panose="020B0604020202020204" pitchFamily="34" charset="0"/>
              <a:buChar char="●"/>
              <a:defRPr sz="2000">
                <a:solidFill>
                  <a:schemeClr val="tx1"/>
                </a:solidFill>
                <a:latin typeface="Arial" panose="020B0604020202020204" pitchFamily="34" charset="0"/>
              </a:defRPr>
            </a:lvl1pPr>
            <a:lvl2pPr marL="377825" indent="-187325" algn="l" defTabSz="1001713">
              <a:spcBef>
                <a:spcPct val="20000"/>
              </a:spcBef>
              <a:buFont typeface="Arial" panose="020B0604020202020204" pitchFamily="34" charset="0"/>
              <a:buChar char="–"/>
              <a:defRPr>
                <a:solidFill>
                  <a:schemeClr val="tx1"/>
                </a:solidFill>
                <a:latin typeface="Arial" panose="020B0604020202020204" pitchFamily="34" charset="0"/>
              </a:defRPr>
            </a:lvl2pPr>
            <a:lvl3pPr marL="757238" indent="-188913" algn="l" defTabSz="1001713">
              <a:spcBef>
                <a:spcPct val="20000"/>
              </a:spcBef>
              <a:buFont typeface="Arial" panose="020B0604020202020204" pitchFamily="34" charset="0"/>
              <a:buChar char="–"/>
              <a:defRPr>
                <a:solidFill>
                  <a:schemeClr val="tx1"/>
                </a:solidFill>
                <a:latin typeface="Arial" panose="020B0604020202020204" pitchFamily="34" charset="0"/>
              </a:defRPr>
            </a:lvl3pPr>
            <a:lvl4pPr marL="1147763" indent="-200025" algn="l" defTabSz="1001713">
              <a:spcBef>
                <a:spcPct val="20000"/>
              </a:spcBef>
              <a:buChar char="–"/>
              <a:defRPr sz="1600">
                <a:solidFill>
                  <a:schemeClr val="tx1"/>
                </a:solidFill>
                <a:latin typeface="Arial" panose="020B0604020202020204" pitchFamily="34" charset="0"/>
              </a:defRPr>
            </a:lvl4pPr>
            <a:lvl5pPr marL="1527175" indent="-188913" algn="l" defTabSz="1001713">
              <a:spcBef>
                <a:spcPct val="20000"/>
              </a:spcBef>
              <a:buChar char="»"/>
              <a:defRPr sz="1600">
                <a:solidFill>
                  <a:schemeClr val="tx1"/>
                </a:solidFill>
                <a:latin typeface="Arial" panose="020B0604020202020204" pitchFamily="34" charset="0"/>
              </a:defRPr>
            </a:lvl5pPr>
            <a:lvl6pPr marL="1984375" indent="-188913" defTabSz="1001713" fontAlgn="base">
              <a:spcBef>
                <a:spcPct val="20000"/>
              </a:spcBef>
              <a:spcAft>
                <a:spcPct val="0"/>
              </a:spcAft>
              <a:buChar char="»"/>
              <a:defRPr sz="1600">
                <a:solidFill>
                  <a:schemeClr val="tx1"/>
                </a:solidFill>
                <a:latin typeface="Arial" panose="020B0604020202020204" pitchFamily="34" charset="0"/>
              </a:defRPr>
            </a:lvl6pPr>
            <a:lvl7pPr marL="2441575" indent="-188913" defTabSz="1001713" fontAlgn="base">
              <a:spcBef>
                <a:spcPct val="20000"/>
              </a:spcBef>
              <a:spcAft>
                <a:spcPct val="0"/>
              </a:spcAft>
              <a:buChar char="»"/>
              <a:defRPr sz="1600">
                <a:solidFill>
                  <a:schemeClr val="tx1"/>
                </a:solidFill>
                <a:latin typeface="Arial" panose="020B0604020202020204" pitchFamily="34" charset="0"/>
              </a:defRPr>
            </a:lvl7pPr>
            <a:lvl8pPr marL="2898775" indent="-188913" defTabSz="1001713" fontAlgn="base">
              <a:spcBef>
                <a:spcPct val="20000"/>
              </a:spcBef>
              <a:spcAft>
                <a:spcPct val="0"/>
              </a:spcAft>
              <a:buChar char="»"/>
              <a:defRPr sz="1600">
                <a:solidFill>
                  <a:schemeClr val="tx1"/>
                </a:solidFill>
                <a:latin typeface="Arial" panose="020B0604020202020204" pitchFamily="34" charset="0"/>
              </a:defRPr>
            </a:lvl8pPr>
            <a:lvl9pPr marL="3355975" indent="-188913" defTabSz="1001713" fontAlgn="base">
              <a:spcBef>
                <a:spcPct val="20000"/>
              </a:spcBef>
              <a:spcAft>
                <a:spcPct val="0"/>
              </a:spcAft>
              <a:buChar char="»"/>
              <a:defRPr sz="1600">
                <a:solidFill>
                  <a:schemeClr val="tx1"/>
                </a:solidFill>
                <a:latin typeface="Arial" panose="020B0604020202020204" pitchFamily="34" charset="0"/>
              </a:defRPr>
            </a:lvl9pPr>
          </a:lstStyle>
          <a:p>
            <a:pPr algn="ctr">
              <a:buNone/>
            </a:pPr>
            <a:r>
              <a:rPr lang="en-GB" altLang="en-GB" sz="4400" b="1" dirty="0"/>
              <a:t>3. LIFESTAGE</a:t>
            </a:r>
          </a:p>
          <a:p>
            <a:pPr algn="ctr">
              <a:buNone/>
            </a:pPr>
            <a:r>
              <a:rPr lang="en-GB" altLang="en-GB" sz="2800" dirty="0"/>
              <a:t>-</a:t>
            </a:r>
            <a:r>
              <a:rPr lang="en-GB" altLang="en-GB" sz="4400" b="1" dirty="0"/>
              <a:t> </a:t>
            </a:r>
            <a:r>
              <a:rPr lang="en-GB" altLang="en-GB" sz="2400" dirty="0"/>
              <a:t>Based on shopper’s age and family composition</a:t>
            </a:r>
            <a:endParaRPr lang="en-GB" altLang="en-GB" sz="4400" dirty="0"/>
          </a:p>
        </p:txBody>
      </p:sp>
    </p:spTree>
    <p:extLst>
      <p:ext uri="{BB962C8B-B14F-4D97-AF65-F5344CB8AC3E}">
        <p14:creationId xmlns:p14="http://schemas.microsoft.com/office/powerpoint/2010/main" val="1952106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123E12-5CAE-471F-9253-A2FA08739ECE}"/>
              </a:ext>
            </a:extLst>
          </p:cNvPr>
          <p:cNvPicPr>
            <a:picLocks noChangeAspect="1"/>
          </p:cNvPicPr>
          <p:nvPr/>
        </p:nvPicPr>
        <p:blipFill>
          <a:blip r:embed="rId2"/>
          <a:stretch>
            <a:fillRect/>
          </a:stretch>
        </p:blipFill>
        <p:spPr>
          <a:xfrm>
            <a:off x="609600" y="880564"/>
            <a:ext cx="6371492" cy="5589240"/>
          </a:xfrm>
          <a:prstGeom prst="rect">
            <a:avLst/>
          </a:prstGeom>
        </p:spPr>
      </p:pic>
      <p:graphicFrame>
        <p:nvGraphicFramePr>
          <p:cNvPr id="4" name="Table 3">
            <a:extLst>
              <a:ext uri="{FF2B5EF4-FFF2-40B4-BE49-F238E27FC236}">
                <a16:creationId xmlns:a16="http://schemas.microsoft.com/office/drawing/2014/main" id="{DEF90008-F1B4-4ECF-9988-72F5843DA0B3}"/>
              </a:ext>
            </a:extLst>
          </p:cNvPr>
          <p:cNvGraphicFramePr>
            <a:graphicFrameLocks noGrp="1"/>
          </p:cNvGraphicFramePr>
          <p:nvPr>
            <p:extLst>
              <p:ext uri="{D42A27DB-BD31-4B8C-83A1-F6EECF244321}">
                <p14:modId xmlns:p14="http://schemas.microsoft.com/office/powerpoint/2010/main" val="2203518531"/>
              </p:ext>
            </p:extLst>
          </p:nvPr>
        </p:nvGraphicFramePr>
        <p:xfrm>
          <a:off x="7419565" y="1052499"/>
          <a:ext cx="3264024" cy="5055487"/>
        </p:xfrm>
        <a:graphic>
          <a:graphicData uri="http://schemas.openxmlformats.org/drawingml/2006/table">
            <a:tbl>
              <a:tblPr firstRow="1" bandRow="1">
                <a:tableStyleId>{9D7B26C5-4107-4FEC-AEDC-1716B250A1EF}</a:tableStyleId>
              </a:tblPr>
              <a:tblGrid>
                <a:gridCol w="3264024">
                  <a:extLst>
                    <a:ext uri="{9D8B030D-6E8A-4147-A177-3AD203B41FA5}">
                      <a16:colId xmlns:a16="http://schemas.microsoft.com/office/drawing/2014/main" val="2405594324"/>
                    </a:ext>
                  </a:extLst>
                </a:gridCol>
              </a:tblGrid>
              <a:tr h="11518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100" dirty="0"/>
                        <a:t>Young Adults are more likely to be from the Convenience, Finer Foods or Mainstream Lifestyles. They are unlikely to be price sensitive with over 50% earning a medium income of between £10,000 - £30,000 pa. </a:t>
                      </a:r>
                    </a:p>
                    <a:p>
                      <a:endParaRPr lang="en-IN" sz="1100" dirty="0"/>
                    </a:p>
                  </a:txBody>
                  <a:tcPr/>
                </a:tc>
                <a:extLst>
                  <a:ext uri="{0D108BD9-81ED-4DB2-BD59-A6C34878D82A}">
                    <a16:rowId xmlns:a16="http://schemas.microsoft.com/office/drawing/2014/main" val="3886540262"/>
                  </a:ext>
                </a:extLst>
              </a:tr>
              <a:tr h="9759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100" dirty="0"/>
                        <a:t>Young Families are more likely to be from the Kids’ Choice Lifestyle and have a high income of over £30,000 pa. They prefer to do their grocery shopping online or in an Extra store. </a:t>
                      </a:r>
                    </a:p>
                    <a:p>
                      <a:endParaRPr lang="en-IN" sz="1100" dirty="0"/>
                    </a:p>
                  </a:txBody>
                  <a:tcPr/>
                </a:tc>
                <a:extLst>
                  <a:ext uri="{0D108BD9-81ED-4DB2-BD59-A6C34878D82A}">
                    <a16:rowId xmlns:a16="http://schemas.microsoft.com/office/drawing/2014/main" val="450528192"/>
                  </a:ext>
                </a:extLst>
              </a:tr>
              <a:tr h="9759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100" dirty="0"/>
                        <a:t>Older Families are more likely to be from the Kids’ Choice  or Convenience Lifestyle and have a high income of over £30,000 pa. They prefer to do their grocery shopping online or in an Extra</a:t>
                      </a:r>
                    </a:p>
                    <a:p>
                      <a:endParaRPr lang="en-IN" sz="1100" dirty="0"/>
                    </a:p>
                  </a:txBody>
                  <a:tcPr/>
                </a:tc>
                <a:extLst>
                  <a:ext uri="{0D108BD9-81ED-4DB2-BD59-A6C34878D82A}">
                    <a16:rowId xmlns:a16="http://schemas.microsoft.com/office/drawing/2014/main" val="4005323760"/>
                  </a:ext>
                </a:extLst>
              </a:tr>
              <a:tr h="9759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100" dirty="0"/>
                        <a:t>Older Adults are more likely to be from the Finer Foods Lifestyle and earn a high income of over £30,000 pa. They also have a greater involvement with Tesco Retailing Services brands. </a:t>
                      </a:r>
                      <a:endParaRPr lang="en-GB" altLang="en-US" sz="1100" b="1" dirty="0"/>
                    </a:p>
                  </a:txBody>
                  <a:tcPr/>
                </a:tc>
                <a:extLst>
                  <a:ext uri="{0D108BD9-81ED-4DB2-BD59-A6C34878D82A}">
                    <a16:rowId xmlns:a16="http://schemas.microsoft.com/office/drawing/2014/main" val="88672541"/>
                  </a:ext>
                </a:extLst>
              </a:tr>
              <a:tr h="9759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100" dirty="0"/>
                        <a:t>Pensioners are more likely to be from the Traditional Lifestyle and earn a low income of less than £10,000 pa. They prefer Metro and Superstore formats and are less likely to shop online.</a:t>
                      </a:r>
                    </a:p>
                  </a:txBody>
                  <a:tcPr/>
                </a:tc>
                <a:extLst>
                  <a:ext uri="{0D108BD9-81ED-4DB2-BD59-A6C34878D82A}">
                    <a16:rowId xmlns:a16="http://schemas.microsoft.com/office/drawing/2014/main" val="1761140674"/>
                  </a:ext>
                </a:extLst>
              </a:tr>
            </a:tbl>
          </a:graphicData>
        </a:graphic>
      </p:graphicFrame>
      <p:sp>
        <p:nvSpPr>
          <p:cNvPr id="7" name="TextBox 6">
            <a:extLst>
              <a:ext uri="{FF2B5EF4-FFF2-40B4-BE49-F238E27FC236}">
                <a16:creationId xmlns:a16="http://schemas.microsoft.com/office/drawing/2014/main" id="{6677DEB7-B41A-430F-902A-3C51BAC73D1A}"/>
              </a:ext>
            </a:extLst>
          </p:cNvPr>
          <p:cNvSpPr txBox="1"/>
          <p:nvPr/>
        </p:nvSpPr>
        <p:spPr>
          <a:xfrm flipV="1">
            <a:off x="1848056" y="2163879"/>
            <a:ext cx="4948398" cy="404812"/>
          </a:xfrm>
          <a:prstGeom prst="rect">
            <a:avLst/>
          </a:prstGeom>
          <a:noFill/>
          <a:ln w="19050">
            <a:solidFill>
              <a:schemeClr val="accent1"/>
            </a:solidFill>
          </a:ln>
        </p:spPr>
        <p:txBody>
          <a:bodyPr wrap="square" rtlCol="0">
            <a:spAutoFit/>
          </a:bodyPr>
          <a:lstStyle/>
          <a:p>
            <a:endParaRPr lang="en-IN" dirty="0"/>
          </a:p>
        </p:txBody>
      </p:sp>
      <p:sp>
        <p:nvSpPr>
          <p:cNvPr id="8" name="TextBox 7">
            <a:extLst>
              <a:ext uri="{FF2B5EF4-FFF2-40B4-BE49-F238E27FC236}">
                <a16:creationId xmlns:a16="http://schemas.microsoft.com/office/drawing/2014/main" id="{C34B9553-BC05-445D-A84C-FFD15176CAC2}"/>
              </a:ext>
            </a:extLst>
          </p:cNvPr>
          <p:cNvSpPr txBox="1"/>
          <p:nvPr/>
        </p:nvSpPr>
        <p:spPr>
          <a:xfrm flipV="1">
            <a:off x="3446585" y="1759067"/>
            <a:ext cx="3349869" cy="404812"/>
          </a:xfrm>
          <a:prstGeom prst="rect">
            <a:avLst/>
          </a:prstGeom>
          <a:noFill/>
          <a:ln w="19050">
            <a:solidFill>
              <a:schemeClr val="accent1"/>
            </a:solidFill>
          </a:ln>
        </p:spPr>
        <p:txBody>
          <a:bodyPr wrap="square" rtlCol="0">
            <a:spAutoFit/>
          </a:bodyPr>
          <a:lstStyle/>
          <a:p>
            <a:endParaRPr lang="en-IN" dirty="0"/>
          </a:p>
        </p:txBody>
      </p:sp>
      <p:sp>
        <p:nvSpPr>
          <p:cNvPr id="9" name="TextBox 8">
            <a:extLst>
              <a:ext uri="{FF2B5EF4-FFF2-40B4-BE49-F238E27FC236}">
                <a16:creationId xmlns:a16="http://schemas.microsoft.com/office/drawing/2014/main" id="{22C1B068-D09D-49B2-8F80-FF5ABA06B2B7}"/>
              </a:ext>
            </a:extLst>
          </p:cNvPr>
          <p:cNvSpPr txBox="1"/>
          <p:nvPr/>
        </p:nvSpPr>
        <p:spPr>
          <a:xfrm flipV="1">
            <a:off x="1771650" y="2839976"/>
            <a:ext cx="3943350" cy="202406"/>
          </a:xfrm>
          <a:prstGeom prst="rect">
            <a:avLst/>
          </a:prstGeom>
          <a:noFill/>
          <a:ln w="19050">
            <a:solidFill>
              <a:schemeClr val="accent1"/>
            </a:solidFill>
          </a:ln>
        </p:spPr>
        <p:txBody>
          <a:bodyPr wrap="square" rtlCol="0">
            <a:spAutoFit/>
          </a:bodyPr>
          <a:lstStyle/>
          <a:p>
            <a:endParaRPr lang="en-IN" dirty="0"/>
          </a:p>
        </p:txBody>
      </p:sp>
      <p:sp>
        <p:nvSpPr>
          <p:cNvPr id="10" name="TextBox 9">
            <a:extLst>
              <a:ext uri="{FF2B5EF4-FFF2-40B4-BE49-F238E27FC236}">
                <a16:creationId xmlns:a16="http://schemas.microsoft.com/office/drawing/2014/main" id="{32AF12E1-C44F-42A4-A2BF-A7F8DE2F5C0F}"/>
              </a:ext>
            </a:extLst>
          </p:cNvPr>
          <p:cNvSpPr txBox="1"/>
          <p:nvPr/>
        </p:nvSpPr>
        <p:spPr>
          <a:xfrm flipV="1">
            <a:off x="3620966" y="3805208"/>
            <a:ext cx="3263411" cy="202406"/>
          </a:xfrm>
          <a:prstGeom prst="rect">
            <a:avLst/>
          </a:prstGeom>
          <a:noFill/>
          <a:ln w="19050">
            <a:solidFill>
              <a:schemeClr val="accent1"/>
            </a:solidFill>
          </a:ln>
        </p:spPr>
        <p:txBody>
          <a:bodyPr wrap="square" rtlCol="0">
            <a:spAutoFit/>
          </a:bodyPr>
          <a:lstStyle/>
          <a:p>
            <a:endParaRPr lang="en-IN" dirty="0"/>
          </a:p>
        </p:txBody>
      </p:sp>
      <p:sp>
        <p:nvSpPr>
          <p:cNvPr id="11" name="TextBox 10">
            <a:extLst>
              <a:ext uri="{FF2B5EF4-FFF2-40B4-BE49-F238E27FC236}">
                <a16:creationId xmlns:a16="http://schemas.microsoft.com/office/drawing/2014/main" id="{C0D14FFB-B94E-414E-825A-3A9CF19C4072}"/>
              </a:ext>
            </a:extLst>
          </p:cNvPr>
          <p:cNvSpPr txBox="1"/>
          <p:nvPr/>
        </p:nvSpPr>
        <p:spPr>
          <a:xfrm flipV="1">
            <a:off x="1770024" y="4000074"/>
            <a:ext cx="3263411" cy="202406"/>
          </a:xfrm>
          <a:prstGeom prst="rect">
            <a:avLst/>
          </a:prstGeom>
          <a:noFill/>
          <a:ln w="19050">
            <a:solidFill>
              <a:schemeClr val="accent1"/>
            </a:solidFill>
          </a:ln>
        </p:spPr>
        <p:txBody>
          <a:bodyPr wrap="square" rtlCol="0">
            <a:spAutoFit/>
          </a:bodyPr>
          <a:lstStyle/>
          <a:p>
            <a:endParaRPr lang="en-IN" dirty="0"/>
          </a:p>
        </p:txBody>
      </p:sp>
      <p:sp>
        <p:nvSpPr>
          <p:cNvPr id="12" name="TextBox 11">
            <a:extLst>
              <a:ext uri="{FF2B5EF4-FFF2-40B4-BE49-F238E27FC236}">
                <a16:creationId xmlns:a16="http://schemas.microsoft.com/office/drawing/2014/main" id="{8B8F8630-553D-4DF7-A0EA-0642F0CD5E61}"/>
              </a:ext>
            </a:extLst>
          </p:cNvPr>
          <p:cNvSpPr txBox="1"/>
          <p:nvPr/>
        </p:nvSpPr>
        <p:spPr>
          <a:xfrm flipV="1">
            <a:off x="1814879" y="4586811"/>
            <a:ext cx="4471621" cy="202406"/>
          </a:xfrm>
          <a:prstGeom prst="rect">
            <a:avLst/>
          </a:prstGeom>
          <a:noFill/>
          <a:ln w="19050">
            <a:solidFill>
              <a:schemeClr val="accent1"/>
            </a:solidFill>
          </a:ln>
        </p:spPr>
        <p:txBody>
          <a:bodyPr wrap="square" rtlCol="0">
            <a:spAutoFit/>
          </a:bodyPr>
          <a:lstStyle/>
          <a:p>
            <a:endParaRPr lang="en-IN" dirty="0"/>
          </a:p>
        </p:txBody>
      </p:sp>
      <p:sp>
        <p:nvSpPr>
          <p:cNvPr id="13" name="TextBox 12">
            <a:extLst>
              <a:ext uri="{FF2B5EF4-FFF2-40B4-BE49-F238E27FC236}">
                <a16:creationId xmlns:a16="http://schemas.microsoft.com/office/drawing/2014/main" id="{E332A4FB-9685-45B7-A479-EFEAFB3F0A42}"/>
              </a:ext>
            </a:extLst>
          </p:cNvPr>
          <p:cNvSpPr txBox="1"/>
          <p:nvPr/>
        </p:nvSpPr>
        <p:spPr>
          <a:xfrm flipV="1">
            <a:off x="1814879" y="4826820"/>
            <a:ext cx="4084760" cy="138486"/>
          </a:xfrm>
          <a:prstGeom prst="rect">
            <a:avLst/>
          </a:prstGeom>
          <a:noFill/>
          <a:ln w="19050">
            <a:solidFill>
              <a:schemeClr val="accent1"/>
            </a:solidFill>
          </a:ln>
        </p:spPr>
        <p:txBody>
          <a:bodyPr wrap="square" rtlCol="0">
            <a:spAutoFit/>
          </a:bodyPr>
          <a:lstStyle/>
          <a:p>
            <a:endParaRPr lang="en-IN" dirty="0"/>
          </a:p>
        </p:txBody>
      </p:sp>
      <p:sp>
        <p:nvSpPr>
          <p:cNvPr id="14" name="TextBox 13">
            <a:extLst>
              <a:ext uri="{FF2B5EF4-FFF2-40B4-BE49-F238E27FC236}">
                <a16:creationId xmlns:a16="http://schemas.microsoft.com/office/drawing/2014/main" id="{D0D5902C-22EF-455B-BCA7-B64C25278091}"/>
              </a:ext>
            </a:extLst>
          </p:cNvPr>
          <p:cNvSpPr txBox="1"/>
          <p:nvPr/>
        </p:nvSpPr>
        <p:spPr>
          <a:xfrm flipV="1">
            <a:off x="1788642" y="5526273"/>
            <a:ext cx="3864812" cy="245339"/>
          </a:xfrm>
          <a:prstGeom prst="rect">
            <a:avLst/>
          </a:prstGeom>
          <a:noFill/>
          <a:ln w="19050">
            <a:solidFill>
              <a:schemeClr val="accent1"/>
            </a:solidFill>
          </a:ln>
        </p:spPr>
        <p:txBody>
          <a:bodyPr wrap="square" rtlCol="0">
            <a:spAutoFit/>
          </a:bodyPr>
          <a:lstStyle/>
          <a:p>
            <a:endParaRPr lang="en-IN" dirty="0"/>
          </a:p>
        </p:txBody>
      </p:sp>
    </p:spTree>
    <p:extLst>
      <p:ext uri="{BB962C8B-B14F-4D97-AF65-F5344CB8AC3E}">
        <p14:creationId xmlns:p14="http://schemas.microsoft.com/office/powerpoint/2010/main" val="3119180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4" name="Rectangle 2">
            <a:extLst>
              <a:ext uri="{FF2B5EF4-FFF2-40B4-BE49-F238E27FC236}">
                <a16:creationId xmlns:a16="http://schemas.microsoft.com/office/drawing/2014/main" id="{22E19B0A-A056-4285-9B26-D285E01FC4E8}"/>
              </a:ext>
            </a:extLst>
          </p:cNvPr>
          <p:cNvSpPr>
            <a:spLocks noChangeArrowheads="1"/>
          </p:cNvSpPr>
          <p:nvPr/>
        </p:nvSpPr>
        <p:spPr bwMode="auto">
          <a:xfrm>
            <a:off x="2135188" y="2870201"/>
            <a:ext cx="7720012" cy="235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defTabSz="1001713">
              <a:spcBef>
                <a:spcPct val="20000"/>
              </a:spcBef>
              <a:buFont typeface="Arial" panose="020B0604020202020204" pitchFamily="34" charset="0"/>
              <a:buChar char="●"/>
              <a:defRPr sz="2000">
                <a:solidFill>
                  <a:schemeClr val="tx1"/>
                </a:solidFill>
                <a:latin typeface="Arial" panose="020B0604020202020204" pitchFamily="34" charset="0"/>
              </a:defRPr>
            </a:lvl1pPr>
            <a:lvl2pPr marL="377825" indent="-187325" algn="l" defTabSz="1001713">
              <a:spcBef>
                <a:spcPct val="20000"/>
              </a:spcBef>
              <a:buFont typeface="Arial" panose="020B0604020202020204" pitchFamily="34" charset="0"/>
              <a:buChar char="–"/>
              <a:defRPr>
                <a:solidFill>
                  <a:schemeClr val="tx1"/>
                </a:solidFill>
                <a:latin typeface="Arial" panose="020B0604020202020204" pitchFamily="34" charset="0"/>
              </a:defRPr>
            </a:lvl2pPr>
            <a:lvl3pPr marL="757238" indent="-188913" algn="l" defTabSz="1001713">
              <a:spcBef>
                <a:spcPct val="20000"/>
              </a:spcBef>
              <a:buFont typeface="Arial" panose="020B0604020202020204" pitchFamily="34" charset="0"/>
              <a:buChar char="–"/>
              <a:defRPr>
                <a:solidFill>
                  <a:schemeClr val="tx1"/>
                </a:solidFill>
                <a:latin typeface="Arial" panose="020B0604020202020204" pitchFamily="34" charset="0"/>
              </a:defRPr>
            </a:lvl3pPr>
            <a:lvl4pPr marL="1147763" indent="-200025" algn="l" defTabSz="1001713">
              <a:spcBef>
                <a:spcPct val="20000"/>
              </a:spcBef>
              <a:buChar char="–"/>
              <a:defRPr sz="1600">
                <a:solidFill>
                  <a:schemeClr val="tx1"/>
                </a:solidFill>
                <a:latin typeface="Arial" panose="020B0604020202020204" pitchFamily="34" charset="0"/>
              </a:defRPr>
            </a:lvl4pPr>
            <a:lvl5pPr marL="1527175" indent="-188913" algn="l" defTabSz="1001713">
              <a:spcBef>
                <a:spcPct val="20000"/>
              </a:spcBef>
              <a:buChar char="»"/>
              <a:defRPr sz="1600">
                <a:solidFill>
                  <a:schemeClr val="tx1"/>
                </a:solidFill>
                <a:latin typeface="Arial" panose="020B0604020202020204" pitchFamily="34" charset="0"/>
              </a:defRPr>
            </a:lvl5pPr>
            <a:lvl6pPr marL="1984375" indent="-188913" defTabSz="1001713" fontAlgn="base">
              <a:spcBef>
                <a:spcPct val="20000"/>
              </a:spcBef>
              <a:spcAft>
                <a:spcPct val="0"/>
              </a:spcAft>
              <a:buChar char="»"/>
              <a:defRPr sz="1600">
                <a:solidFill>
                  <a:schemeClr val="tx1"/>
                </a:solidFill>
                <a:latin typeface="Arial" panose="020B0604020202020204" pitchFamily="34" charset="0"/>
              </a:defRPr>
            </a:lvl6pPr>
            <a:lvl7pPr marL="2441575" indent="-188913" defTabSz="1001713" fontAlgn="base">
              <a:spcBef>
                <a:spcPct val="20000"/>
              </a:spcBef>
              <a:spcAft>
                <a:spcPct val="0"/>
              </a:spcAft>
              <a:buChar char="»"/>
              <a:defRPr sz="1600">
                <a:solidFill>
                  <a:schemeClr val="tx1"/>
                </a:solidFill>
                <a:latin typeface="Arial" panose="020B0604020202020204" pitchFamily="34" charset="0"/>
              </a:defRPr>
            </a:lvl7pPr>
            <a:lvl8pPr marL="2898775" indent="-188913" defTabSz="1001713" fontAlgn="base">
              <a:spcBef>
                <a:spcPct val="20000"/>
              </a:spcBef>
              <a:spcAft>
                <a:spcPct val="0"/>
              </a:spcAft>
              <a:buChar char="»"/>
              <a:defRPr sz="1600">
                <a:solidFill>
                  <a:schemeClr val="tx1"/>
                </a:solidFill>
                <a:latin typeface="Arial" panose="020B0604020202020204" pitchFamily="34" charset="0"/>
              </a:defRPr>
            </a:lvl8pPr>
            <a:lvl9pPr marL="3355975" indent="-188913" defTabSz="1001713" fontAlgn="base">
              <a:spcBef>
                <a:spcPct val="20000"/>
              </a:spcBef>
              <a:spcAft>
                <a:spcPct val="0"/>
              </a:spcAft>
              <a:buChar char="»"/>
              <a:defRPr sz="1600">
                <a:solidFill>
                  <a:schemeClr val="tx1"/>
                </a:solidFill>
                <a:latin typeface="Arial" panose="020B0604020202020204" pitchFamily="34" charset="0"/>
              </a:defRPr>
            </a:lvl9pPr>
          </a:lstStyle>
          <a:p>
            <a:pPr algn="ctr">
              <a:buNone/>
            </a:pPr>
            <a:r>
              <a:rPr lang="en-GB" altLang="en-GB" sz="4400" b="1" dirty="0"/>
              <a:t>4. TESCO FIVE FAMILIES</a:t>
            </a:r>
            <a:r>
              <a:rPr lang="en-GB" altLang="en-GB" sz="2800" dirty="0"/>
              <a:t>-</a:t>
            </a:r>
            <a:r>
              <a:rPr lang="en-GB" altLang="en-GB" sz="4400" b="1" dirty="0"/>
              <a:t> </a:t>
            </a:r>
            <a:r>
              <a:rPr lang="en-GB" altLang="en-GB" sz="2400" dirty="0"/>
              <a:t>Important segment</a:t>
            </a:r>
            <a:endParaRPr lang="en-GB" altLang="en-GB" sz="4400" dirty="0"/>
          </a:p>
        </p:txBody>
      </p:sp>
    </p:spTree>
    <p:extLst>
      <p:ext uri="{BB962C8B-B14F-4D97-AF65-F5344CB8AC3E}">
        <p14:creationId xmlns:p14="http://schemas.microsoft.com/office/powerpoint/2010/main" val="3726339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12">
            <a:extLst>
              <a:ext uri="{FF2B5EF4-FFF2-40B4-BE49-F238E27FC236}">
                <a16:creationId xmlns:a16="http://schemas.microsoft.com/office/drawing/2014/main" id="{31889F59-3A60-4437-97A6-77C7A108EB72}"/>
              </a:ext>
            </a:extLst>
          </p:cNvPr>
          <p:cNvSpPr/>
          <p:nvPr/>
        </p:nvSpPr>
        <p:spPr>
          <a:xfrm>
            <a:off x="7506815" y="2618174"/>
            <a:ext cx="2988732" cy="1603978"/>
          </a:xfrm>
          <a:prstGeom prst="roundRect">
            <a:avLst/>
          </a:prstGeom>
          <a:noFill/>
          <a:ln>
            <a:solidFill>
              <a:srgbClr val="6186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u="sng" dirty="0">
                <a:solidFill>
                  <a:srgbClr val="618605"/>
                </a:solidFill>
              </a:rPr>
              <a:t>The Wicks</a:t>
            </a:r>
            <a:r>
              <a:rPr lang="en-GB" sz="1500" dirty="0">
                <a:solidFill>
                  <a:srgbClr val="618605"/>
                </a:solidFill>
              </a:rPr>
              <a:t> (low affluence, family)</a:t>
            </a:r>
          </a:p>
          <a:p>
            <a:pPr algn="ctr"/>
            <a:endParaRPr lang="en-GB" sz="300" dirty="0">
              <a:solidFill>
                <a:schemeClr val="tx1"/>
              </a:solidFill>
            </a:endParaRPr>
          </a:p>
          <a:p>
            <a:pPr algn="ctr"/>
            <a:r>
              <a:rPr lang="en-GB" sz="900" b="1" dirty="0">
                <a:solidFill>
                  <a:schemeClr val="tx1"/>
                </a:solidFill>
              </a:rPr>
              <a:t>16% of customers</a:t>
            </a:r>
          </a:p>
          <a:p>
            <a:pPr algn="ctr"/>
            <a:r>
              <a:rPr lang="en-GB" sz="900" b="1" dirty="0">
                <a:solidFill>
                  <a:schemeClr val="tx1"/>
                </a:solidFill>
              </a:rPr>
              <a:t>18% of spend</a:t>
            </a:r>
          </a:p>
          <a:p>
            <a:pPr algn="ctr"/>
            <a:endParaRPr lang="en-GB" sz="300" dirty="0">
              <a:solidFill>
                <a:schemeClr val="tx1"/>
              </a:solidFill>
            </a:endParaRPr>
          </a:p>
          <a:p>
            <a:pPr algn="ctr"/>
            <a:r>
              <a:rPr lang="en-GB" sz="900" dirty="0">
                <a:solidFill>
                  <a:schemeClr val="tx1"/>
                </a:solidFill>
              </a:rPr>
              <a:t>Driven by price but the influence of their children makes them more impulsive; shops big and small baskets. Likes Boost and Orchard, and will spend on GM. The least healthy Family.</a:t>
            </a:r>
          </a:p>
        </p:txBody>
      </p:sp>
      <p:sp>
        <p:nvSpPr>
          <p:cNvPr id="4" name="Rounded Rectangle 13">
            <a:extLst>
              <a:ext uri="{FF2B5EF4-FFF2-40B4-BE49-F238E27FC236}">
                <a16:creationId xmlns:a16="http://schemas.microsoft.com/office/drawing/2014/main" id="{033D9475-AF50-4F28-9DCB-13DE016C0735}"/>
              </a:ext>
            </a:extLst>
          </p:cNvPr>
          <p:cNvSpPr/>
          <p:nvPr/>
        </p:nvSpPr>
        <p:spPr>
          <a:xfrm>
            <a:off x="2039531" y="3974114"/>
            <a:ext cx="2988732" cy="1603978"/>
          </a:xfrm>
          <a:prstGeom prst="roundRect">
            <a:avLst/>
          </a:prstGeom>
          <a:noFill/>
          <a:ln>
            <a:solidFill>
              <a:srgbClr val="2688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u="sng" dirty="0">
                <a:solidFill>
                  <a:srgbClr val="2688C9"/>
                </a:solidFill>
              </a:rPr>
              <a:t>Carol</a:t>
            </a:r>
            <a:r>
              <a:rPr lang="en-GB" sz="1350" dirty="0">
                <a:solidFill>
                  <a:srgbClr val="2688C9"/>
                </a:solidFill>
              </a:rPr>
              <a:t> </a:t>
            </a:r>
            <a:r>
              <a:rPr lang="en-GB" sz="1500" dirty="0">
                <a:solidFill>
                  <a:srgbClr val="2688C9"/>
                </a:solidFill>
              </a:rPr>
              <a:t>(low affluence, post-family)</a:t>
            </a:r>
          </a:p>
          <a:p>
            <a:pPr algn="ctr"/>
            <a:endParaRPr lang="en-GB" sz="300" b="1" dirty="0">
              <a:solidFill>
                <a:schemeClr val="tx1"/>
              </a:solidFill>
            </a:endParaRPr>
          </a:p>
          <a:p>
            <a:pPr algn="ctr"/>
            <a:r>
              <a:rPr lang="en-GB" sz="900" b="1" dirty="0">
                <a:solidFill>
                  <a:schemeClr val="tx1"/>
                </a:solidFill>
              </a:rPr>
              <a:t>19% of customers</a:t>
            </a:r>
          </a:p>
          <a:p>
            <a:pPr algn="ctr"/>
            <a:r>
              <a:rPr lang="en-GB" sz="900" b="1" dirty="0">
                <a:solidFill>
                  <a:schemeClr val="tx1"/>
                </a:solidFill>
              </a:rPr>
              <a:t>17% spend</a:t>
            </a:r>
          </a:p>
          <a:p>
            <a:pPr algn="ctr"/>
            <a:endParaRPr lang="en-GB" sz="300" b="1" dirty="0">
              <a:solidFill>
                <a:schemeClr val="tx1"/>
              </a:solidFill>
            </a:endParaRPr>
          </a:p>
          <a:p>
            <a:pPr algn="ctr"/>
            <a:r>
              <a:rPr lang="en-GB" sz="900" dirty="0">
                <a:solidFill>
                  <a:schemeClr val="tx1"/>
                </a:solidFill>
              </a:rPr>
              <a:t>Shops smaller baskets from her local store; likely to buy more ’traditional’ products and considers price. Redeems coupons and her points at Face Value. Unlikely to use or rely on technology</a:t>
            </a:r>
          </a:p>
        </p:txBody>
      </p:sp>
      <p:sp>
        <p:nvSpPr>
          <p:cNvPr id="5" name="Rounded Rectangle 14">
            <a:extLst>
              <a:ext uri="{FF2B5EF4-FFF2-40B4-BE49-F238E27FC236}">
                <a16:creationId xmlns:a16="http://schemas.microsoft.com/office/drawing/2014/main" id="{63FE9FA3-DE7B-4795-87D9-1FF9468F68DB}"/>
              </a:ext>
            </a:extLst>
          </p:cNvPr>
          <p:cNvSpPr/>
          <p:nvPr/>
        </p:nvSpPr>
        <p:spPr>
          <a:xfrm>
            <a:off x="2039531" y="1182180"/>
            <a:ext cx="2988732" cy="1603978"/>
          </a:xfrm>
          <a:prstGeom prst="roundRect">
            <a:avLst/>
          </a:prstGeom>
          <a:noFill/>
          <a:ln>
            <a:solidFill>
              <a:srgbClr val="F656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u="sng" dirty="0">
                <a:solidFill>
                  <a:srgbClr val="F65640"/>
                </a:solidFill>
              </a:rPr>
              <a:t>Dawn</a:t>
            </a:r>
            <a:r>
              <a:rPr lang="en-GB" sz="1500" dirty="0">
                <a:solidFill>
                  <a:srgbClr val="F65640"/>
                </a:solidFill>
              </a:rPr>
              <a:t> (high affluence, post-family)</a:t>
            </a:r>
          </a:p>
          <a:p>
            <a:pPr algn="ctr"/>
            <a:endParaRPr lang="en-GB" sz="300" b="1" dirty="0">
              <a:solidFill>
                <a:schemeClr val="tx1"/>
              </a:solidFill>
            </a:endParaRPr>
          </a:p>
          <a:p>
            <a:pPr algn="ctr"/>
            <a:r>
              <a:rPr lang="en-GB" sz="900" b="1" dirty="0">
                <a:solidFill>
                  <a:schemeClr val="tx1"/>
                </a:solidFill>
              </a:rPr>
              <a:t>28% customers</a:t>
            </a:r>
          </a:p>
          <a:p>
            <a:pPr algn="ctr"/>
            <a:r>
              <a:rPr lang="en-GB" sz="900" b="1" dirty="0">
                <a:solidFill>
                  <a:schemeClr val="tx1"/>
                </a:solidFill>
              </a:rPr>
              <a:t>30% spend</a:t>
            </a:r>
          </a:p>
          <a:p>
            <a:pPr algn="ctr"/>
            <a:endParaRPr lang="en-GB" sz="300" b="1" dirty="0">
              <a:solidFill>
                <a:schemeClr val="tx1"/>
              </a:solidFill>
            </a:endParaRPr>
          </a:p>
          <a:p>
            <a:pPr algn="ctr"/>
            <a:r>
              <a:rPr lang="en-GB" sz="900" dirty="0">
                <a:solidFill>
                  <a:schemeClr val="tx1"/>
                </a:solidFill>
              </a:rPr>
              <a:t>A healthy diet and quality foods are important to Dawn who likes to cook from scratch. Likely to be Loyal; redeems coupons, and points on Boost Partners. Has headroom to spend more at Tesco.</a:t>
            </a:r>
          </a:p>
        </p:txBody>
      </p:sp>
      <p:sp>
        <p:nvSpPr>
          <p:cNvPr id="6" name="Rounded Rectangle 15">
            <a:extLst>
              <a:ext uri="{FF2B5EF4-FFF2-40B4-BE49-F238E27FC236}">
                <a16:creationId xmlns:a16="http://schemas.microsoft.com/office/drawing/2014/main" id="{8EC3E24A-7FFD-453B-8F29-020153F5691C}"/>
              </a:ext>
            </a:extLst>
          </p:cNvPr>
          <p:cNvSpPr/>
          <p:nvPr/>
        </p:nvSpPr>
        <p:spPr>
          <a:xfrm>
            <a:off x="6980260" y="576941"/>
            <a:ext cx="2988732" cy="1603978"/>
          </a:xfrm>
          <a:prstGeom prst="roundRect">
            <a:avLst/>
          </a:prstGeom>
          <a:noFill/>
          <a:ln>
            <a:solidFill>
              <a:srgbClr val="F8A3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u="sng" dirty="0" err="1">
                <a:solidFill>
                  <a:srgbClr val="F8A318"/>
                </a:solidFill>
              </a:rPr>
              <a:t>Roshni</a:t>
            </a:r>
            <a:r>
              <a:rPr lang="en-GB" sz="1500" b="1" dirty="0">
                <a:solidFill>
                  <a:srgbClr val="F8A318"/>
                </a:solidFill>
              </a:rPr>
              <a:t> </a:t>
            </a:r>
            <a:r>
              <a:rPr lang="en-GB" sz="1500" dirty="0">
                <a:solidFill>
                  <a:srgbClr val="F8A318"/>
                </a:solidFill>
              </a:rPr>
              <a:t>(pre-family)</a:t>
            </a:r>
          </a:p>
          <a:p>
            <a:pPr algn="ctr"/>
            <a:endParaRPr lang="en-GB" sz="300" dirty="0">
              <a:solidFill>
                <a:srgbClr val="F8A318"/>
              </a:solidFill>
            </a:endParaRPr>
          </a:p>
          <a:p>
            <a:pPr algn="ctr"/>
            <a:r>
              <a:rPr lang="en-GB" sz="900" b="1" dirty="0">
                <a:solidFill>
                  <a:schemeClr val="tx1"/>
                </a:solidFill>
              </a:rPr>
              <a:t>25% of customers</a:t>
            </a:r>
          </a:p>
          <a:p>
            <a:pPr algn="ctr"/>
            <a:r>
              <a:rPr lang="en-GB" sz="900" b="1" dirty="0">
                <a:solidFill>
                  <a:schemeClr val="tx1"/>
                </a:solidFill>
              </a:rPr>
              <a:t>17% of spend</a:t>
            </a:r>
          </a:p>
          <a:p>
            <a:pPr algn="ctr"/>
            <a:endParaRPr lang="en-GB" sz="300" dirty="0">
              <a:solidFill>
                <a:schemeClr val="tx1"/>
              </a:solidFill>
            </a:endParaRPr>
          </a:p>
          <a:p>
            <a:pPr algn="ctr"/>
            <a:r>
              <a:rPr lang="en-GB" sz="900" dirty="0">
                <a:solidFill>
                  <a:schemeClr val="tx1"/>
                </a:solidFill>
              </a:rPr>
              <a:t>Convenience shopping to fit in with her busy life; </a:t>
            </a:r>
            <a:r>
              <a:rPr lang="en-GB" sz="900" dirty="0" err="1">
                <a:solidFill>
                  <a:schemeClr val="tx1"/>
                </a:solidFill>
              </a:rPr>
              <a:t>Roshni</a:t>
            </a:r>
            <a:r>
              <a:rPr lang="en-GB" sz="900" dirty="0">
                <a:solidFill>
                  <a:schemeClr val="tx1"/>
                </a:solidFill>
              </a:rPr>
              <a:t> shops smaller formats and smaller baskets. She is unlikely to be Loyal and less likely to engage with wider business brands or coupons.</a:t>
            </a:r>
          </a:p>
        </p:txBody>
      </p:sp>
      <p:sp>
        <p:nvSpPr>
          <p:cNvPr id="7" name="Rounded Rectangle 16">
            <a:extLst>
              <a:ext uri="{FF2B5EF4-FFF2-40B4-BE49-F238E27FC236}">
                <a16:creationId xmlns:a16="http://schemas.microsoft.com/office/drawing/2014/main" id="{7043152F-1416-498D-BFB4-B864457CAFA5}"/>
              </a:ext>
            </a:extLst>
          </p:cNvPr>
          <p:cNvSpPr/>
          <p:nvPr/>
        </p:nvSpPr>
        <p:spPr>
          <a:xfrm>
            <a:off x="5272612" y="4521994"/>
            <a:ext cx="3202015" cy="1603978"/>
          </a:xfrm>
          <a:prstGeom prst="roundRect">
            <a:avLst/>
          </a:prstGeom>
          <a:noFill/>
          <a:ln>
            <a:solidFill>
              <a:srgbClr val="635C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u="sng" dirty="0">
                <a:solidFill>
                  <a:srgbClr val="635C98"/>
                </a:solidFill>
              </a:rPr>
              <a:t>The </a:t>
            </a:r>
            <a:r>
              <a:rPr lang="en-GB" sz="1350" b="1" u="sng" dirty="0" err="1">
                <a:solidFill>
                  <a:srgbClr val="635C98"/>
                </a:solidFill>
              </a:rPr>
              <a:t>Mayers</a:t>
            </a:r>
            <a:r>
              <a:rPr lang="en-GB" sz="1350" b="1" dirty="0">
                <a:solidFill>
                  <a:srgbClr val="635C98"/>
                </a:solidFill>
              </a:rPr>
              <a:t> </a:t>
            </a:r>
            <a:r>
              <a:rPr lang="en-GB" sz="1500" dirty="0">
                <a:solidFill>
                  <a:srgbClr val="635C98"/>
                </a:solidFill>
              </a:rPr>
              <a:t>(high affluence, family)</a:t>
            </a:r>
          </a:p>
          <a:p>
            <a:pPr algn="ctr"/>
            <a:endParaRPr lang="en-GB" sz="300" dirty="0">
              <a:solidFill>
                <a:schemeClr val="tx1"/>
              </a:solidFill>
            </a:endParaRPr>
          </a:p>
          <a:p>
            <a:pPr algn="ctr"/>
            <a:r>
              <a:rPr lang="en-GB" sz="900" b="1" dirty="0">
                <a:solidFill>
                  <a:schemeClr val="tx1"/>
                </a:solidFill>
              </a:rPr>
              <a:t>12% of customers</a:t>
            </a:r>
          </a:p>
          <a:p>
            <a:pPr algn="ctr"/>
            <a:r>
              <a:rPr lang="en-GB" sz="900" b="1" dirty="0">
                <a:solidFill>
                  <a:schemeClr val="tx1"/>
                </a:solidFill>
              </a:rPr>
              <a:t>18% of spend</a:t>
            </a:r>
          </a:p>
          <a:p>
            <a:pPr algn="ctr"/>
            <a:endParaRPr lang="en-GB" sz="300" dirty="0">
              <a:solidFill>
                <a:schemeClr val="tx1"/>
              </a:solidFill>
            </a:endParaRPr>
          </a:p>
          <a:p>
            <a:pPr algn="ctr"/>
            <a:r>
              <a:rPr lang="en-GB" sz="900" dirty="0">
                <a:solidFill>
                  <a:schemeClr val="tx1"/>
                </a:solidFill>
              </a:rPr>
              <a:t>Full Shop at Tesco </a:t>
            </a:r>
            <a:r>
              <a:rPr lang="en-GB" sz="900" dirty="0" err="1">
                <a:solidFill>
                  <a:schemeClr val="tx1"/>
                </a:solidFill>
              </a:rPr>
              <a:t>instore</a:t>
            </a:r>
            <a:r>
              <a:rPr lang="en-GB" sz="900" dirty="0">
                <a:solidFill>
                  <a:schemeClr val="tx1"/>
                </a:solidFill>
              </a:rPr>
              <a:t> or online; the most likely Family to be Loyal. Eat meals as a family, and will spend more to ensure quality. Boosts their points, shops GM, and a quarter have a Tesco Bank product</a:t>
            </a:r>
            <a:r>
              <a:rPr lang="en-GB" sz="1500" dirty="0">
                <a:solidFill>
                  <a:schemeClr val="tx1"/>
                </a:solidFill>
              </a:rPr>
              <a:t>.</a:t>
            </a:r>
          </a:p>
        </p:txBody>
      </p:sp>
      <p:sp>
        <p:nvSpPr>
          <p:cNvPr id="8" name="TextBox 7">
            <a:extLst>
              <a:ext uri="{FF2B5EF4-FFF2-40B4-BE49-F238E27FC236}">
                <a16:creationId xmlns:a16="http://schemas.microsoft.com/office/drawing/2014/main" id="{6F0B76C1-7EA8-4AC9-A86E-DC64EC21B9A1}"/>
              </a:ext>
            </a:extLst>
          </p:cNvPr>
          <p:cNvSpPr txBox="1"/>
          <p:nvPr/>
        </p:nvSpPr>
        <p:spPr>
          <a:xfrm>
            <a:off x="3065892" y="2967644"/>
            <a:ext cx="1594807" cy="553998"/>
          </a:xfrm>
          <a:prstGeom prst="rect">
            <a:avLst/>
          </a:prstGeom>
          <a:noFill/>
        </p:spPr>
        <p:txBody>
          <a:bodyPr wrap="square" rtlCol="0">
            <a:spAutoFit/>
          </a:bodyPr>
          <a:lstStyle/>
          <a:p>
            <a:pPr algn="r"/>
            <a:r>
              <a:rPr lang="en-GB" sz="1500" b="1" dirty="0" err="1"/>
              <a:t>Clubcard</a:t>
            </a:r>
            <a:r>
              <a:rPr lang="en-GB" sz="1500" b="1" dirty="0"/>
              <a:t> Customers:</a:t>
            </a:r>
          </a:p>
        </p:txBody>
      </p:sp>
      <p:graphicFrame>
        <p:nvGraphicFramePr>
          <p:cNvPr id="9" name="Chart 8">
            <a:extLst>
              <a:ext uri="{FF2B5EF4-FFF2-40B4-BE49-F238E27FC236}">
                <a16:creationId xmlns:a16="http://schemas.microsoft.com/office/drawing/2014/main" id="{202D07BE-D89F-476A-A999-9CDE3D93848E}"/>
              </a:ext>
            </a:extLst>
          </p:cNvPr>
          <p:cNvGraphicFramePr>
            <a:graphicFrameLocks/>
          </p:cNvGraphicFramePr>
          <p:nvPr/>
        </p:nvGraphicFramePr>
        <p:xfrm>
          <a:off x="4225628" y="1719651"/>
          <a:ext cx="3874740" cy="243285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9">
            <a:extLst>
              <a:ext uri="{FF2B5EF4-FFF2-40B4-BE49-F238E27FC236}">
                <a16:creationId xmlns:a16="http://schemas.microsoft.com/office/drawing/2014/main" id="{20AC460C-7750-4164-AB4F-6BA724844DE1}"/>
              </a:ext>
            </a:extLst>
          </p:cNvPr>
          <p:cNvSpPr>
            <a:spLocks noGrp="1"/>
          </p:cNvSpPr>
          <p:nvPr>
            <p:ph type="title"/>
          </p:nvPr>
        </p:nvSpPr>
        <p:spPr/>
        <p:txBody>
          <a:bodyPr/>
          <a:lstStyle/>
          <a:p>
            <a:r>
              <a:rPr lang="en-IN" dirty="0"/>
              <a:t>TESCO FAMILY</a:t>
            </a:r>
          </a:p>
        </p:txBody>
      </p:sp>
      <p:sp>
        <p:nvSpPr>
          <p:cNvPr id="12" name="TextBox 11">
            <a:extLst>
              <a:ext uri="{FF2B5EF4-FFF2-40B4-BE49-F238E27FC236}">
                <a16:creationId xmlns:a16="http://schemas.microsoft.com/office/drawing/2014/main" id="{D1804A8A-E505-4E4C-8D04-EB251868CAAD}"/>
              </a:ext>
            </a:extLst>
          </p:cNvPr>
          <p:cNvSpPr txBox="1"/>
          <p:nvPr/>
        </p:nvSpPr>
        <p:spPr>
          <a:xfrm flipV="1">
            <a:off x="2062768" y="1346762"/>
            <a:ext cx="2965496" cy="923330"/>
          </a:xfrm>
          <a:prstGeom prst="rect">
            <a:avLst/>
          </a:prstGeom>
          <a:noFill/>
          <a:ln w="19050">
            <a:solidFill>
              <a:schemeClr val="accent1"/>
            </a:solidFill>
          </a:ln>
        </p:spPr>
        <p:txBody>
          <a:bodyPr wrap="square" rtlCol="0">
            <a:spAutoFit/>
          </a:bodyPr>
          <a:lstStyle/>
          <a:p>
            <a:endParaRPr lang="en-IN" dirty="0"/>
          </a:p>
          <a:p>
            <a:endParaRPr lang="en-IN" dirty="0"/>
          </a:p>
          <a:p>
            <a:endParaRPr lang="en-IN" dirty="0"/>
          </a:p>
        </p:txBody>
      </p:sp>
      <p:sp>
        <p:nvSpPr>
          <p:cNvPr id="16" name="TextBox 15">
            <a:extLst>
              <a:ext uri="{FF2B5EF4-FFF2-40B4-BE49-F238E27FC236}">
                <a16:creationId xmlns:a16="http://schemas.microsoft.com/office/drawing/2014/main" id="{88E752BE-05E9-42C5-9E95-42243DF63BB3}"/>
              </a:ext>
            </a:extLst>
          </p:cNvPr>
          <p:cNvSpPr txBox="1"/>
          <p:nvPr/>
        </p:nvSpPr>
        <p:spPr>
          <a:xfrm flipV="1">
            <a:off x="2206983" y="2393101"/>
            <a:ext cx="2637579" cy="369332"/>
          </a:xfrm>
          <a:prstGeom prst="rect">
            <a:avLst/>
          </a:prstGeom>
          <a:noFill/>
          <a:ln w="19050">
            <a:solidFill>
              <a:schemeClr val="accent1"/>
            </a:solidFill>
          </a:ln>
        </p:spPr>
        <p:txBody>
          <a:bodyPr wrap="square" rtlCol="0">
            <a:spAutoFit/>
          </a:bodyPr>
          <a:lstStyle/>
          <a:p>
            <a:endParaRPr lang="en-IN" dirty="0"/>
          </a:p>
        </p:txBody>
      </p:sp>
      <p:sp>
        <p:nvSpPr>
          <p:cNvPr id="20" name="TextBox 19">
            <a:extLst>
              <a:ext uri="{FF2B5EF4-FFF2-40B4-BE49-F238E27FC236}">
                <a16:creationId xmlns:a16="http://schemas.microsoft.com/office/drawing/2014/main" id="{C0758C94-7A1E-48FD-98C1-62B4B14B5AA3}"/>
              </a:ext>
            </a:extLst>
          </p:cNvPr>
          <p:cNvSpPr txBox="1"/>
          <p:nvPr/>
        </p:nvSpPr>
        <p:spPr>
          <a:xfrm flipV="1">
            <a:off x="5554829" y="4537010"/>
            <a:ext cx="2637579" cy="923330"/>
          </a:xfrm>
          <a:prstGeom prst="rect">
            <a:avLst/>
          </a:prstGeom>
          <a:noFill/>
          <a:ln w="19050">
            <a:solidFill>
              <a:schemeClr val="accent1"/>
            </a:solidFill>
          </a:ln>
        </p:spPr>
        <p:txBody>
          <a:bodyPr wrap="square" rtlCol="0">
            <a:spAutoFit/>
          </a:bodyPr>
          <a:lstStyle/>
          <a:p>
            <a:endParaRPr lang="en-IN" dirty="0"/>
          </a:p>
          <a:p>
            <a:endParaRPr lang="en-IN" dirty="0"/>
          </a:p>
          <a:p>
            <a:endParaRPr lang="en-IN" dirty="0"/>
          </a:p>
        </p:txBody>
      </p:sp>
      <p:sp>
        <p:nvSpPr>
          <p:cNvPr id="22" name="TextBox 21">
            <a:extLst>
              <a:ext uri="{FF2B5EF4-FFF2-40B4-BE49-F238E27FC236}">
                <a16:creationId xmlns:a16="http://schemas.microsoft.com/office/drawing/2014/main" id="{613E923D-2B42-4177-8D87-FB18C8C39AF4}"/>
              </a:ext>
            </a:extLst>
          </p:cNvPr>
          <p:cNvSpPr txBox="1"/>
          <p:nvPr/>
        </p:nvSpPr>
        <p:spPr>
          <a:xfrm flipV="1">
            <a:off x="7715891" y="3512449"/>
            <a:ext cx="2637579" cy="923330"/>
          </a:xfrm>
          <a:prstGeom prst="rect">
            <a:avLst/>
          </a:prstGeom>
          <a:noFill/>
          <a:ln w="19050">
            <a:solidFill>
              <a:schemeClr val="accent1"/>
            </a:solidFill>
          </a:ln>
        </p:spPr>
        <p:txBody>
          <a:bodyPr wrap="square" rtlCol="0">
            <a:spAutoFit/>
          </a:bodyPr>
          <a:lstStyle/>
          <a:p>
            <a:endParaRPr lang="en-IN" dirty="0"/>
          </a:p>
          <a:p>
            <a:endParaRPr lang="en-IN" dirty="0"/>
          </a:p>
          <a:p>
            <a:endParaRPr lang="en-IN" dirty="0"/>
          </a:p>
        </p:txBody>
      </p:sp>
    </p:spTree>
    <p:extLst>
      <p:ext uri="{BB962C8B-B14F-4D97-AF65-F5344CB8AC3E}">
        <p14:creationId xmlns:p14="http://schemas.microsoft.com/office/powerpoint/2010/main" val="3631247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17765F-8197-4A6A-B00B-B93151404E97}"/>
              </a:ext>
            </a:extLst>
          </p:cNvPr>
          <p:cNvSpPr>
            <a:spLocks noGrp="1"/>
          </p:cNvSpPr>
          <p:nvPr>
            <p:ph type="ftr" sz="quarter" idx="12"/>
          </p:nvPr>
        </p:nvSpPr>
        <p:spPr/>
        <p:txBody>
          <a:bodyPr/>
          <a:lstStyle/>
          <a:p>
            <a:r>
              <a:rPr lang="en-GB" altLang="en-US"/>
              <a:t>customer fundamentals</a:t>
            </a:r>
          </a:p>
        </p:txBody>
      </p:sp>
      <p:pic>
        <p:nvPicPr>
          <p:cNvPr id="4" name="Picture 3">
            <a:extLst>
              <a:ext uri="{FF2B5EF4-FFF2-40B4-BE49-F238E27FC236}">
                <a16:creationId xmlns:a16="http://schemas.microsoft.com/office/drawing/2014/main" id="{D8D4D460-39A2-47FB-AC33-C9EBEE505808}"/>
              </a:ext>
            </a:extLst>
          </p:cNvPr>
          <p:cNvPicPr>
            <a:picLocks noChangeAspect="1"/>
          </p:cNvPicPr>
          <p:nvPr/>
        </p:nvPicPr>
        <p:blipFill>
          <a:blip r:embed="rId2"/>
          <a:stretch>
            <a:fillRect/>
          </a:stretch>
        </p:blipFill>
        <p:spPr>
          <a:xfrm>
            <a:off x="223831" y="323771"/>
            <a:ext cx="3710366" cy="1788802"/>
          </a:xfrm>
          <a:prstGeom prst="rect">
            <a:avLst/>
          </a:prstGeom>
        </p:spPr>
      </p:pic>
      <p:pic>
        <p:nvPicPr>
          <p:cNvPr id="6" name="Picture 5">
            <a:extLst>
              <a:ext uri="{FF2B5EF4-FFF2-40B4-BE49-F238E27FC236}">
                <a16:creationId xmlns:a16="http://schemas.microsoft.com/office/drawing/2014/main" id="{C7971C49-5126-4F88-8322-2A4154C79565}"/>
              </a:ext>
            </a:extLst>
          </p:cNvPr>
          <p:cNvPicPr>
            <a:picLocks noChangeAspect="1"/>
          </p:cNvPicPr>
          <p:nvPr/>
        </p:nvPicPr>
        <p:blipFill>
          <a:blip r:embed="rId3"/>
          <a:stretch>
            <a:fillRect/>
          </a:stretch>
        </p:blipFill>
        <p:spPr>
          <a:xfrm>
            <a:off x="7425753" y="267867"/>
            <a:ext cx="3844580" cy="1900610"/>
          </a:xfrm>
          <a:prstGeom prst="rect">
            <a:avLst/>
          </a:prstGeom>
        </p:spPr>
      </p:pic>
      <p:pic>
        <p:nvPicPr>
          <p:cNvPr id="7" name="Picture 6">
            <a:extLst>
              <a:ext uri="{FF2B5EF4-FFF2-40B4-BE49-F238E27FC236}">
                <a16:creationId xmlns:a16="http://schemas.microsoft.com/office/drawing/2014/main" id="{1D9DD763-2972-410A-AE94-7806843ED7EF}"/>
              </a:ext>
            </a:extLst>
          </p:cNvPr>
          <p:cNvPicPr>
            <a:picLocks noChangeAspect="1"/>
          </p:cNvPicPr>
          <p:nvPr/>
        </p:nvPicPr>
        <p:blipFill>
          <a:blip r:embed="rId4"/>
          <a:stretch>
            <a:fillRect/>
          </a:stretch>
        </p:blipFill>
        <p:spPr>
          <a:xfrm>
            <a:off x="131151" y="3517899"/>
            <a:ext cx="3895725" cy="1866900"/>
          </a:xfrm>
          <a:prstGeom prst="rect">
            <a:avLst/>
          </a:prstGeom>
        </p:spPr>
      </p:pic>
      <p:pic>
        <p:nvPicPr>
          <p:cNvPr id="8" name="Picture 7">
            <a:extLst>
              <a:ext uri="{FF2B5EF4-FFF2-40B4-BE49-F238E27FC236}">
                <a16:creationId xmlns:a16="http://schemas.microsoft.com/office/drawing/2014/main" id="{05B8B95A-DCC9-4CB8-AD2D-B89EB03995DD}"/>
              </a:ext>
            </a:extLst>
          </p:cNvPr>
          <p:cNvPicPr>
            <a:picLocks noChangeAspect="1"/>
          </p:cNvPicPr>
          <p:nvPr/>
        </p:nvPicPr>
        <p:blipFill>
          <a:blip r:embed="rId5"/>
          <a:stretch>
            <a:fillRect/>
          </a:stretch>
        </p:blipFill>
        <p:spPr>
          <a:xfrm>
            <a:off x="8020050" y="3004772"/>
            <a:ext cx="3905250" cy="1876425"/>
          </a:xfrm>
          <a:prstGeom prst="rect">
            <a:avLst/>
          </a:prstGeom>
        </p:spPr>
      </p:pic>
      <p:pic>
        <p:nvPicPr>
          <p:cNvPr id="9" name="Picture 8">
            <a:extLst>
              <a:ext uri="{FF2B5EF4-FFF2-40B4-BE49-F238E27FC236}">
                <a16:creationId xmlns:a16="http://schemas.microsoft.com/office/drawing/2014/main" id="{3190C28A-2CA4-4AC9-B1BA-3532EAD39400}"/>
              </a:ext>
            </a:extLst>
          </p:cNvPr>
          <p:cNvPicPr>
            <a:picLocks noChangeAspect="1"/>
          </p:cNvPicPr>
          <p:nvPr/>
        </p:nvPicPr>
        <p:blipFill>
          <a:blip r:embed="rId6"/>
          <a:stretch>
            <a:fillRect/>
          </a:stretch>
        </p:blipFill>
        <p:spPr>
          <a:xfrm>
            <a:off x="4171950" y="5067300"/>
            <a:ext cx="3848100" cy="1790700"/>
          </a:xfrm>
          <a:prstGeom prst="rect">
            <a:avLst/>
          </a:prstGeom>
        </p:spPr>
      </p:pic>
      <p:graphicFrame>
        <p:nvGraphicFramePr>
          <p:cNvPr id="3" name="Table 2">
            <a:extLst>
              <a:ext uri="{FF2B5EF4-FFF2-40B4-BE49-F238E27FC236}">
                <a16:creationId xmlns:a16="http://schemas.microsoft.com/office/drawing/2014/main" id="{9179906A-123C-4E4A-92FD-132DB300E528}"/>
              </a:ext>
            </a:extLst>
          </p:cNvPr>
          <p:cNvGraphicFramePr>
            <a:graphicFrameLocks noGrp="1"/>
          </p:cNvGraphicFramePr>
          <p:nvPr>
            <p:extLst>
              <p:ext uri="{D42A27DB-BD31-4B8C-83A1-F6EECF244321}">
                <p14:modId xmlns:p14="http://schemas.microsoft.com/office/powerpoint/2010/main" val="3346339319"/>
              </p:ext>
            </p:extLst>
          </p:nvPr>
        </p:nvGraphicFramePr>
        <p:xfrm>
          <a:off x="3988923" y="2405379"/>
          <a:ext cx="4069080" cy="1112520"/>
        </p:xfrm>
        <a:graphic>
          <a:graphicData uri="http://schemas.openxmlformats.org/drawingml/2006/table">
            <a:tbl>
              <a:tblPr firstRow="1" bandRow="1">
                <a:tableStyleId>{F5AB1C69-6EDB-4FF4-983F-18BD219EF322}</a:tableStyleId>
              </a:tblPr>
              <a:tblGrid>
                <a:gridCol w="2016224">
                  <a:extLst>
                    <a:ext uri="{9D8B030D-6E8A-4147-A177-3AD203B41FA5}">
                      <a16:colId xmlns:a16="http://schemas.microsoft.com/office/drawing/2014/main" val="541677170"/>
                    </a:ext>
                  </a:extLst>
                </a:gridCol>
                <a:gridCol w="2052856">
                  <a:extLst>
                    <a:ext uri="{9D8B030D-6E8A-4147-A177-3AD203B41FA5}">
                      <a16:colId xmlns:a16="http://schemas.microsoft.com/office/drawing/2014/main" val="2347329639"/>
                    </a:ext>
                  </a:extLst>
                </a:gridCol>
              </a:tblGrid>
              <a:tr h="370840">
                <a:tc>
                  <a:txBody>
                    <a:bodyPr/>
                    <a:lstStyle/>
                    <a:p>
                      <a:r>
                        <a:rPr lang="en-IN" b="0" dirty="0">
                          <a:solidFill>
                            <a:schemeClr val="tx1"/>
                          </a:solidFill>
                        </a:rPr>
                        <a:t>Roshni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b="0" dirty="0">
                          <a:solidFill>
                            <a:schemeClr val="tx1"/>
                          </a:solidFill>
                        </a:rPr>
                        <a:t>The Wicks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5972646"/>
                  </a:ext>
                </a:extLst>
              </a:tr>
              <a:tr h="370840">
                <a:tc>
                  <a:txBody>
                    <a:bodyPr/>
                    <a:lstStyle/>
                    <a:p>
                      <a:r>
                        <a:rPr lang="en-IN" b="0" dirty="0">
                          <a:solidFill>
                            <a:schemeClr val="tx1"/>
                          </a:solidFill>
                        </a:rPr>
                        <a:t>The </a:t>
                      </a:r>
                      <a:r>
                        <a:rPr lang="en-IN" b="0" dirty="0" err="1">
                          <a:solidFill>
                            <a:schemeClr val="tx1"/>
                          </a:solidFill>
                        </a:rPr>
                        <a:t>Mayars</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b="0" dirty="0">
                          <a:solidFill>
                            <a:schemeClr val="tx1"/>
                          </a:solidFill>
                        </a:rPr>
                        <a:t>Carol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3447974"/>
                  </a:ext>
                </a:extLst>
              </a:tr>
              <a:tr h="370840">
                <a:tc gridSpan="2">
                  <a:txBody>
                    <a:bodyPr/>
                    <a:lstStyle/>
                    <a:p>
                      <a:pPr algn="ctr"/>
                      <a:r>
                        <a:rPr lang="en-IN" b="0" dirty="0">
                          <a:solidFill>
                            <a:schemeClr val="tx1"/>
                          </a:solidFill>
                        </a:rPr>
                        <a:t>Dawn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IN" dirty="0"/>
                    </a:p>
                  </a:txBody>
                  <a:tcPr/>
                </a:tc>
                <a:extLst>
                  <a:ext uri="{0D108BD9-81ED-4DB2-BD59-A6C34878D82A}">
                    <a16:rowId xmlns:a16="http://schemas.microsoft.com/office/drawing/2014/main" val="3741924269"/>
                  </a:ext>
                </a:extLst>
              </a:tr>
            </a:tbl>
          </a:graphicData>
        </a:graphic>
      </p:graphicFrame>
      <p:sp>
        <p:nvSpPr>
          <p:cNvPr id="10" name="TextBox 9">
            <a:extLst>
              <a:ext uri="{FF2B5EF4-FFF2-40B4-BE49-F238E27FC236}">
                <a16:creationId xmlns:a16="http://schemas.microsoft.com/office/drawing/2014/main" id="{CD977BE3-AE88-4BA7-BC87-41E174CD0541}"/>
              </a:ext>
            </a:extLst>
          </p:cNvPr>
          <p:cNvSpPr txBox="1"/>
          <p:nvPr/>
        </p:nvSpPr>
        <p:spPr>
          <a:xfrm>
            <a:off x="4431323" y="486646"/>
            <a:ext cx="3059724" cy="369332"/>
          </a:xfrm>
          <a:prstGeom prst="rect">
            <a:avLst/>
          </a:prstGeom>
          <a:noFill/>
        </p:spPr>
        <p:txBody>
          <a:bodyPr wrap="square" rtlCol="0">
            <a:spAutoFit/>
          </a:bodyPr>
          <a:lstStyle/>
          <a:p>
            <a:r>
              <a:rPr lang="en-IN" b="1" dirty="0">
                <a:solidFill>
                  <a:srgbClr val="FF0000"/>
                </a:solidFill>
              </a:rPr>
              <a:t>Read it your self, Later.</a:t>
            </a:r>
          </a:p>
        </p:txBody>
      </p:sp>
    </p:spTree>
    <p:extLst>
      <p:ext uri="{BB962C8B-B14F-4D97-AF65-F5344CB8AC3E}">
        <p14:creationId xmlns:p14="http://schemas.microsoft.com/office/powerpoint/2010/main" val="507541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70" name="Rectangle 2">
            <a:extLst>
              <a:ext uri="{FF2B5EF4-FFF2-40B4-BE49-F238E27FC236}">
                <a16:creationId xmlns:a16="http://schemas.microsoft.com/office/drawing/2014/main" id="{7D79E9EB-93C2-4E4D-9029-DC0D3F602F6B}"/>
              </a:ext>
            </a:extLst>
          </p:cNvPr>
          <p:cNvSpPr>
            <a:spLocks noChangeArrowheads="1"/>
          </p:cNvSpPr>
          <p:nvPr/>
        </p:nvSpPr>
        <p:spPr bwMode="auto">
          <a:xfrm>
            <a:off x="501161" y="1989139"/>
            <a:ext cx="11192607" cy="4262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defTabSz="1001713">
              <a:spcBef>
                <a:spcPct val="20000"/>
              </a:spcBef>
              <a:buFont typeface="Arial" panose="020B0604020202020204" pitchFamily="34" charset="0"/>
              <a:buChar char="●"/>
              <a:defRPr sz="2000">
                <a:solidFill>
                  <a:schemeClr val="tx1"/>
                </a:solidFill>
                <a:latin typeface="Arial" panose="020B0604020202020204" pitchFamily="34" charset="0"/>
              </a:defRPr>
            </a:lvl1pPr>
            <a:lvl2pPr marL="377825" indent="-187325" algn="l" defTabSz="1001713">
              <a:spcBef>
                <a:spcPct val="20000"/>
              </a:spcBef>
              <a:buFont typeface="Arial" panose="020B0604020202020204" pitchFamily="34" charset="0"/>
              <a:buChar char="–"/>
              <a:defRPr>
                <a:solidFill>
                  <a:schemeClr val="tx1"/>
                </a:solidFill>
                <a:latin typeface="Arial" panose="020B0604020202020204" pitchFamily="34" charset="0"/>
              </a:defRPr>
            </a:lvl2pPr>
            <a:lvl3pPr marL="757238" indent="-188913" algn="l" defTabSz="1001713">
              <a:spcBef>
                <a:spcPct val="20000"/>
              </a:spcBef>
              <a:buFont typeface="Arial" panose="020B0604020202020204" pitchFamily="34" charset="0"/>
              <a:buChar char="–"/>
              <a:defRPr>
                <a:solidFill>
                  <a:schemeClr val="tx1"/>
                </a:solidFill>
                <a:latin typeface="Arial" panose="020B0604020202020204" pitchFamily="34" charset="0"/>
              </a:defRPr>
            </a:lvl3pPr>
            <a:lvl4pPr marL="1147763" indent="-200025" algn="l" defTabSz="1001713">
              <a:spcBef>
                <a:spcPct val="20000"/>
              </a:spcBef>
              <a:buChar char="–"/>
              <a:defRPr sz="1600">
                <a:solidFill>
                  <a:schemeClr val="tx1"/>
                </a:solidFill>
                <a:latin typeface="Arial" panose="020B0604020202020204" pitchFamily="34" charset="0"/>
              </a:defRPr>
            </a:lvl4pPr>
            <a:lvl5pPr marL="1527175" indent="-188913" algn="l" defTabSz="1001713">
              <a:spcBef>
                <a:spcPct val="20000"/>
              </a:spcBef>
              <a:buChar char="»"/>
              <a:defRPr sz="1600">
                <a:solidFill>
                  <a:schemeClr val="tx1"/>
                </a:solidFill>
                <a:latin typeface="Arial" panose="020B0604020202020204" pitchFamily="34" charset="0"/>
              </a:defRPr>
            </a:lvl5pPr>
            <a:lvl6pPr marL="1984375" indent="-188913" defTabSz="1001713" fontAlgn="base">
              <a:spcBef>
                <a:spcPct val="20000"/>
              </a:spcBef>
              <a:spcAft>
                <a:spcPct val="0"/>
              </a:spcAft>
              <a:buChar char="»"/>
              <a:defRPr sz="1600">
                <a:solidFill>
                  <a:schemeClr val="tx1"/>
                </a:solidFill>
                <a:latin typeface="Arial" panose="020B0604020202020204" pitchFamily="34" charset="0"/>
              </a:defRPr>
            </a:lvl6pPr>
            <a:lvl7pPr marL="2441575" indent="-188913" defTabSz="1001713" fontAlgn="base">
              <a:spcBef>
                <a:spcPct val="20000"/>
              </a:spcBef>
              <a:spcAft>
                <a:spcPct val="0"/>
              </a:spcAft>
              <a:buChar char="»"/>
              <a:defRPr sz="1600">
                <a:solidFill>
                  <a:schemeClr val="tx1"/>
                </a:solidFill>
                <a:latin typeface="Arial" panose="020B0604020202020204" pitchFamily="34" charset="0"/>
              </a:defRPr>
            </a:lvl7pPr>
            <a:lvl8pPr marL="2898775" indent="-188913" defTabSz="1001713" fontAlgn="base">
              <a:spcBef>
                <a:spcPct val="20000"/>
              </a:spcBef>
              <a:spcAft>
                <a:spcPct val="0"/>
              </a:spcAft>
              <a:buChar char="»"/>
              <a:defRPr sz="1600">
                <a:solidFill>
                  <a:schemeClr val="tx1"/>
                </a:solidFill>
                <a:latin typeface="Arial" panose="020B0604020202020204" pitchFamily="34" charset="0"/>
              </a:defRPr>
            </a:lvl8pPr>
            <a:lvl9pPr marL="3355975" indent="-188913" defTabSz="1001713" fontAlgn="base">
              <a:spcBef>
                <a:spcPct val="20000"/>
              </a:spcBef>
              <a:spcAft>
                <a:spcPct val="0"/>
              </a:spcAft>
              <a:buChar char="»"/>
              <a:defRPr sz="1600">
                <a:solidFill>
                  <a:schemeClr val="tx1"/>
                </a:solidFill>
                <a:latin typeface="Arial" panose="020B0604020202020204" pitchFamily="34" charset="0"/>
              </a:defRPr>
            </a:lvl9pPr>
          </a:lstStyle>
          <a:p>
            <a:pPr algn="ctr">
              <a:buFont typeface="Arial" panose="020B0604020202020204" pitchFamily="34" charset="0"/>
              <a:buNone/>
            </a:pPr>
            <a:r>
              <a:rPr lang="en-GB" altLang="en-GB" sz="4400" b="1" dirty="0"/>
              <a:t>    5. Basket-Size </a:t>
            </a:r>
          </a:p>
          <a:p>
            <a:pPr algn="ctr">
              <a:buFont typeface="Arial" panose="020B0604020202020204" pitchFamily="34" charset="0"/>
              <a:buNone/>
            </a:pPr>
            <a:r>
              <a:rPr lang="en-GB" altLang="en-GB" sz="4400" b="1" dirty="0"/>
              <a:t>   &amp;</a:t>
            </a:r>
          </a:p>
          <a:p>
            <a:pPr algn="ctr">
              <a:buFont typeface="Arial" panose="020B0604020202020204" pitchFamily="34" charset="0"/>
              <a:buNone/>
            </a:pPr>
            <a:r>
              <a:rPr lang="en-GB" altLang="en-GB" sz="4400" b="1" dirty="0"/>
              <a:t>      Shopping Missions</a:t>
            </a:r>
          </a:p>
          <a:p>
            <a:pPr algn="ctr">
              <a:buFont typeface="Arial" panose="020B0604020202020204" pitchFamily="34" charset="0"/>
              <a:buNone/>
            </a:pPr>
            <a:endParaRPr lang="en-GB" altLang="en-GB" sz="4400" b="1" dirty="0"/>
          </a:p>
          <a:p>
            <a:pPr marL="342900" indent="-342900"/>
            <a:r>
              <a:rPr lang="en-US" i="1" dirty="0"/>
              <a:t>What is the specific ‘motivation’ behind the customer visit?</a:t>
            </a:r>
          </a:p>
          <a:p>
            <a:pPr marL="342900" indent="-342900"/>
            <a:r>
              <a:rPr lang="en-US" i="1" dirty="0"/>
              <a:t>What is the primary reason for a shopping trip/basket?</a:t>
            </a:r>
            <a:endParaRPr lang="en-GB" altLang="en-GB" sz="4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8" name="Rectangle 2">
            <a:extLst>
              <a:ext uri="{FF2B5EF4-FFF2-40B4-BE49-F238E27FC236}">
                <a16:creationId xmlns:a16="http://schemas.microsoft.com/office/drawing/2014/main" id="{58813A10-43E7-41F0-B69D-1C3378A890A4}"/>
              </a:ext>
            </a:extLst>
          </p:cNvPr>
          <p:cNvSpPr>
            <a:spLocks noGrp="1" noChangeArrowheads="1"/>
          </p:cNvSpPr>
          <p:nvPr>
            <p:ph type="title"/>
          </p:nvPr>
        </p:nvSpPr>
        <p:spPr/>
        <p:txBody>
          <a:bodyPr>
            <a:normAutofit fontScale="90000"/>
          </a:bodyPr>
          <a:lstStyle/>
          <a:p>
            <a:r>
              <a:rPr lang="en-GB" altLang="en-US" sz="3200" dirty="0"/>
              <a:t>Shopping Missions is another segmentation of customer needs</a:t>
            </a:r>
          </a:p>
        </p:txBody>
      </p:sp>
      <p:sp>
        <p:nvSpPr>
          <p:cNvPr id="1135619" name="Rectangle 3">
            <a:extLst>
              <a:ext uri="{FF2B5EF4-FFF2-40B4-BE49-F238E27FC236}">
                <a16:creationId xmlns:a16="http://schemas.microsoft.com/office/drawing/2014/main" id="{B2EB193B-5704-42D5-A8E3-85E059FB4153}"/>
              </a:ext>
            </a:extLst>
          </p:cNvPr>
          <p:cNvSpPr>
            <a:spLocks noGrp="1" noChangeArrowheads="1"/>
          </p:cNvSpPr>
          <p:nvPr>
            <p:ph type="body" sz="quarter" idx="15"/>
          </p:nvPr>
        </p:nvSpPr>
        <p:spPr/>
        <p:txBody>
          <a:bodyPr/>
          <a:lstStyle/>
          <a:p>
            <a:pPr algn="ctr"/>
            <a:r>
              <a:rPr lang="en-GB" altLang="en-US" b="1">
                <a:solidFill>
                  <a:srgbClr val="000000"/>
                </a:solidFill>
              </a:rPr>
              <a:t>What is the ‘primary need’ behind a customer’s?</a:t>
            </a:r>
          </a:p>
        </p:txBody>
      </p:sp>
      <p:sp>
        <p:nvSpPr>
          <p:cNvPr id="8" name="Footer Placeholder 7">
            <a:extLst>
              <a:ext uri="{FF2B5EF4-FFF2-40B4-BE49-F238E27FC236}">
                <a16:creationId xmlns:a16="http://schemas.microsoft.com/office/drawing/2014/main" id="{41B8C907-2915-4A69-B466-FC21C433F976}"/>
              </a:ext>
            </a:extLst>
          </p:cNvPr>
          <p:cNvSpPr>
            <a:spLocks noGrp="1"/>
          </p:cNvSpPr>
          <p:nvPr>
            <p:ph type="ftr" sz="quarter" idx="4294967295"/>
          </p:nvPr>
        </p:nvSpPr>
        <p:spPr>
          <a:xfrm>
            <a:off x="0" y="6254750"/>
            <a:ext cx="3860800" cy="377825"/>
          </a:xfrm>
        </p:spPr>
        <p:txBody>
          <a:bodyPr/>
          <a:lstStyle/>
          <a:p>
            <a:r>
              <a:rPr lang="en-GB" altLang="en-US"/>
              <a:t>customer fundamentals</a:t>
            </a:r>
          </a:p>
        </p:txBody>
      </p:sp>
      <p:pic>
        <p:nvPicPr>
          <p:cNvPr id="1135620" name="Picture 4" descr="HMP_ Youngdeungpo store_Electricals Dept">
            <a:extLst>
              <a:ext uri="{FF2B5EF4-FFF2-40B4-BE49-F238E27FC236}">
                <a16:creationId xmlns:a16="http://schemas.microsoft.com/office/drawing/2014/main" id="{472CDEBF-BA79-46B8-8BA1-592456B25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0457" y="1745813"/>
            <a:ext cx="2882900" cy="2162175"/>
          </a:xfrm>
          <a:prstGeom prst="rect">
            <a:avLst/>
          </a:prstGeom>
          <a:noFill/>
          <a:ln w="9525">
            <a:solidFill>
              <a:schemeClr val="tx1"/>
            </a:solidFill>
            <a:miter lim="800000"/>
            <a:headEnd/>
            <a:tailEnd/>
          </a:ln>
          <a:effectLst>
            <a:outerShdw dist="107763" dir="81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pic>
        <p:nvPicPr>
          <p:cNvPr id="1135621" name="Picture 5" descr="HMP_ Youngdeungpo store_Fresh counters">
            <a:extLst>
              <a:ext uri="{FF2B5EF4-FFF2-40B4-BE49-F238E27FC236}">
                <a16:creationId xmlns:a16="http://schemas.microsoft.com/office/drawing/2014/main" id="{880513B6-2F0A-4BD0-AA7C-E67D8490D7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7382" y="4193048"/>
            <a:ext cx="2951163" cy="2212975"/>
          </a:xfrm>
          <a:prstGeom prst="rect">
            <a:avLst/>
          </a:prstGeom>
          <a:noFill/>
          <a:ln w="9525">
            <a:solidFill>
              <a:schemeClr val="tx1"/>
            </a:solidFill>
            <a:miter lim="800000"/>
            <a:headEnd/>
            <a:tailEnd/>
          </a:ln>
          <a:effectLst>
            <a:outerShdw dist="107763" dir="81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pic>
        <p:nvPicPr>
          <p:cNvPr id="1135622" name="Picture 6" descr="HMP_ Youngdeungpo store_Gondolas">
            <a:extLst>
              <a:ext uri="{FF2B5EF4-FFF2-40B4-BE49-F238E27FC236}">
                <a16:creationId xmlns:a16="http://schemas.microsoft.com/office/drawing/2014/main" id="{E35805DA-AF57-43CA-AFCA-7FB0F2A1B4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6181" y="1782586"/>
            <a:ext cx="2955925" cy="2217737"/>
          </a:xfrm>
          <a:prstGeom prst="rect">
            <a:avLst/>
          </a:prstGeom>
          <a:noFill/>
          <a:ln w="9525">
            <a:solidFill>
              <a:schemeClr val="tx1"/>
            </a:solidFill>
            <a:miter lim="800000"/>
            <a:headEnd/>
            <a:tailEnd/>
          </a:ln>
          <a:effectLst>
            <a:outerShdw dist="107763" dir="81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pic>
        <p:nvPicPr>
          <p:cNvPr id="1135623" name="Picture 7" descr="HMP_ Youngdeungpo store_Cosmetics consignments and moonwalker">
            <a:extLst>
              <a:ext uri="{FF2B5EF4-FFF2-40B4-BE49-F238E27FC236}">
                <a16:creationId xmlns:a16="http://schemas.microsoft.com/office/drawing/2014/main" id="{8FF1CE47-E4BF-45D4-BDF4-48EBAF42BD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1202" y="4260434"/>
            <a:ext cx="2882900" cy="2162175"/>
          </a:xfrm>
          <a:prstGeom prst="rect">
            <a:avLst/>
          </a:prstGeom>
          <a:noFill/>
          <a:ln w="9525">
            <a:solidFill>
              <a:schemeClr val="tx1"/>
            </a:solidFill>
            <a:miter lim="800000"/>
            <a:headEnd/>
            <a:tailEnd/>
          </a:ln>
          <a:effectLst>
            <a:outerShdw dist="107763" dir="81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14" name="Rectangle 2">
            <a:extLst>
              <a:ext uri="{FF2B5EF4-FFF2-40B4-BE49-F238E27FC236}">
                <a16:creationId xmlns:a16="http://schemas.microsoft.com/office/drawing/2014/main" id="{93B5E70E-3F11-4C75-BF95-CE90816CA614}"/>
              </a:ext>
            </a:extLst>
          </p:cNvPr>
          <p:cNvSpPr>
            <a:spLocks noGrp="1" noChangeArrowheads="1"/>
          </p:cNvSpPr>
          <p:nvPr>
            <p:ph type="title"/>
          </p:nvPr>
        </p:nvSpPr>
        <p:spPr/>
        <p:txBody>
          <a:bodyPr/>
          <a:lstStyle/>
          <a:p>
            <a:pPr defTabSz="1001713"/>
            <a:r>
              <a:rPr lang="en-GB" altLang="en-GB" dirty="0">
                <a:solidFill>
                  <a:schemeClr val="tx1"/>
                </a:solidFill>
              </a:rPr>
              <a:t>Where we only have EPOS data, we will focus on basket size instead</a:t>
            </a:r>
          </a:p>
        </p:txBody>
      </p:sp>
      <p:sp>
        <p:nvSpPr>
          <p:cNvPr id="1139715" name="Text Box 3">
            <a:extLst>
              <a:ext uri="{FF2B5EF4-FFF2-40B4-BE49-F238E27FC236}">
                <a16:creationId xmlns:a16="http://schemas.microsoft.com/office/drawing/2014/main" id="{FCD69352-DE6B-4D2A-AA27-1BCC2F246940}"/>
              </a:ext>
            </a:extLst>
          </p:cNvPr>
          <p:cNvSpPr txBox="1">
            <a:spLocks noChangeArrowheads="1"/>
          </p:cNvSpPr>
          <p:nvPr/>
        </p:nvSpPr>
        <p:spPr bwMode="auto">
          <a:xfrm>
            <a:off x="852854" y="1239715"/>
            <a:ext cx="920554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buFontTx/>
              <a:buNone/>
            </a:pPr>
            <a:r>
              <a:rPr lang="en-GB" altLang="en-US" sz="2200" b="1" dirty="0">
                <a:solidFill>
                  <a:srgbClr val="70004E"/>
                </a:solidFill>
              </a:rPr>
              <a:t>Basket Size</a:t>
            </a:r>
            <a:r>
              <a:rPr lang="en-GB" altLang="en-US" sz="2200" dirty="0"/>
              <a:t> - </a:t>
            </a:r>
            <a:r>
              <a:rPr lang="en-GB" altLang="en-US" dirty="0"/>
              <a:t>classifies baskets based on the breadth (number of categories shopped) and depth (number of unique items bought).</a:t>
            </a:r>
          </a:p>
          <a:p>
            <a:r>
              <a:rPr lang="en-IN" dirty="0"/>
              <a:t>the dominant mission type</a:t>
            </a:r>
          </a:p>
          <a:p>
            <a:r>
              <a:rPr lang="en-US" dirty="0"/>
              <a:t>(food, non-food, fresh, grocery) and also</a:t>
            </a:r>
          </a:p>
          <a:p>
            <a:r>
              <a:rPr lang="en-IN" dirty="0"/>
              <a:t>- the basket size</a:t>
            </a:r>
          </a:p>
          <a:p>
            <a:r>
              <a:rPr lang="en-US" dirty="0"/>
              <a:t>(full shop, top-up shop, small shop)</a:t>
            </a:r>
            <a:endParaRPr lang="en-GB" altLang="en-US" dirty="0"/>
          </a:p>
        </p:txBody>
      </p:sp>
      <p:sp>
        <p:nvSpPr>
          <p:cNvPr id="1139716" name="Text Box 4">
            <a:extLst>
              <a:ext uri="{FF2B5EF4-FFF2-40B4-BE49-F238E27FC236}">
                <a16:creationId xmlns:a16="http://schemas.microsoft.com/office/drawing/2014/main" id="{D411FD00-37A2-419D-86BD-7C9533CCE1EF}"/>
              </a:ext>
            </a:extLst>
          </p:cNvPr>
          <p:cNvSpPr txBox="1">
            <a:spLocks noChangeArrowheads="1"/>
          </p:cNvSpPr>
          <p:nvPr/>
        </p:nvSpPr>
        <p:spPr bwMode="auto">
          <a:xfrm>
            <a:off x="852854" y="3217228"/>
            <a:ext cx="5178669" cy="2931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en-GB" altLang="en-US" sz="2200" dirty="0"/>
              <a:t>Small </a:t>
            </a:r>
          </a:p>
          <a:p>
            <a:pPr algn="l">
              <a:buFontTx/>
              <a:buNone/>
            </a:pPr>
            <a:r>
              <a:rPr lang="en-GB" altLang="en-US" sz="1600" dirty="0"/>
              <a:t>Baskets that only include a few categories and a small number of unique items</a:t>
            </a:r>
          </a:p>
          <a:p>
            <a:pPr algn="l">
              <a:buFontTx/>
              <a:buNone/>
            </a:pPr>
            <a:r>
              <a:rPr lang="en-GB" altLang="en-US" sz="2200" dirty="0"/>
              <a:t>Medium – Top Up</a:t>
            </a:r>
          </a:p>
          <a:p>
            <a:pPr algn="l">
              <a:buFontTx/>
              <a:buNone/>
            </a:pPr>
            <a:r>
              <a:rPr lang="en-GB" altLang="en-US" sz="1600" dirty="0"/>
              <a:t>Baskets that have more items and categories than a Small shop but do not have the breadth and depth of a Large shop</a:t>
            </a:r>
          </a:p>
          <a:p>
            <a:pPr algn="l">
              <a:buFontTx/>
              <a:buNone/>
            </a:pPr>
            <a:r>
              <a:rPr lang="en-GB" altLang="en-US" sz="2200" dirty="0"/>
              <a:t>Large – Full Shop</a:t>
            </a:r>
          </a:p>
          <a:p>
            <a:pPr algn="l">
              <a:buFontTx/>
              <a:buNone/>
            </a:pPr>
            <a:r>
              <a:rPr lang="en-GB" altLang="en-US" sz="1600" dirty="0"/>
              <a:t>Baskets that contain a large number of unique items from a wide range of categories</a:t>
            </a:r>
          </a:p>
        </p:txBody>
      </p:sp>
      <p:pic>
        <p:nvPicPr>
          <p:cNvPr id="8" name="Picture 7">
            <a:extLst>
              <a:ext uri="{FF2B5EF4-FFF2-40B4-BE49-F238E27FC236}">
                <a16:creationId xmlns:a16="http://schemas.microsoft.com/office/drawing/2014/main" id="{31045B32-54FC-4508-B79A-EB10136443C5}"/>
              </a:ext>
            </a:extLst>
          </p:cNvPr>
          <p:cNvPicPr>
            <a:picLocks noChangeAspect="1"/>
          </p:cNvPicPr>
          <p:nvPr/>
        </p:nvPicPr>
        <p:blipFill>
          <a:blip r:embed="rId3"/>
          <a:stretch>
            <a:fillRect/>
          </a:stretch>
        </p:blipFill>
        <p:spPr>
          <a:xfrm>
            <a:off x="6608883" y="2302931"/>
            <a:ext cx="5410200" cy="2752725"/>
          </a:xfrm>
          <a:prstGeom prst="rect">
            <a:avLst/>
          </a:prstGeom>
        </p:spPr>
      </p:pic>
      <p:pic>
        <p:nvPicPr>
          <p:cNvPr id="9" name="Picture 3" descr="kocsi">
            <a:extLst>
              <a:ext uri="{FF2B5EF4-FFF2-40B4-BE49-F238E27FC236}">
                <a16:creationId xmlns:a16="http://schemas.microsoft.com/office/drawing/2014/main" id="{C41383C6-D5B0-41A3-B32A-51CE6299C7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9027" t="6055" r="9027" b="8664"/>
          <a:stretch>
            <a:fillRect/>
          </a:stretch>
        </p:blipFill>
        <p:spPr bwMode="auto">
          <a:xfrm>
            <a:off x="9482931" y="5055656"/>
            <a:ext cx="1150938" cy="1150938"/>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4">
            <a:extLst>
              <a:ext uri="{FF2B5EF4-FFF2-40B4-BE49-F238E27FC236}">
                <a16:creationId xmlns:a16="http://schemas.microsoft.com/office/drawing/2014/main" id="{B432387B-4863-4202-8BE4-79DF545DDE14}"/>
              </a:ext>
            </a:extLst>
          </p:cNvPr>
          <p:cNvSpPr txBox="1">
            <a:spLocks noChangeArrowheads="1"/>
          </p:cNvSpPr>
          <p:nvPr/>
        </p:nvSpPr>
        <p:spPr bwMode="auto">
          <a:xfrm>
            <a:off x="8875529" y="5515887"/>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FontTx/>
              <a:buNone/>
            </a:pPr>
            <a:r>
              <a:rPr lang="en-GB" altLang="en-US" dirty="0"/>
              <a:t>vs</a:t>
            </a:r>
          </a:p>
        </p:txBody>
      </p:sp>
      <p:pic>
        <p:nvPicPr>
          <p:cNvPr id="11" name="Picture 5" descr="kosar bb_retus_3_MERGE_KICSIKE">
            <a:extLst>
              <a:ext uri="{FF2B5EF4-FFF2-40B4-BE49-F238E27FC236}">
                <a16:creationId xmlns:a16="http://schemas.microsoft.com/office/drawing/2014/main" id="{A9AF1C07-2F31-4BBA-BD41-24469872B2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3516" y="5452272"/>
            <a:ext cx="649288" cy="574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2" name="Rectangle 2">
            <a:extLst>
              <a:ext uri="{FF2B5EF4-FFF2-40B4-BE49-F238E27FC236}">
                <a16:creationId xmlns:a16="http://schemas.microsoft.com/office/drawing/2014/main" id="{C8E90567-387A-47B8-BC64-81340038F9A4}"/>
              </a:ext>
            </a:extLst>
          </p:cNvPr>
          <p:cNvSpPr>
            <a:spLocks noGrp="1" noChangeArrowheads="1"/>
          </p:cNvSpPr>
          <p:nvPr>
            <p:ph type="title"/>
          </p:nvPr>
        </p:nvSpPr>
        <p:spPr>
          <a:xfrm>
            <a:off x="380666" y="5614288"/>
            <a:ext cx="11430667" cy="405245"/>
          </a:xfrm>
        </p:spPr>
        <p:txBody>
          <a:bodyPr>
            <a:normAutofit fontScale="90000"/>
          </a:bodyPr>
          <a:lstStyle/>
          <a:p>
            <a:r>
              <a:rPr lang="en-GB" altLang="en-US" sz="2200" dirty="0"/>
              <a:t>In some retailers, we choose to split out Small Shop missions because of the high % of Small Shops</a:t>
            </a:r>
          </a:p>
        </p:txBody>
      </p:sp>
      <p:pic>
        <p:nvPicPr>
          <p:cNvPr id="1141766" name="Picture 6">
            <a:extLst>
              <a:ext uri="{FF2B5EF4-FFF2-40B4-BE49-F238E27FC236}">
                <a16:creationId xmlns:a16="http://schemas.microsoft.com/office/drawing/2014/main" id="{58DFFC7D-F6D4-466A-B237-F66BBE1C9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632076"/>
            <a:ext cx="4267200" cy="262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1767" name="Picture 7">
            <a:extLst>
              <a:ext uri="{FF2B5EF4-FFF2-40B4-BE49-F238E27FC236}">
                <a16:creationId xmlns:a16="http://schemas.microsoft.com/office/drawing/2014/main" id="{7B817DB2-7FA6-4991-8BB2-41DDD580F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590801"/>
            <a:ext cx="4267200" cy="229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41768" name="Rectangle 8">
            <a:extLst>
              <a:ext uri="{FF2B5EF4-FFF2-40B4-BE49-F238E27FC236}">
                <a16:creationId xmlns:a16="http://schemas.microsoft.com/office/drawing/2014/main" id="{F56C4644-4267-4B29-91B1-61E6EC18520B}"/>
              </a:ext>
            </a:extLst>
          </p:cNvPr>
          <p:cNvSpPr>
            <a:spLocks noChangeArrowheads="1"/>
          </p:cNvSpPr>
          <p:nvPr/>
        </p:nvSpPr>
        <p:spPr bwMode="auto">
          <a:xfrm>
            <a:off x="193432" y="495956"/>
            <a:ext cx="11703988"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lnSpc>
                <a:spcPct val="80000"/>
              </a:lnSpc>
              <a:spcBef>
                <a:spcPct val="0"/>
              </a:spcBef>
              <a:defRPr sz="2800" b="1">
                <a:solidFill>
                  <a:schemeClr val="tx2"/>
                </a:solidFill>
                <a:latin typeface="Arial" panose="020B0604020202020204" pitchFamily="34" charset="0"/>
              </a:defRPr>
            </a:lvl1pPr>
            <a:lvl2pPr algn="l">
              <a:lnSpc>
                <a:spcPct val="80000"/>
              </a:lnSpc>
              <a:spcBef>
                <a:spcPct val="0"/>
              </a:spcBef>
              <a:defRPr sz="2800" b="1">
                <a:solidFill>
                  <a:schemeClr val="tx2"/>
                </a:solidFill>
                <a:latin typeface="Arial" panose="020B0604020202020204" pitchFamily="34" charset="0"/>
              </a:defRPr>
            </a:lvl2pPr>
            <a:lvl3pPr algn="l">
              <a:lnSpc>
                <a:spcPct val="80000"/>
              </a:lnSpc>
              <a:spcBef>
                <a:spcPct val="0"/>
              </a:spcBef>
              <a:defRPr sz="2800" b="1">
                <a:solidFill>
                  <a:schemeClr val="tx2"/>
                </a:solidFill>
                <a:latin typeface="Arial" panose="020B0604020202020204" pitchFamily="34" charset="0"/>
              </a:defRPr>
            </a:lvl3pPr>
            <a:lvl4pPr algn="l">
              <a:lnSpc>
                <a:spcPct val="80000"/>
              </a:lnSpc>
              <a:spcBef>
                <a:spcPct val="0"/>
              </a:spcBef>
              <a:defRPr sz="2800" b="1">
                <a:solidFill>
                  <a:schemeClr val="tx2"/>
                </a:solidFill>
                <a:latin typeface="Arial" panose="020B0604020202020204" pitchFamily="34" charset="0"/>
              </a:defRPr>
            </a:lvl4pPr>
            <a:lvl5pPr algn="l">
              <a:lnSpc>
                <a:spcPct val="80000"/>
              </a:lnSpc>
              <a:spcBef>
                <a:spcPct val="0"/>
              </a:spcBef>
              <a:defRPr sz="2800" b="1">
                <a:solidFill>
                  <a:schemeClr val="tx2"/>
                </a:solidFill>
                <a:latin typeface="Arial" panose="020B0604020202020204" pitchFamily="34" charset="0"/>
              </a:defRPr>
            </a:lvl5pPr>
            <a:lvl6pPr marL="457200" fontAlgn="base">
              <a:lnSpc>
                <a:spcPct val="80000"/>
              </a:lnSpc>
              <a:spcBef>
                <a:spcPct val="0"/>
              </a:spcBef>
              <a:spcAft>
                <a:spcPct val="0"/>
              </a:spcAft>
              <a:defRPr sz="2800" b="1">
                <a:solidFill>
                  <a:schemeClr val="tx2"/>
                </a:solidFill>
                <a:latin typeface="Arial" panose="020B0604020202020204" pitchFamily="34" charset="0"/>
              </a:defRPr>
            </a:lvl6pPr>
            <a:lvl7pPr marL="914400" fontAlgn="base">
              <a:lnSpc>
                <a:spcPct val="80000"/>
              </a:lnSpc>
              <a:spcBef>
                <a:spcPct val="0"/>
              </a:spcBef>
              <a:spcAft>
                <a:spcPct val="0"/>
              </a:spcAft>
              <a:defRPr sz="2800" b="1">
                <a:solidFill>
                  <a:schemeClr val="tx2"/>
                </a:solidFill>
                <a:latin typeface="Arial" panose="020B0604020202020204" pitchFamily="34" charset="0"/>
              </a:defRPr>
            </a:lvl7pPr>
            <a:lvl8pPr marL="1371600" fontAlgn="base">
              <a:lnSpc>
                <a:spcPct val="80000"/>
              </a:lnSpc>
              <a:spcBef>
                <a:spcPct val="0"/>
              </a:spcBef>
              <a:spcAft>
                <a:spcPct val="0"/>
              </a:spcAft>
              <a:defRPr sz="2800" b="1">
                <a:solidFill>
                  <a:schemeClr val="tx2"/>
                </a:solidFill>
                <a:latin typeface="Arial" panose="020B0604020202020204" pitchFamily="34" charset="0"/>
              </a:defRPr>
            </a:lvl8pPr>
            <a:lvl9pPr marL="1828800" fontAlgn="base">
              <a:lnSpc>
                <a:spcPct val="80000"/>
              </a:lnSpc>
              <a:spcBef>
                <a:spcPct val="0"/>
              </a:spcBef>
              <a:spcAft>
                <a:spcPct val="0"/>
              </a:spcAft>
              <a:defRPr sz="2800" b="1">
                <a:solidFill>
                  <a:schemeClr val="tx2"/>
                </a:solidFill>
                <a:latin typeface="Arial" panose="020B0604020202020204" pitchFamily="34" charset="0"/>
              </a:defRPr>
            </a:lvl9pPr>
          </a:lstStyle>
          <a:p>
            <a:pPr>
              <a:buFontTx/>
              <a:buNone/>
            </a:pPr>
            <a:r>
              <a:rPr lang="en-GB" altLang="en-US" dirty="0">
                <a:solidFill>
                  <a:schemeClr val="tx1"/>
                </a:solidFill>
              </a:rPr>
              <a:t>We can understand the reasons customers visit retailer’s stores (an extension of basket size)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88C29FB-1615-4A7F-862C-897C5C8F5EC6}"/>
              </a:ext>
            </a:extLst>
          </p:cNvPr>
          <p:cNvSpPr>
            <a:spLocks noGrp="1"/>
          </p:cNvSpPr>
          <p:nvPr>
            <p:ph type="body" sz="quarter" idx="15"/>
          </p:nvPr>
        </p:nvSpPr>
        <p:spPr/>
        <p:txBody>
          <a:bodyPr/>
          <a:lstStyle/>
          <a:p>
            <a:pPr algn="ctr"/>
            <a:endParaRPr lang="en-GB" altLang="en-GB" sz="3200" b="1" dirty="0"/>
          </a:p>
          <a:p>
            <a:pPr algn="ctr"/>
            <a:endParaRPr lang="en-GB" altLang="en-GB" sz="3200" b="1" dirty="0"/>
          </a:p>
          <a:p>
            <a:pPr algn="ctr"/>
            <a:endParaRPr lang="en-GB" altLang="en-GB" sz="3200" b="1" dirty="0"/>
          </a:p>
          <a:p>
            <a:pPr algn="ctr"/>
            <a:r>
              <a:rPr lang="en-GB" altLang="en-GB" sz="3200" b="1" dirty="0"/>
              <a:t>1. Shopping habits</a:t>
            </a:r>
          </a:p>
          <a:p>
            <a:pPr algn="ctr"/>
            <a:r>
              <a:rPr lang="en-GB" altLang="en-GB" dirty="0"/>
              <a:t>- Shopping Loyalty – Visit &amp; Spends</a:t>
            </a:r>
          </a:p>
          <a:p>
            <a:endParaRPr lang="en-IN" dirty="0"/>
          </a:p>
          <a:p>
            <a:endParaRPr lang="en-IN" dirty="0"/>
          </a:p>
          <a:p>
            <a:r>
              <a:rPr lang="en-US" dirty="0"/>
              <a:t>How do we identify our loyal and most valuable customers?</a:t>
            </a:r>
          </a:p>
          <a:p>
            <a:endParaRPr lang="en-US" dirty="0"/>
          </a:p>
          <a:p>
            <a:r>
              <a:rPr lang="en-US" dirty="0"/>
              <a:t>How do we measure the value of our customers?</a:t>
            </a:r>
          </a:p>
          <a:p>
            <a:endParaRPr lang="en-IN" dirty="0"/>
          </a:p>
        </p:txBody>
      </p:sp>
    </p:spTree>
    <p:extLst>
      <p:ext uri="{BB962C8B-B14F-4D97-AF65-F5344CB8AC3E}">
        <p14:creationId xmlns:p14="http://schemas.microsoft.com/office/powerpoint/2010/main" val="20030233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F35E06-8AA7-4AA1-A272-6CC5AAC07D6B}"/>
              </a:ext>
            </a:extLst>
          </p:cNvPr>
          <p:cNvSpPr>
            <a:spLocks noGrp="1"/>
          </p:cNvSpPr>
          <p:nvPr>
            <p:ph type="sldNum" sz="quarter" idx="12"/>
          </p:nvPr>
        </p:nvSpPr>
        <p:spPr/>
        <p:txBody>
          <a:bodyPr/>
          <a:lstStyle/>
          <a:p>
            <a:fld id="{FB8953FF-B90B-DD44-A3A8-547482841CA8}" type="slidenum">
              <a:rPr lang="en-US" smtClean="0"/>
              <a:pPr/>
              <a:t>50</a:t>
            </a:fld>
            <a:endParaRPr lang="en-US" dirty="0"/>
          </a:p>
        </p:txBody>
      </p:sp>
      <p:pic>
        <p:nvPicPr>
          <p:cNvPr id="5" name="Picture 4">
            <a:extLst>
              <a:ext uri="{FF2B5EF4-FFF2-40B4-BE49-F238E27FC236}">
                <a16:creationId xmlns:a16="http://schemas.microsoft.com/office/drawing/2014/main" id="{94170B17-B4B2-4C47-A0CE-822E3A3392DC}"/>
              </a:ext>
            </a:extLst>
          </p:cNvPr>
          <p:cNvPicPr>
            <a:picLocks noChangeAspect="1"/>
          </p:cNvPicPr>
          <p:nvPr/>
        </p:nvPicPr>
        <p:blipFill>
          <a:blip r:embed="rId2"/>
          <a:stretch>
            <a:fillRect/>
          </a:stretch>
        </p:blipFill>
        <p:spPr>
          <a:xfrm>
            <a:off x="2022231" y="735357"/>
            <a:ext cx="7710853" cy="5703482"/>
          </a:xfrm>
          <a:prstGeom prst="rect">
            <a:avLst/>
          </a:prstGeom>
        </p:spPr>
      </p:pic>
      <p:sp>
        <p:nvSpPr>
          <p:cNvPr id="6" name="TextBox 5">
            <a:extLst>
              <a:ext uri="{FF2B5EF4-FFF2-40B4-BE49-F238E27FC236}">
                <a16:creationId xmlns:a16="http://schemas.microsoft.com/office/drawing/2014/main" id="{18C92451-11B8-4D60-AE7D-9C042F5FD704}"/>
              </a:ext>
            </a:extLst>
          </p:cNvPr>
          <p:cNvSpPr txBox="1"/>
          <p:nvPr/>
        </p:nvSpPr>
        <p:spPr>
          <a:xfrm>
            <a:off x="8713177" y="419161"/>
            <a:ext cx="3059724" cy="369332"/>
          </a:xfrm>
          <a:prstGeom prst="rect">
            <a:avLst/>
          </a:prstGeom>
          <a:noFill/>
        </p:spPr>
        <p:txBody>
          <a:bodyPr wrap="square" rtlCol="0">
            <a:spAutoFit/>
          </a:bodyPr>
          <a:lstStyle/>
          <a:p>
            <a:r>
              <a:rPr lang="en-IN" b="1" dirty="0">
                <a:solidFill>
                  <a:srgbClr val="FF0000"/>
                </a:solidFill>
              </a:rPr>
              <a:t>Read it your self, Later.</a:t>
            </a:r>
          </a:p>
        </p:txBody>
      </p:sp>
    </p:spTree>
    <p:extLst>
      <p:ext uri="{BB962C8B-B14F-4D97-AF65-F5344CB8AC3E}">
        <p14:creationId xmlns:p14="http://schemas.microsoft.com/office/powerpoint/2010/main" val="42530904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5">
            <a:extLst>
              <a:ext uri="{FF2B5EF4-FFF2-40B4-BE49-F238E27FC236}">
                <a16:creationId xmlns:a16="http://schemas.microsoft.com/office/drawing/2014/main" id="{31902208-A632-4D33-B87D-F7CA55F9E9BB}"/>
              </a:ext>
            </a:extLst>
          </p:cNvPr>
          <p:cNvSpPr>
            <a:spLocks noGrp="1"/>
          </p:cNvSpPr>
          <p:nvPr>
            <p:ph type="ftr" sz="quarter" idx="4294967295"/>
          </p:nvPr>
        </p:nvSpPr>
        <p:spPr/>
        <p:txBody>
          <a:bodyPr/>
          <a:lstStyle/>
          <a:p>
            <a:r>
              <a:rPr lang="en-GB" altLang="en-US"/>
              <a:t>customer fundamentals</a:t>
            </a:r>
          </a:p>
        </p:txBody>
      </p:sp>
      <p:sp>
        <p:nvSpPr>
          <p:cNvPr id="1157122" name="Rectangle 2">
            <a:extLst>
              <a:ext uri="{FF2B5EF4-FFF2-40B4-BE49-F238E27FC236}">
                <a16:creationId xmlns:a16="http://schemas.microsoft.com/office/drawing/2014/main" id="{084EAF70-E88D-468E-AC46-588D5D4FEFAF}"/>
              </a:ext>
            </a:extLst>
          </p:cNvPr>
          <p:cNvSpPr>
            <a:spLocks noChangeArrowheads="1"/>
          </p:cNvSpPr>
          <p:nvPr/>
        </p:nvSpPr>
        <p:spPr bwMode="auto">
          <a:xfrm>
            <a:off x="597877" y="2870201"/>
            <a:ext cx="10761785" cy="235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defTabSz="1001713">
              <a:spcBef>
                <a:spcPct val="20000"/>
              </a:spcBef>
              <a:buFont typeface="Arial" panose="020B0604020202020204" pitchFamily="34" charset="0"/>
              <a:buChar char="●"/>
              <a:defRPr sz="2000">
                <a:solidFill>
                  <a:schemeClr val="tx1"/>
                </a:solidFill>
                <a:latin typeface="Arial" panose="020B0604020202020204" pitchFamily="34" charset="0"/>
              </a:defRPr>
            </a:lvl1pPr>
            <a:lvl2pPr marL="377825" indent="-187325" algn="l" defTabSz="1001713">
              <a:spcBef>
                <a:spcPct val="20000"/>
              </a:spcBef>
              <a:buFont typeface="Arial" panose="020B0604020202020204" pitchFamily="34" charset="0"/>
              <a:buChar char="–"/>
              <a:defRPr>
                <a:solidFill>
                  <a:schemeClr val="tx1"/>
                </a:solidFill>
                <a:latin typeface="Arial" panose="020B0604020202020204" pitchFamily="34" charset="0"/>
              </a:defRPr>
            </a:lvl2pPr>
            <a:lvl3pPr marL="757238" indent="-188913" algn="l" defTabSz="1001713">
              <a:spcBef>
                <a:spcPct val="20000"/>
              </a:spcBef>
              <a:buFont typeface="Arial" panose="020B0604020202020204" pitchFamily="34" charset="0"/>
              <a:buChar char="–"/>
              <a:defRPr>
                <a:solidFill>
                  <a:schemeClr val="tx1"/>
                </a:solidFill>
                <a:latin typeface="Arial" panose="020B0604020202020204" pitchFamily="34" charset="0"/>
              </a:defRPr>
            </a:lvl3pPr>
            <a:lvl4pPr marL="1147763" indent="-200025" algn="l" defTabSz="1001713">
              <a:spcBef>
                <a:spcPct val="20000"/>
              </a:spcBef>
              <a:buChar char="–"/>
              <a:defRPr sz="1600">
                <a:solidFill>
                  <a:schemeClr val="tx1"/>
                </a:solidFill>
                <a:latin typeface="Arial" panose="020B0604020202020204" pitchFamily="34" charset="0"/>
              </a:defRPr>
            </a:lvl4pPr>
            <a:lvl5pPr marL="1527175" indent="-188913" algn="l" defTabSz="1001713">
              <a:spcBef>
                <a:spcPct val="20000"/>
              </a:spcBef>
              <a:buChar char="»"/>
              <a:defRPr sz="1600">
                <a:solidFill>
                  <a:schemeClr val="tx1"/>
                </a:solidFill>
                <a:latin typeface="Arial" panose="020B0604020202020204" pitchFamily="34" charset="0"/>
              </a:defRPr>
            </a:lvl5pPr>
            <a:lvl6pPr marL="1984375" indent="-188913" defTabSz="1001713" fontAlgn="base">
              <a:spcBef>
                <a:spcPct val="20000"/>
              </a:spcBef>
              <a:spcAft>
                <a:spcPct val="0"/>
              </a:spcAft>
              <a:buChar char="»"/>
              <a:defRPr sz="1600">
                <a:solidFill>
                  <a:schemeClr val="tx1"/>
                </a:solidFill>
                <a:latin typeface="Arial" panose="020B0604020202020204" pitchFamily="34" charset="0"/>
              </a:defRPr>
            </a:lvl6pPr>
            <a:lvl7pPr marL="2441575" indent="-188913" defTabSz="1001713" fontAlgn="base">
              <a:spcBef>
                <a:spcPct val="20000"/>
              </a:spcBef>
              <a:spcAft>
                <a:spcPct val="0"/>
              </a:spcAft>
              <a:buChar char="»"/>
              <a:defRPr sz="1600">
                <a:solidFill>
                  <a:schemeClr val="tx1"/>
                </a:solidFill>
                <a:latin typeface="Arial" panose="020B0604020202020204" pitchFamily="34" charset="0"/>
              </a:defRPr>
            </a:lvl7pPr>
            <a:lvl8pPr marL="2898775" indent="-188913" defTabSz="1001713" fontAlgn="base">
              <a:spcBef>
                <a:spcPct val="20000"/>
              </a:spcBef>
              <a:spcAft>
                <a:spcPct val="0"/>
              </a:spcAft>
              <a:buChar char="»"/>
              <a:defRPr sz="1600">
                <a:solidFill>
                  <a:schemeClr val="tx1"/>
                </a:solidFill>
                <a:latin typeface="Arial" panose="020B0604020202020204" pitchFamily="34" charset="0"/>
              </a:defRPr>
            </a:lvl8pPr>
            <a:lvl9pPr marL="3355975" indent="-188913" defTabSz="1001713" fontAlgn="base">
              <a:spcBef>
                <a:spcPct val="20000"/>
              </a:spcBef>
              <a:spcAft>
                <a:spcPct val="0"/>
              </a:spcAft>
              <a:buChar char="»"/>
              <a:defRPr sz="1600">
                <a:solidFill>
                  <a:schemeClr val="tx1"/>
                </a:solidFill>
                <a:latin typeface="Arial" panose="020B0604020202020204" pitchFamily="34" charset="0"/>
              </a:defRPr>
            </a:lvl9pPr>
          </a:lstStyle>
          <a:p>
            <a:pPr algn="ctr">
              <a:buFont typeface="Arial" panose="020B0604020202020204" pitchFamily="34" charset="0"/>
              <a:buNone/>
            </a:pPr>
            <a:r>
              <a:rPr lang="en-GB" altLang="en-GB" sz="4400" b="1" dirty="0"/>
              <a:t>6. Preferred Store</a:t>
            </a:r>
          </a:p>
          <a:p>
            <a:pPr algn="ctr">
              <a:buFont typeface="Arial" panose="020B0604020202020204" pitchFamily="34" charset="0"/>
              <a:buNone/>
            </a:pPr>
            <a:r>
              <a:rPr lang="en-GB" altLang="en-GB" sz="2400" dirty="0"/>
              <a:t>- Clubcard customer only</a:t>
            </a:r>
          </a:p>
          <a:p>
            <a:pPr algn="ctr">
              <a:buFont typeface="Arial" panose="020B0604020202020204" pitchFamily="34" charset="0"/>
              <a:buNone/>
            </a:pPr>
            <a:endParaRPr lang="en-GB" altLang="en-GB" sz="4400" b="1" dirty="0"/>
          </a:p>
          <a:p>
            <a:r>
              <a:rPr lang="en-US" i="1" dirty="0"/>
              <a:t>“Customers can shop across multiple stores. How do I target them with the right offers?</a:t>
            </a:r>
          </a:p>
          <a:p>
            <a:r>
              <a:rPr lang="en-US" i="1" dirty="0"/>
              <a:t>Which store-specific offer should they receive?</a:t>
            </a:r>
          </a:p>
          <a:p>
            <a:r>
              <a:rPr lang="en-US" i="1" dirty="0"/>
              <a:t> Also, how do I determine the profile of a store?</a:t>
            </a:r>
            <a:endParaRPr lang="en-GB" altLang="en-GB" sz="4400"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050" name="Rectangle 2">
            <a:extLst>
              <a:ext uri="{FF2B5EF4-FFF2-40B4-BE49-F238E27FC236}">
                <a16:creationId xmlns:a16="http://schemas.microsoft.com/office/drawing/2014/main" id="{00D9CA11-CDEE-4ADF-9ED5-B9B4BE9060C4}"/>
              </a:ext>
            </a:extLst>
          </p:cNvPr>
          <p:cNvSpPr>
            <a:spLocks noGrp="1" noChangeArrowheads="1"/>
          </p:cNvSpPr>
          <p:nvPr>
            <p:ph type="title"/>
          </p:nvPr>
        </p:nvSpPr>
        <p:spPr/>
        <p:txBody>
          <a:bodyPr/>
          <a:lstStyle/>
          <a:p>
            <a:r>
              <a:rPr lang="en-GB" altLang="en-US"/>
              <a:t>Preferred store tracks customers’ main store</a:t>
            </a:r>
          </a:p>
        </p:txBody>
      </p:sp>
      <p:sp>
        <p:nvSpPr>
          <p:cNvPr id="1154051" name="Rectangle 3">
            <a:extLst>
              <a:ext uri="{FF2B5EF4-FFF2-40B4-BE49-F238E27FC236}">
                <a16:creationId xmlns:a16="http://schemas.microsoft.com/office/drawing/2014/main" id="{EE32E91E-1DC5-45C4-AB0C-6353D03D0FBE}"/>
              </a:ext>
            </a:extLst>
          </p:cNvPr>
          <p:cNvSpPr>
            <a:spLocks noGrp="1" noChangeArrowheads="1"/>
          </p:cNvSpPr>
          <p:nvPr>
            <p:ph type="body" sz="quarter" idx="15"/>
          </p:nvPr>
        </p:nvSpPr>
        <p:spPr/>
        <p:txBody>
          <a:bodyPr/>
          <a:lstStyle/>
          <a:p>
            <a:r>
              <a:rPr lang="en-GB" altLang="en-US" dirty="0"/>
              <a:t>Preferred store is a simple customer summary based on spend and visits. It works either on 13 or 8 weeks.</a:t>
            </a:r>
          </a:p>
          <a:p>
            <a:endParaRPr lang="en-GB" altLang="en-US" dirty="0"/>
          </a:p>
          <a:p>
            <a:r>
              <a:rPr lang="en-GB" altLang="en-US" dirty="0"/>
              <a:t>Each customer is assigned three top stores based on his spend and visits. The program basically ranks all stores on spend and visits for each customer and then uses these rank to find three top stores.</a:t>
            </a:r>
          </a:p>
          <a:p>
            <a:endParaRPr lang="en-GB" altLang="en-US" dirty="0"/>
          </a:p>
          <a:p>
            <a:r>
              <a:rPr lang="en-GB" altLang="en-US" dirty="0"/>
              <a:t>Preferred store can be used for campaigns</a:t>
            </a:r>
          </a:p>
        </p:txBody>
      </p:sp>
      <p:sp>
        <p:nvSpPr>
          <p:cNvPr id="4" name="Footer Placeholder 5">
            <a:extLst>
              <a:ext uri="{FF2B5EF4-FFF2-40B4-BE49-F238E27FC236}">
                <a16:creationId xmlns:a16="http://schemas.microsoft.com/office/drawing/2014/main" id="{E96F8810-A619-4B55-AD9E-7D1C3D4D0EF3}"/>
              </a:ext>
            </a:extLst>
          </p:cNvPr>
          <p:cNvSpPr>
            <a:spLocks noGrp="1"/>
          </p:cNvSpPr>
          <p:nvPr>
            <p:ph type="ftr" sz="quarter" idx="4294967295"/>
          </p:nvPr>
        </p:nvSpPr>
        <p:spPr/>
        <p:txBody>
          <a:bodyPr/>
          <a:lstStyle/>
          <a:p>
            <a:r>
              <a:rPr lang="en-GB" altLang="en-US"/>
              <a:t>customer fundamentals</a:t>
            </a:r>
          </a:p>
        </p:txBody>
      </p:sp>
      <p:pic>
        <p:nvPicPr>
          <p:cNvPr id="6" name="Picture 5">
            <a:extLst>
              <a:ext uri="{FF2B5EF4-FFF2-40B4-BE49-F238E27FC236}">
                <a16:creationId xmlns:a16="http://schemas.microsoft.com/office/drawing/2014/main" id="{44D38832-5109-421E-862B-B37C6A4D0E30}"/>
              </a:ext>
            </a:extLst>
          </p:cNvPr>
          <p:cNvPicPr>
            <a:picLocks noChangeAspect="1"/>
          </p:cNvPicPr>
          <p:nvPr/>
        </p:nvPicPr>
        <p:blipFill>
          <a:blip r:embed="rId2"/>
          <a:stretch>
            <a:fillRect/>
          </a:stretch>
        </p:blipFill>
        <p:spPr>
          <a:xfrm>
            <a:off x="3944449" y="3429000"/>
            <a:ext cx="7699409" cy="332710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45E639-2801-4B1F-BB17-C1D8560AAA79}"/>
              </a:ext>
            </a:extLst>
          </p:cNvPr>
          <p:cNvSpPr>
            <a:spLocks noGrp="1"/>
          </p:cNvSpPr>
          <p:nvPr>
            <p:ph type="sldNum" sz="quarter" idx="12"/>
          </p:nvPr>
        </p:nvSpPr>
        <p:spPr/>
        <p:txBody>
          <a:bodyPr/>
          <a:lstStyle/>
          <a:p>
            <a:fld id="{FB8953FF-B90B-DD44-A3A8-547482841CA8}" type="slidenum">
              <a:rPr lang="en-US" smtClean="0"/>
              <a:pPr/>
              <a:t>53</a:t>
            </a:fld>
            <a:endParaRPr lang="en-US" dirty="0"/>
          </a:p>
        </p:txBody>
      </p:sp>
      <p:pic>
        <p:nvPicPr>
          <p:cNvPr id="5" name="Picture 4">
            <a:extLst>
              <a:ext uri="{FF2B5EF4-FFF2-40B4-BE49-F238E27FC236}">
                <a16:creationId xmlns:a16="http://schemas.microsoft.com/office/drawing/2014/main" id="{9C5871FD-3188-49A4-AB70-574FFF772BA7}"/>
              </a:ext>
            </a:extLst>
          </p:cNvPr>
          <p:cNvPicPr>
            <a:picLocks noChangeAspect="1"/>
          </p:cNvPicPr>
          <p:nvPr/>
        </p:nvPicPr>
        <p:blipFill>
          <a:blip r:embed="rId2"/>
          <a:stretch>
            <a:fillRect/>
          </a:stretch>
        </p:blipFill>
        <p:spPr>
          <a:xfrm>
            <a:off x="625475" y="1007918"/>
            <a:ext cx="9505950" cy="5686425"/>
          </a:xfrm>
          <a:prstGeom prst="rect">
            <a:avLst/>
          </a:prstGeom>
        </p:spPr>
      </p:pic>
      <p:sp>
        <p:nvSpPr>
          <p:cNvPr id="6" name="TextBox 5">
            <a:extLst>
              <a:ext uri="{FF2B5EF4-FFF2-40B4-BE49-F238E27FC236}">
                <a16:creationId xmlns:a16="http://schemas.microsoft.com/office/drawing/2014/main" id="{02A12E11-75DC-4BC1-821C-B4D20935FD54}"/>
              </a:ext>
            </a:extLst>
          </p:cNvPr>
          <p:cNvSpPr txBox="1"/>
          <p:nvPr/>
        </p:nvSpPr>
        <p:spPr>
          <a:xfrm>
            <a:off x="8839661" y="664908"/>
            <a:ext cx="3059724" cy="369332"/>
          </a:xfrm>
          <a:prstGeom prst="rect">
            <a:avLst/>
          </a:prstGeom>
          <a:noFill/>
        </p:spPr>
        <p:txBody>
          <a:bodyPr wrap="square" rtlCol="0">
            <a:spAutoFit/>
          </a:bodyPr>
          <a:lstStyle/>
          <a:p>
            <a:r>
              <a:rPr lang="en-IN" b="1" dirty="0">
                <a:solidFill>
                  <a:srgbClr val="FF0000"/>
                </a:solidFill>
              </a:rPr>
              <a:t>Read it your self, Later.</a:t>
            </a:r>
          </a:p>
        </p:txBody>
      </p:sp>
    </p:spTree>
    <p:extLst>
      <p:ext uri="{BB962C8B-B14F-4D97-AF65-F5344CB8AC3E}">
        <p14:creationId xmlns:p14="http://schemas.microsoft.com/office/powerpoint/2010/main" val="25330694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3897A39-4F19-47C1-A936-968B6C143B39}"/>
              </a:ext>
            </a:extLst>
          </p:cNvPr>
          <p:cNvSpPr>
            <a:spLocks noGrp="1"/>
          </p:cNvSpPr>
          <p:nvPr>
            <p:ph type="sldNum" sz="quarter" idx="12"/>
          </p:nvPr>
        </p:nvSpPr>
        <p:spPr/>
        <p:txBody>
          <a:bodyPr/>
          <a:lstStyle/>
          <a:p>
            <a:fld id="{FB8953FF-B90B-DD44-A3A8-547482841CA8}" type="slidenum">
              <a:rPr lang="en-US" smtClean="0"/>
              <a:pPr/>
              <a:t>54</a:t>
            </a:fld>
            <a:endParaRPr lang="en-US" dirty="0"/>
          </a:p>
        </p:txBody>
      </p:sp>
      <p:sp>
        <p:nvSpPr>
          <p:cNvPr id="4" name="Text Placeholder 3">
            <a:extLst>
              <a:ext uri="{FF2B5EF4-FFF2-40B4-BE49-F238E27FC236}">
                <a16:creationId xmlns:a16="http://schemas.microsoft.com/office/drawing/2014/main" id="{ABCB0FF6-5FFB-4CB5-85A2-DCC2BBC2A7CB}"/>
              </a:ext>
            </a:extLst>
          </p:cNvPr>
          <p:cNvSpPr>
            <a:spLocks noGrp="1"/>
          </p:cNvSpPr>
          <p:nvPr>
            <p:ph type="body" sz="quarter" idx="15"/>
          </p:nvPr>
        </p:nvSpPr>
        <p:spPr/>
        <p:txBody>
          <a:bodyPr/>
          <a:lstStyle/>
          <a:p>
            <a:pPr algn="ctr"/>
            <a:endParaRPr lang="en-IN" sz="4800" dirty="0"/>
          </a:p>
          <a:p>
            <a:pPr algn="ctr"/>
            <a:endParaRPr lang="en-IN" sz="4800" dirty="0"/>
          </a:p>
          <a:p>
            <a:pPr algn="ctr"/>
            <a:r>
              <a:rPr lang="en-IN" sz="4800" dirty="0"/>
              <a:t>APPENDIX</a:t>
            </a:r>
          </a:p>
        </p:txBody>
      </p:sp>
    </p:spTree>
    <p:extLst>
      <p:ext uri="{BB962C8B-B14F-4D97-AF65-F5344CB8AC3E}">
        <p14:creationId xmlns:p14="http://schemas.microsoft.com/office/powerpoint/2010/main" val="41871801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2" descr="Clubcard Timeline">
            <a:extLst>
              <a:ext uri="{FF2B5EF4-FFF2-40B4-BE49-F238E27FC236}">
                <a16:creationId xmlns:a16="http://schemas.microsoft.com/office/drawing/2014/main" id="{8D6D48B6-D7B3-45F8-85CC-EDB94576D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4477" y="787917"/>
            <a:ext cx="6192688" cy="4532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Rectangle 3">
            <a:extLst>
              <a:ext uri="{FF2B5EF4-FFF2-40B4-BE49-F238E27FC236}">
                <a16:creationId xmlns:a16="http://schemas.microsoft.com/office/drawing/2014/main" id="{1689799D-E371-4B4A-BFAA-70E0451F4F89}"/>
              </a:ext>
            </a:extLst>
          </p:cNvPr>
          <p:cNvSpPr>
            <a:spLocks noGrp="1" noChangeArrowheads="1"/>
          </p:cNvSpPr>
          <p:nvPr>
            <p:ph type="title"/>
          </p:nvPr>
        </p:nvSpPr>
        <p:spPr>
          <a:xfrm>
            <a:off x="1524000" y="17266"/>
            <a:ext cx="6858000" cy="756047"/>
          </a:xfrm>
          <a:extLst>
            <a:ext uri="{909E8E84-426E-40DD-AFC4-6F175D3DCCD1}">
              <a14:hiddenFill xmlns:a14="http://schemas.microsoft.com/office/drawing/2010/main">
                <a:solidFill>
                  <a:schemeClr val="tx2"/>
                </a:solidFill>
              </a14:hiddenFill>
            </a:ext>
          </a:extLst>
        </p:spPr>
        <p:txBody>
          <a:bodyPr/>
          <a:lstStyle/>
          <a:p>
            <a:r>
              <a:rPr lang="en-US" altLang="en-US" sz="2400" dirty="0"/>
              <a:t>evolve the Tesco loyalty program </a:t>
            </a:r>
          </a:p>
        </p:txBody>
      </p:sp>
      <p:sp>
        <p:nvSpPr>
          <p:cNvPr id="20485" name="Text Box 7">
            <a:extLst>
              <a:ext uri="{FF2B5EF4-FFF2-40B4-BE49-F238E27FC236}">
                <a16:creationId xmlns:a16="http://schemas.microsoft.com/office/drawing/2014/main" id="{79EABFA7-4A72-45D5-9DEA-E0B13DCDBE19}"/>
              </a:ext>
            </a:extLst>
          </p:cNvPr>
          <p:cNvSpPr txBox="1">
            <a:spLocks noChangeArrowheads="1"/>
          </p:cNvSpPr>
          <p:nvPr/>
        </p:nvSpPr>
        <p:spPr bwMode="auto">
          <a:xfrm>
            <a:off x="8624154" y="4382542"/>
            <a:ext cx="540544" cy="23083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spcAft>
                <a:spcPct val="20000"/>
              </a:spcAft>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spcAft>
                <a:spcPct val="20000"/>
              </a:spcAft>
              <a:buFont typeface="Arial" panose="020B0604020202020204" pitchFamily="34" charset="0"/>
              <a:buChar char="–"/>
              <a:defRPr>
                <a:solidFill>
                  <a:schemeClr val="tx1"/>
                </a:solidFill>
                <a:latin typeface="Arial" panose="020B0604020202020204" pitchFamily="34" charset="0"/>
              </a:defRPr>
            </a:lvl2pPr>
            <a:lvl3pPr marL="1143000" indent="-228600">
              <a:spcBef>
                <a:spcPct val="20000"/>
              </a:spcBef>
              <a:spcAft>
                <a:spcPct val="20000"/>
              </a:spcAft>
              <a:buFont typeface="Arial" panose="020B0604020202020204" pitchFamily="34" charset="0"/>
              <a:buChar char="–"/>
              <a:defRPr>
                <a:solidFill>
                  <a:schemeClr val="tx1"/>
                </a:solidFill>
                <a:latin typeface="Arial" panose="020B0604020202020204" pitchFamily="34" charset="0"/>
              </a:defRPr>
            </a:lvl3pPr>
            <a:lvl4pPr marL="1600200" indent="-228600">
              <a:spcBef>
                <a:spcPct val="20000"/>
              </a:spcBef>
              <a:spcAft>
                <a:spcPct val="20000"/>
              </a:spcAft>
              <a:buChar char="–"/>
              <a:defRPr sz="1600">
                <a:solidFill>
                  <a:schemeClr val="tx1"/>
                </a:solidFill>
                <a:latin typeface="Arial" panose="020B0604020202020204" pitchFamily="34" charset="0"/>
              </a:defRPr>
            </a:lvl4pPr>
            <a:lvl5pPr marL="2057400" indent="-228600">
              <a:spcBef>
                <a:spcPct val="20000"/>
              </a:spcBef>
              <a:spcAft>
                <a:spcPct val="20000"/>
              </a:spcAft>
              <a:buChar char="»"/>
              <a:defRPr sz="1600">
                <a:solidFill>
                  <a:schemeClr val="tx1"/>
                </a:solidFill>
                <a:latin typeface="Arial" panose="020B0604020202020204" pitchFamily="34" charset="0"/>
              </a:defRPr>
            </a:lvl5pPr>
            <a:lvl6pPr marL="2514600" indent="-228600" eaLnBrk="0" fontAlgn="base" hangingPunct="0">
              <a:spcBef>
                <a:spcPct val="20000"/>
              </a:spcBef>
              <a:spcAft>
                <a:spcPct val="2000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2000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2000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20000"/>
              </a:spcAft>
              <a:buChar char="»"/>
              <a:defRPr sz="1600">
                <a:solidFill>
                  <a:schemeClr val="tx1"/>
                </a:solidFill>
                <a:latin typeface="Arial" panose="020B0604020202020204" pitchFamily="34" charset="0"/>
              </a:defRPr>
            </a:lvl9pPr>
          </a:lstStyle>
          <a:p>
            <a:pPr eaLnBrk="1" hangingPunct="1">
              <a:spcBef>
                <a:spcPct val="50000"/>
              </a:spcBef>
              <a:spcAft>
                <a:spcPct val="0"/>
              </a:spcAft>
              <a:buFontTx/>
              <a:buNone/>
            </a:pPr>
            <a:r>
              <a:rPr lang="en-US" altLang="en-US" sz="900" b="1">
                <a:solidFill>
                  <a:srgbClr val="000000"/>
                </a:solidFill>
              </a:rPr>
              <a:t>2009</a:t>
            </a:r>
          </a:p>
        </p:txBody>
      </p:sp>
      <p:graphicFrame>
        <p:nvGraphicFramePr>
          <p:cNvPr id="20486" name="Object 18">
            <a:extLst>
              <a:ext uri="{FF2B5EF4-FFF2-40B4-BE49-F238E27FC236}">
                <a16:creationId xmlns:a16="http://schemas.microsoft.com/office/drawing/2014/main" id="{564B3092-8542-48BF-BCDB-E6927BABD564}"/>
              </a:ext>
            </a:extLst>
          </p:cNvPr>
          <p:cNvGraphicFramePr>
            <a:graphicFrameLocks noChangeAspect="1"/>
          </p:cNvGraphicFramePr>
          <p:nvPr/>
        </p:nvGraphicFramePr>
        <p:xfrm>
          <a:off x="8927887" y="3861049"/>
          <a:ext cx="326231" cy="532209"/>
        </p:xfrm>
        <a:graphic>
          <a:graphicData uri="http://schemas.openxmlformats.org/presentationml/2006/ole">
            <mc:AlternateContent xmlns:mc="http://schemas.openxmlformats.org/markup-compatibility/2006">
              <mc:Choice xmlns:v="urn:schemas-microsoft-com:vml" Requires="v">
                <p:oleObj name="Image" r:id="rId4" imgW="137880" imgH="205921" progId="Photoshop.Image.11">
                  <p:embed/>
                </p:oleObj>
              </mc:Choice>
              <mc:Fallback>
                <p:oleObj name="Image" r:id="rId4" imgW="137880" imgH="205921" progId="Photoshop.Image.11">
                  <p:embed/>
                  <p:pic>
                    <p:nvPicPr>
                      <p:cNvPr id="20486" name="Object 18">
                        <a:extLst>
                          <a:ext uri="{FF2B5EF4-FFF2-40B4-BE49-F238E27FC236}">
                            <a16:creationId xmlns:a16="http://schemas.microsoft.com/office/drawing/2014/main" id="{564B3092-8542-48BF-BCDB-E6927BABD5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7887" y="3861049"/>
                        <a:ext cx="326231" cy="532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7" name="Slide Number Placeholder 1">
            <a:extLst>
              <a:ext uri="{FF2B5EF4-FFF2-40B4-BE49-F238E27FC236}">
                <a16:creationId xmlns:a16="http://schemas.microsoft.com/office/drawing/2014/main" id="{1B5D799F-989E-47CB-A2E3-40AB184510A9}"/>
              </a:ext>
            </a:extLst>
          </p:cNvPr>
          <p:cNvSpPr>
            <a:spLocks noGrp="1"/>
          </p:cNvSpPr>
          <p:nvPr>
            <p:ph type="sldNum" sz="quarter" idx="10"/>
          </p:nvPr>
        </p:nvSpPr>
        <p:spPr>
          <a:noFill/>
        </p:spPr>
        <p:txBody>
          <a:bodyPr/>
          <a:lstStyle>
            <a:lvl1pPr>
              <a:spcBef>
                <a:spcPct val="20000"/>
              </a:spcBef>
              <a:spcAft>
                <a:spcPct val="20000"/>
              </a:spcAft>
              <a:buFont typeface="Arial" panose="020B0604020202020204" pitchFamily="34" charset="0"/>
              <a:buChar char="●"/>
              <a:defRPr sz="1500">
                <a:solidFill>
                  <a:schemeClr val="tx1"/>
                </a:solidFill>
                <a:latin typeface="Arial" panose="020B0604020202020204" pitchFamily="34" charset="0"/>
              </a:defRPr>
            </a:lvl1pPr>
            <a:lvl2pPr marL="557213" indent="-214313">
              <a:spcBef>
                <a:spcPct val="20000"/>
              </a:spcBef>
              <a:spcAft>
                <a:spcPct val="20000"/>
              </a:spcAft>
              <a:buFont typeface="Arial" panose="020B0604020202020204" pitchFamily="34" charset="0"/>
              <a:buChar char="–"/>
              <a:defRPr>
                <a:solidFill>
                  <a:schemeClr val="tx1"/>
                </a:solidFill>
                <a:latin typeface="Arial" panose="020B0604020202020204" pitchFamily="34" charset="0"/>
              </a:defRPr>
            </a:lvl2pPr>
            <a:lvl3pPr marL="857250" indent="-171450">
              <a:spcBef>
                <a:spcPct val="20000"/>
              </a:spcBef>
              <a:spcAft>
                <a:spcPct val="20000"/>
              </a:spcAft>
              <a:buFont typeface="Arial" panose="020B0604020202020204" pitchFamily="34" charset="0"/>
              <a:buChar char="–"/>
              <a:defRPr>
                <a:solidFill>
                  <a:schemeClr val="tx1"/>
                </a:solidFill>
                <a:latin typeface="Arial" panose="020B0604020202020204" pitchFamily="34" charset="0"/>
              </a:defRPr>
            </a:lvl3pPr>
            <a:lvl4pPr marL="1200150" indent="-171450">
              <a:spcBef>
                <a:spcPct val="20000"/>
              </a:spcBef>
              <a:spcAft>
                <a:spcPct val="20000"/>
              </a:spcAft>
              <a:buChar char="–"/>
              <a:defRPr sz="1200">
                <a:solidFill>
                  <a:schemeClr val="tx1"/>
                </a:solidFill>
                <a:latin typeface="Arial" panose="020B0604020202020204" pitchFamily="34" charset="0"/>
              </a:defRPr>
            </a:lvl4pPr>
            <a:lvl5pPr marL="1543050" indent="-171450">
              <a:spcBef>
                <a:spcPct val="20000"/>
              </a:spcBef>
              <a:spcAft>
                <a:spcPct val="20000"/>
              </a:spcAft>
              <a:buChar char="»"/>
              <a:defRPr sz="1200">
                <a:solidFill>
                  <a:schemeClr val="tx1"/>
                </a:solidFill>
                <a:latin typeface="Arial" panose="020B0604020202020204" pitchFamily="34" charset="0"/>
              </a:defRPr>
            </a:lvl5pPr>
            <a:lvl6pPr marL="1885950" indent="-171450" eaLnBrk="0" fontAlgn="base" hangingPunct="0">
              <a:spcBef>
                <a:spcPct val="20000"/>
              </a:spcBef>
              <a:spcAft>
                <a:spcPct val="20000"/>
              </a:spcAft>
              <a:buChar char="»"/>
              <a:defRPr sz="1200">
                <a:solidFill>
                  <a:schemeClr val="tx1"/>
                </a:solidFill>
                <a:latin typeface="Arial" panose="020B0604020202020204" pitchFamily="34" charset="0"/>
              </a:defRPr>
            </a:lvl6pPr>
            <a:lvl7pPr marL="2228850" indent="-171450" eaLnBrk="0" fontAlgn="base" hangingPunct="0">
              <a:spcBef>
                <a:spcPct val="20000"/>
              </a:spcBef>
              <a:spcAft>
                <a:spcPct val="20000"/>
              </a:spcAft>
              <a:buChar char="»"/>
              <a:defRPr sz="1200">
                <a:solidFill>
                  <a:schemeClr val="tx1"/>
                </a:solidFill>
                <a:latin typeface="Arial" panose="020B0604020202020204" pitchFamily="34" charset="0"/>
              </a:defRPr>
            </a:lvl7pPr>
            <a:lvl8pPr marL="2571750" indent="-171450" eaLnBrk="0" fontAlgn="base" hangingPunct="0">
              <a:spcBef>
                <a:spcPct val="20000"/>
              </a:spcBef>
              <a:spcAft>
                <a:spcPct val="20000"/>
              </a:spcAft>
              <a:buChar char="»"/>
              <a:defRPr sz="1200">
                <a:solidFill>
                  <a:schemeClr val="tx1"/>
                </a:solidFill>
                <a:latin typeface="Arial" panose="020B0604020202020204" pitchFamily="34" charset="0"/>
              </a:defRPr>
            </a:lvl8pPr>
            <a:lvl9pPr marL="2914650" indent="-171450" eaLnBrk="0" fontAlgn="base" hangingPunct="0">
              <a:spcBef>
                <a:spcPct val="20000"/>
              </a:spcBef>
              <a:spcAft>
                <a:spcPct val="20000"/>
              </a:spcAft>
              <a:buChar char="»"/>
              <a:defRPr sz="1200">
                <a:solidFill>
                  <a:schemeClr val="tx1"/>
                </a:solidFill>
                <a:latin typeface="Arial" panose="020B0604020202020204" pitchFamily="34" charset="0"/>
              </a:defRPr>
            </a:lvl9pPr>
          </a:lstStyle>
          <a:p>
            <a:pPr>
              <a:spcBef>
                <a:spcPct val="0"/>
              </a:spcBef>
              <a:spcAft>
                <a:spcPct val="0"/>
              </a:spcAft>
              <a:buFontTx/>
              <a:buNone/>
            </a:pPr>
            <a:fld id="{1A69A59A-640B-48BB-A651-7945C6EA4D99}" type="slidenum">
              <a:rPr lang="en-US" altLang="en-US" sz="600">
                <a:solidFill>
                  <a:srgbClr val="363534"/>
                </a:solidFill>
              </a:rPr>
              <a:pPr>
                <a:spcBef>
                  <a:spcPct val="0"/>
                </a:spcBef>
                <a:spcAft>
                  <a:spcPct val="0"/>
                </a:spcAft>
                <a:buFontTx/>
                <a:buNone/>
              </a:pPr>
              <a:t>55</a:t>
            </a:fld>
            <a:endParaRPr lang="en-US" altLang="en-US" sz="600">
              <a:solidFill>
                <a:srgbClr val="363534"/>
              </a:solidFill>
            </a:endParaRPr>
          </a:p>
        </p:txBody>
      </p:sp>
      <p:sp>
        <p:nvSpPr>
          <p:cNvPr id="2" name="TextBox 1">
            <a:extLst>
              <a:ext uri="{FF2B5EF4-FFF2-40B4-BE49-F238E27FC236}">
                <a16:creationId xmlns:a16="http://schemas.microsoft.com/office/drawing/2014/main" id="{8DA0605F-F181-413B-BF48-3C59FFB296B7}"/>
              </a:ext>
            </a:extLst>
          </p:cNvPr>
          <p:cNvSpPr txBox="1"/>
          <p:nvPr/>
        </p:nvSpPr>
        <p:spPr>
          <a:xfrm>
            <a:off x="2494477" y="5487583"/>
            <a:ext cx="6984776" cy="646331"/>
          </a:xfrm>
          <a:prstGeom prst="rect">
            <a:avLst/>
          </a:prstGeom>
          <a:noFill/>
        </p:spPr>
        <p:txBody>
          <a:bodyPr wrap="square" rtlCol="0">
            <a:spAutoFit/>
          </a:bodyPr>
          <a:lstStyle/>
          <a:p>
            <a:r>
              <a:rPr lang="en-IN" dirty="0"/>
              <a:t>We have now 18.5 M(FY16-17) customers shopping in-store and 0.3 M customers shopping Online using Clubcard </a:t>
            </a:r>
          </a:p>
        </p:txBody>
      </p:sp>
    </p:spTree>
    <p:extLst>
      <p:ext uri="{BB962C8B-B14F-4D97-AF65-F5344CB8AC3E}">
        <p14:creationId xmlns:p14="http://schemas.microsoft.com/office/powerpoint/2010/main" val="3307134179"/>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_RECTANGLE"/>
          <p:cNvSpPr/>
          <p:nvPr/>
        </p:nvSpPr>
        <p:spPr>
          <a:xfrm rot="10800000">
            <a:off x="4484190" y="921555"/>
            <a:ext cx="487479" cy="402875"/>
          </a:xfrm>
          <a:prstGeom prst="round2DiagRect">
            <a:avLst>
              <a:gd name="adj1" fmla="val 32589"/>
              <a:gd name="adj2" fmla="val 0"/>
            </a:avLst>
          </a:prstGeom>
          <a:solidFill>
            <a:srgbClr val="363534"/>
          </a:solidFill>
          <a:ln w="25400" cap="flat" cmpd="sng" algn="ctr">
            <a:noFill/>
            <a:prstDash val="solid"/>
          </a:ln>
          <a:effectLst/>
        </p:spPr>
        <p:style>
          <a:lnRef idx="2">
            <a:schemeClr val="accent3">
              <a:shade val="50000"/>
            </a:schemeClr>
          </a:lnRef>
          <a:fillRef idx="1">
            <a:schemeClr val="accent3"/>
          </a:fillRef>
          <a:effectRef idx="0">
            <a:schemeClr val="accent3"/>
          </a:effectRef>
          <a:fontRef idx="minor">
            <a:schemeClr val="lt1"/>
          </a:fontRef>
        </p:style>
        <p:txBody>
          <a:bodyPr wrap="square"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spcBef>
                <a:spcPct val="0"/>
              </a:spcBef>
              <a:defRPr/>
            </a:pPr>
            <a:endParaRPr lang="en-US" sz="1000" dirty="0">
              <a:solidFill>
                <a:srgbClr val="FFFFFF"/>
              </a:solidFill>
            </a:endParaRPr>
          </a:p>
        </p:txBody>
      </p:sp>
      <p:pic>
        <p:nvPicPr>
          <p:cNvPr id="6" name="ICON1" descr="15. Front of Store WH.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2116" y="1001648"/>
            <a:ext cx="291622" cy="242682"/>
          </a:xfrm>
          <a:prstGeom prst="rect">
            <a:avLst/>
          </a:prstGeom>
        </p:spPr>
      </p:pic>
      <p:graphicFrame>
        <p:nvGraphicFramePr>
          <p:cNvPr id="7" name="Table 6"/>
          <p:cNvGraphicFramePr>
            <a:graphicFrameLocks noGrp="1"/>
          </p:cNvGraphicFramePr>
          <p:nvPr/>
        </p:nvGraphicFramePr>
        <p:xfrm>
          <a:off x="5061741" y="692696"/>
          <a:ext cx="1362734" cy="639374"/>
        </p:xfrm>
        <a:graphic>
          <a:graphicData uri="http://schemas.openxmlformats.org/drawingml/2006/table">
            <a:tbl>
              <a:tblPr>
                <a:tableStyleId>{5C22544A-7EE6-4342-B048-85BDC9FD1C3A}</a:tableStyleId>
              </a:tblPr>
              <a:tblGrid>
                <a:gridCol w="649256">
                  <a:extLst>
                    <a:ext uri="{9D8B030D-6E8A-4147-A177-3AD203B41FA5}">
                      <a16:colId xmlns:a16="http://schemas.microsoft.com/office/drawing/2014/main" val="20000"/>
                    </a:ext>
                  </a:extLst>
                </a:gridCol>
                <a:gridCol w="713478">
                  <a:extLst>
                    <a:ext uri="{9D8B030D-6E8A-4147-A177-3AD203B41FA5}">
                      <a16:colId xmlns:a16="http://schemas.microsoft.com/office/drawing/2014/main" val="20001"/>
                    </a:ext>
                  </a:extLst>
                </a:gridCol>
              </a:tblGrid>
              <a:tr h="156828">
                <a:tc gridSpan="2">
                  <a:txBody>
                    <a:bodyPr/>
                    <a:lstStyle/>
                    <a:p>
                      <a:pPr algn="ctr" fontAlgn="b"/>
                      <a:r>
                        <a:rPr lang="en-IN" sz="900" b="1" u="none" strike="noStrike" dirty="0">
                          <a:effectLst/>
                          <a:latin typeface="+mn-lt"/>
                        </a:rPr>
                        <a:t>Total Sales </a:t>
                      </a:r>
                      <a:endParaRPr lang="en-IN" sz="900" b="1"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n-IN" sz="1000" b="0" i="0" u="none" strike="noStrike" dirty="0">
                        <a:solidFill>
                          <a:srgbClr val="363534"/>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62859">
                <a:tc>
                  <a:txBody>
                    <a:bodyPr/>
                    <a:lstStyle/>
                    <a:p>
                      <a:pPr algn="l" fontAlgn="b"/>
                      <a:r>
                        <a:rPr lang="en-IN" sz="900" u="none" strike="noStrike" dirty="0">
                          <a:effectLst/>
                          <a:latin typeface="+mn-lt"/>
                        </a:rPr>
                        <a:t>This Year</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u="none" strike="noStrike" dirty="0">
                          <a:effectLst/>
                          <a:latin typeface="+mn-lt"/>
                        </a:rPr>
                        <a:t>£ 46.7 BN</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56828">
                <a:tc>
                  <a:txBody>
                    <a:bodyPr/>
                    <a:lstStyle/>
                    <a:p>
                      <a:pPr algn="l" fontAlgn="b"/>
                      <a:r>
                        <a:rPr lang="en-IN" sz="900" u="none" strike="noStrike" dirty="0" err="1">
                          <a:effectLst/>
                          <a:latin typeface="+mn-lt"/>
                        </a:rPr>
                        <a:t>YoY</a:t>
                      </a:r>
                      <a:r>
                        <a:rPr lang="en-IN" sz="900" u="none" strike="noStrike" dirty="0">
                          <a:effectLst/>
                          <a:latin typeface="+mn-lt"/>
                        </a:rPr>
                        <a:t> Change</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1" u="none" strike="noStrike" dirty="0">
                          <a:solidFill>
                            <a:schemeClr val="bg2"/>
                          </a:solidFill>
                          <a:effectLst/>
                          <a:latin typeface="+mn-lt"/>
                        </a:rPr>
                        <a:t>+ 0.4 %</a:t>
                      </a:r>
                      <a:endParaRPr lang="en-IN" sz="900" b="1" i="0" u="none" strike="noStrike" dirty="0">
                        <a:solidFill>
                          <a:schemeClr val="bg2"/>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62859">
                <a:tc>
                  <a:txBody>
                    <a:bodyPr/>
                    <a:lstStyle/>
                    <a:p>
                      <a:pPr algn="l" fontAlgn="b"/>
                      <a:r>
                        <a:rPr lang="en-IN" sz="900" u="none" strike="noStrike" dirty="0">
                          <a:effectLst/>
                          <a:latin typeface="+mn-lt"/>
                        </a:rPr>
                        <a:t>Contribution</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1" i="0" u="none" strike="noStrike" dirty="0">
                          <a:solidFill>
                            <a:schemeClr val="bg2"/>
                          </a:solidFill>
                          <a:effectLst/>
                          <a:latin typeface="+mn-lt"/>
                        </a:rPr>
                        <a:t>+ </a:t>
                      </a:r>
                      <a:r>
                        <a:rPr lang="en-IN" sz="900" b="1" u="none" strike="noStrike" dirty="0">
                          <a:solidFill>
                            <a:schemeClr val="bg2"/>
                          </a:solidFill>
                          <a:effectLst/>
                          <a:latin typeface="+mn-lt"/>
                        </a:rPr>
                        <a:t>£ </a:t>
                      </a:r>
                      <a:r>
                        <a:rPr lang="en-IN" sz="900" b="1" i="0" u="none" strike="noStrike" dirty="0">
                          <a:solidFill>
                            <a:schemeClr val="bg2"/>
                          </a:solidFill>
                          <a:effectLst/>
                          <a:latin typeface="+mn-lt"/>
                        </a:rPr>
                        <a:t>182 M</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nvGraphicFramePr>
        <p:xfrm>
          <a:off x="3020903" y="1457196"/>
          <a:ext cx="1362734" cy="633916"/>
        </p:xfrm>
        <a:graphic>
          <a:graphicData uri="http://schemas.openxmlformats.org/drawingml/2006/table">
            <a:tbl>
              <a:tblPr>
                <a:tableStyleId>{5C22544A-7EE6-4342-B048-85BDC9FD1C3A}</a:tableStyleId>
              </a:tblPr>
              <a:tblGrid>
                <a:gridCol w="660699">
                  <a:extLst>
                    <a:ext uri="{9D8B030D-6E8A-4147-A177-3AD203B41FA5}">
                      <a16:colId xmlns:a16="http://schemas.microsoft.com/office/drawing/2014/main" val="20000"/>
                    </a:ext>
                  </a:extLst>
                </a:gridCol>
                <a:gridCol w="702035">
                  <a:extLst>
                    <a:ext uri="{9D8B030D-6E8A-4147-A177-3AD203B41FA5}">
                      <a16:colId xmlns:a16="http://schemas.microsoft.com/office/drawing/2014/main" val="20001"/>
                    </a:ext>
                  </a:extLst>
                </a:gridCol>
              </a:tblGrid>
              <a:tr h="155489">
                <a:tc gridSpan="2">
                  <a:txBody>
                    <a:bodyPr/>
                    <a:lstStyle/>
                    <a:p>
                      <a:pPr algn="ctr" fontAlgn="b"/>
                      <a:r>
                        <a:rPr lang="en-IN" sz="900" b="1" u="none" strike="noStrike" dirty="0">
                          <a:effectLst/>
                          <a:latin typeface="+mn-lt"/>
                        </a:rPr>
                        <a:t>CC Sales </a:t>
                      </a:r>
                      <a:endParaRPr lang="en-IN" sz="900" b="1"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n-IN" sz="1000" b="0" i="0" u="none" strike="noStrike" dirty="0">
                        <a:solidFill>
                          <a:srgbClr val="363534"/>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61469">
                <a:tc>
                  <a:txBody>
                    <a:bodyPr/>
                    <a:lstStyle/>
                    <a:p>
                      <a:pPr algn="l" fontAlgn="b"/>
                      <a:r>
                        <a:rPr lang="en-IN" sz="900" u="none" strike="noStrike" dirty="0">
                          <a:effectLst/>
                          <a:latin typeface="+mn-lt"/>
                        </a:rPr>
                        <a:t>This Year</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900" b="0" u="none" strike="noStrike" kern="1200" dirty="0">
                          <a:solidFill>
                            <a:schemeClr val="dk1"/>
                          </a:solidFill>
                          <a:effectLst/>
                          <a:latin typeface="+mn-lt"/>
                          <a:ea typeface="+mn-ea"/>
                          <a:cs typeface="+mn-cs"/>
                        </a:rPr>
                        <a:t>£ 29.9</a:t>
                      </a:r>
                      <a:r>
                        <a:rPr lang="en-IN" sz="900" b="0" u="none" strike="noStrike" kern="1200" baseline="0" dirty="0">
                          <a:solidFill>
                            <a:schemeClr val="dk1"/>
                          </a:solidFill>
                          <a:effectLst/>
                          <a:latin typeface="+mn-lt"/>
                          <a:ea typeface="+mn-ea"/>
                          <a:cs typeface="+mn-cs"/>
                        </a:rPr>
                        <a:t> BN</a:t>
                      </a:r>
                      <a:endParaRPr lang="en-IN" sz="900" b="0" u="none" strike="noStrike" kern="1200" dirty="0">
                        <a:solidFill>
                          <a:schemeClr val="dk1"/>
                        </a:solidFill>
                        <a:effectLst/>
                        <a:latin typeface="+mn-lt"/>
                        <a:ea typeface="+mn-ea"/>
                        <a:cs typeface="+mn-cs"/>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55489">
                <a:tc>
                  <a:txBody>
                    <a:bodyPr/>
                    <a:lstStyle/>
                    <a:p>
                      <a:pPr algn="l" fontAlgn="b"/>
                      <a:r>
                        <a:rPr lang="en-IN" sz="900" u="none" strike="noStrike" dirty="0" err="1">
                          <a:effectLst/>
                          <a:latin typeface="+mn-lt"/>
                        </a:rPr>
                        <a:t>YoY</a:t>
                      </a:r>
                      <a:r>
                        <a:rPr lang="en-IN" sz="900" u="none" strike="noStrike" dirty="0">
                          <a:effectLst/>
                          <a:latin typeface="+mn-lt"/>
                        </a:rPr>
                        <a:t> Change</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900" b="1" u="none" strike="noStrike" kern="1200" dirty="0">
                          <a:solidFill>
                            <a:srgbClr val="FF0000"/>
                          </a:solidFill>
                          <a:effectLst/>
                          <a:latin typeface="+mn-lt"/>
                          <a:ea typeface="+mn-ea"/>
                          <a:cs typeface="+mn-cs"/>
                        </a:rPr>
                        <a:t>- 3.5 %</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61469">
                <a:tc>
                  <a:txBody>
                    <a:bodyPr/>
                    <a:lstStyle/>
                    <a:p>
                      <a:pPr algn="l" fontAlgn="b"/>
                      <a:r>
                        <a:rPr lang="en-IN" sz="900" u="none" strike="noStrike" dirty="0">
                          <a:effectLst/>
                          <a:latin typeface="+mn-lt"/>
                        </a:rPr>
                        <a:t>Contribution</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900" b="1" u="none" strike="noStrike" kern="1200" dirty="0">
                          <a:solidFill>
                            <a:srgbClr val="FF0000"/>
                          </a:solidFill>
                          <a:effectLst/>
                          <a:latin typeface="+mn-lt"/>
                          <a:ea typeface="+mn-ea"/>
                          <a:cs typeface="+mn-cs"/>
                        </a:rPr>
                        <a:t>-</a:t>
                      </a:r>
                      <a:r>
                        <a:rPr lang="en-IN" sz="900" b="1" u="none" strike="noStrike" kern="1200" baseline="0" dirty="0">
                          <a:solidFill>
                            <a:srgbClr val="FF0000"/>
                          </a:solidFill>
                          <a:effectLst/>
                          <a:latin typeface="+mn-lt"/>
                          <a:ea typeface="+mn-ea"/>
                          <a:cs typeface="+mn-cs"/>
                        </a:rPr>
                        <a:t> £ 1.1 BN</a:t>
                      </a:r>
                      <a:endParaRPr lang="en-IN" sz="900" b="1" u="none" strike="noStrike" kern="1200" dirty="0">
                        <a:solidFill>
                          <a:srgbClr val="FF0000"/>
                        </a:solidFill>
                        <a:effectLst/>
                        <a:latin typeface="+mn-lt"/>
                        <a:ea typeface="+mn-ea"/>
                        <a:cs typeface="+mn-cs"/>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pSp>
        <p:nvGrpSpPr>
          <p:cNvPr id="9" name="Group 8"/>
          <p:cNvGrpSpPr/>
          <p:nvPr/>
        </p:nvGrpSpPr>
        <p:grpSpPr>
          <a:xfrm>
            <a:off x="4810565" y="1309355"/>
            <a:ext cx="1912698" cy="235007"/>
            <a:chOff x="3211612" y="2770909"/>
            <a:chExt cx="1388099" cy="477982"/>
          </a:xfrm>
        </p:grpSpPr>
        <p:cxnSp>
          <p:nvCxnSpPr>
            <p:cNvPr id="10" name="Straight Arrow Connector 9"/>
            <p:cNvCxnSpPr/>
            <p:nvPr/>
          </p:nvCxnSpPr>
          <p:spPr>
            <a:xfrm>
              <a:off x="3211612" y="3248891"/>
              <a:ext cx="1388099" cy="0"/>
            </a:xfrm>
            <a:prstGeom prst="straightConnector1">
              <a:avLst/>
            </a:prstGeom>
            <a:ln w="28575">
              <a:solidFill>
                <a:schemeClr val="bg1">
                  <a:lumMod val="65000"/>
                </a:schemeClr>
              </a:solidFill>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a:off x="3905661" y="2770909"/>
              <a:ext cx="0" cy="477982"/>
            </a:xfrm>
            <a:prstGeom prst="line">
              <a:avLst/>
            </a:prstGeom>
            <a:ln w="28575">
              <a:solidFill>
                <a:schemeClr val="bg1">
                  <a:lumMod val="65000"/>
                </a:schemeClr>
              </a:solidFill>
            </a:ln>
          </p:spPr>
          <p:style>
            <a:lnRef idx="2">
              <a:schemeClr val="accent6"/>
            </a:lnRef>
            <a:fillRef idx="0">
              <a:schemeClr val="accent6"/>
            </a:fillRef>
            <a:effectRef idx="1">
              <a:schemeClr val="accent6"/>
            </a:effectRef>
            <a:fontRef idx="minor">
              <a:schemeClr val="tx1"/>
            </a:fontRef>
          </p:style>
        </p:cxnSp>
      </p:grpSp>
      <p:pic>
        <p:nvPicPr>
          <p:cNvPr id="12" name="ICON1" descr="9. Brand Shoppers WH.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7559" y="1759708"/>
            <a:ext cx="291408" cy="308946"/>
          </a:xfrm>
          <a:prstGeom prst="rect">
            <a:avLst/>
          </a:prstGeom>
        </p:spPr>
      </p:pic>
      <p:sp>
        <p:nvSpPr>
          <p:cNvPr id="14" name="SHAPE_RECTANGLE"/>
          <p:cNvSpPr/>
          <p:nvPr/>
        </p:nvSpPr>
        <p:spPr>
          <a:xfrm rot="10800000">
            <a:off x="2398421" y="1658175"/>
            <a:ext cx="487479" cy="402875"/>
          </a:xfrm>
          <a:prstGeom prst="round2DiagRect">
            <a:avLst>
              <a:gd name="adj1" fmla="val 32589"/>
              <a:gd name="adj2" fmla="val 0"/>
            </a:avLst>
          </a:prstGeom>
          <a:solidFill>
            <a:schemeClr val="accent2">
              <a:lumMod val="75000"/>
            </a:schemeClr>
          </a:solidFill>
          <a:ln w="25400" cap="flat" cmpd="sng" algn="ctr">
            <a:noFill/>
            <a:prstDash val="solid"/>
          </a:ln>
          <a:effectLst/>
        </p:spPr>
        <p:style>
          <a:lnRef idx="2">
            <a:schemeClr val="accent3">
              <a:shade val="50000"/>
            </a:schemeClr>
          </a:lnRef>
          <a:fillRef idx="1">
            <a:schemeClr val="accent3"/>
          </a:fillRef>
          <a:effectRef idx="0">
            <a:schemeClr val="accent3"/>
          </a:effectRef>
          <a:fontRef idx="minor">
            <a:schemeClr val="lt1"/>
          </a:fontRef>
        </p:style>
        <p:txBody>
          <a:bodyPr wrap="square"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spcBef>
                <a:spcPct val="0"/>
              </a:spcBef>
              <a:defRPr/>
            </a:pPr>
            <a:endParaRPr lang="en-US" sz="1000" dirty="0">
              <a:solidFill>
                <a:srgbClr val="FFFFFF"/>
              </a:solidFill>
            </a:endParaRPr>
          </a:p>
        </p:txBody>
      </p:sp>
      <p:sp>
        <p:nvSpPr>
          <p:cNvPr id="15" name="SHAPE_RECTANGLE"/>
          <p:cNvSpPr/>
          <p:nvPr/>
        </p:nvSpPr>
        <p:spPr>
          <a:xfrm rot="10800000">
            <a:off x="6576351" y="1657890"/>
            <a:ext cx="487479" cy="402875"/>
          </a:xfrm>
          <a:prstGeom prst="round2DiagRect">
            <a:avLst>
              <a:gd name="adj1" fmla="val 32589"/>
              <a:gd name="adj2" fmla="val 0"/>
            </a:avLst>
          </a:prstGeom>
          <a:solidFill>
            <a:schemeClr val="bg2"/>
          </a:solidFill>
          <a:ln w="25400" cap="flat" cmpd="sng" algn="ctr">
            <a:noFill/>
            <a:prstDash val="solid"/>
          </a:ln>
          <a:effectLst/>
        </p:spPr>
        <p:style>
          <a:lnRef idx="2">
            <a:schemeClr val="accent3">
              <a:shade val="50000"/>
            </a:schemeClr>
          </a:lnRef>
          <a:fillRef idx="1">
            <a:schemeClr val="accent3"/>
          </a:fillRef>
          <a:effectRef idx="0">
            <a:schemeClr val="accent3"/>
          </a:effectRef>
          <a:fontRef idx="minor">
            <a:schemeClr val="lt1"/>
          </a:fontRef>
        </p:style>
        <p:txBody>
          <a:bodyPr wrap="square"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spcBef>
                <a:spcPct val="0"/>
              </a:spcBef>
              <a:defRPr/>
            </a:pPr>
            <a:endParaRPr lang="en-US" sz="1000" dirty="0">
              <a:solidFill>
                <a:srgbClr val="FFFFFF"/>
              </a:solidFill>
            </a:endParaRPr>
          </a:p>
        </p:txBody>
      </p:sp>
      <p:grpSp>
        <p:nvGrpSpPr>
          <p:cNvPr id="16" name="Group 15"/>
          <p:cNvGrpSpPr/>
          <p:nvPr/>
        </p:nvGrpSpPr>
        <p:grpSpPr>
          <a:xfrm>
            <a:off x="3211849" y="2076177"/>
            <a:ext cx="1036977" cy="199435"/>
            <a:chOff x="3211612" y="2770909"/>
            <a:chExt cx="1388099" cy="477982"/>
          </a:xfrm>
        </p:grpSpPr>
        <p:cxnSp>
          <p:nvCxnSpPr>
            <p:cNvPr id="17" name="Straight Arrow Connector 16"/>
            <p:cNvCxnSpPr/>
            <p:nvPr/>
          </p:nvCxnSpPr>
          <p:spPr>
            <a:xfrm>
              <a:off x="3211612" y="3248891"/>
              <a:ext cx="1388099" cy="0"/>
            </a:xfrm>
            <a:prstGeom prst="straightConnector1">
              <a:avLst/>
            </a:prstGeom>
            <a:ln w="28575">
              <a:solidFill>
                <a:schemeClr val="bg1">
                  <a:lumMod val="65000"/>
                </a:schemeClr>
              </a:solidFill>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18" name="Straight Connector 17"/>
            <p:cNvCxnSpPr/>
            <p:nvPr/>
          </p:nvCxnSpPr>
          <p:spPr>
            <a:xfrm>
              <a:off x="3905661" y="2770909"/>
              <a:ext cx="0" cy="477982"/>
            </a:xfrm>
            <a:prstGeom prst="line">
              <a:avLst/>
            </a:prstGeom>
            <a:ln w="28575">
              <a:solidFill>
                <a:schemeClr val="bg1">
                  <a:lumMod val="65000"/>
                </a:schemeClr>
              </a:solidFill>
            </a:ln>
          </p:spPr>
          <p:style>
            <a:lnRef idx="2">
              <a:schemeClr val="accent6"/>
            </a:lnRef>
            <a:fillRef idx="0">
              <a:schemeClr val="accent6"/>
            </a:fillRef>
            <a:effectRef idx="1">
              <a:schemeClr val="accent6"/>
            </a:effectRef>
            <a:fontRef idx="minor">
              <a:schemeClr val="tx1"/>
            </a:fontRef>
          </p:style>
        </p:cxnSp>
      </p:grpSp>
      <p:graphicFrame>
        <p:nvGraphicFramePr>
          <p:cNvPr id="19" name="Table 18"/>
          <p:cNvGraphicFramePr>
            <a:graphicFrameLocks noGrp="1"/>
          </p:cNvGraphicFramePr>
          <p:nvPr/>
        </p:nvGraphicFramePr>
        <p:xfrm>
          <a:off x="2083994" y="2206705"/>
          <a:ext cx="1362734" cy="680311"/>
        </p:xfrm>
        <a:graphic>
          <a:graphicData uri="http://schemas.openxmlformats.org/drawingml/2006/table">
            <a:tbl>
              <a:tblPr>
                <a:tableStyleId>{5C22544A-7EE6-4342-B048-85BDC9FD1C3A}</a:tableStyleId>
              </a:tblPr>
              <a:tblGrid>
                <a:gridCol w="649704">
                  <a:extLst>
                    <a:ext uri="{9D8B030D-6E8A-4147-A177-3AD203B41FA5}">
                      <a16:colId xmlns:a16="http://schemas.microsoft.com/office/drawing/2014/main" val="20000"/>
                    </a:ext>
                  </a:extLst>
                </a:gridCol>
                <a:gridCol w="713030">
                  <a:extLst>
                    <a:ext uri="{9D8B030D-6E8A-4147-A177-3AD203B41FA5}">
                      <a16:colId xmlns:a16="http://schemas.microsoft.com/office/drawing/2014/main" val="20001"/>
                    </a:ext>
                  </a:extLst>
                </a:gridCol>
              </a:tblGrid>
              <a:tr h="157360">
                <a:tc gridSpan="2">
                  <a:txBody>
                    <a:bodyPr/>
                    <a:lstStyle/>
                    <a:p>
                      <a:pPr algn="ctr" fontAlgn="b"/>
                      <a:r>
                        <a:rPr lang="en-IN" sz="900" b="1" u="none" strike="noStrike" dirty="0">
                          <a:effectLst/>
                          <a:latin typeface="+mn-lt"/>
                        </a:rPr>
                        <a:t>Customers</a:t>
                      </a:r>
                      <a:endParaRPr lang="en-IN" sz="900" b="1"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n-IN" sz="1000" b="0" i="0" u="none" strike="noStrike" dirty="0">
                        <a:solidFill>
                          <a:srgbClr val="363534"/>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74317">
                <a:tc>
                  <a:txBody>
                    <a:bodyPr/>
                    <a:lstStyle/>
                    <a:p>
                      <a:pPr algn="l" fontAlgn="b"/>
                      <a:r>
                        <a:rPr lang="en-IN" sz="900" u="none" strike="noStrike" dirty="0">
                          <a:effectLst/>
                          <a:latin typeface="+mn-lt"/>
                        </a:rPr>
                        <a:t>This Year</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1000" b="1" u="none" strike="noStrike" kern="1200" dirty="0">
                          <a:solidFill>
                            <a:schemeClr val="dk1"/>
                          </a:solidFill>
                          <a:effectLst/>
                          <a:latin typeface="+mn-lt"/>
                          <a:ea typeface="+mn-ea"/>
                          <a:cs typeface="+mn-cs"/>
                        </a:rPr>
                        <a:t>18.8 M</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74317">
                <a:tc>
                  <a:txBody>
                    <a:bodyPr/>
                    <a:lstStyle/>
                    <a:p>
                      <a:pPr algn="l" fontAlgn="b"/>
                      <a:r>
                        <a:rPr lang="en-IN" sz="900" u="none" strike="noStrike" dirty="0">
                          <a:effectLst/>
                          <a:latin typeface="+mn-lt"/>
                        </a:rPr>
                        <a:t>% Change</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1000" b="1" u="none" strike="noStrike" kern="1200" dirty="0">
                          <a:solidFill>
                            <a:srgbClr val="FF0000"/>
                          </a:solidFill>
                          <a:effectLst/>
                          <a:latin typeface="+mn-lt"/>
                          <a:ea typeface="+mn-ea"/>
                          <a:cs typeface="+mn-cs"/>
                        </a:rPr>
                        <a:t>- 2.2</a:t>
                      </a:r>
                      <a:r>
                        <a:rPr lang="en-IN" sz="1000" b="1" u="none" strike="noStrike" kern="1200" baseline="0" dirty="0">
                          <a:solidFill>
                            <a:srgbClr val="FF0000"/>
                          </a:solidFill>
                          <a:effectLst/>
                          <a:latin typeface="+mn-lt"/>
                          <a:ea typeface="+mn-ea"/>
                          <a:cs typeface="+mn-cs"/>
                        </a:rPr>
                        <a:t> </a:t>
                      </a:r>
                      <a:r>
                        <a:rPr lang="en-IN" sz="1000" b="1" u="none" strike="noStrike" kern="1200" dirty="0">
                          <a:solidFill>
                            <a:srgbClr val="FF0000"/>
                          </a:solidFill>
                          <a:effectLst/>
                          <a:latin typeface="+mn-lt"/>
                          <a:ea typeface="+mn-ea"/>
                          <a:cs typeface="+mn-cs"/>
                        </a:rPr>
                        <a:t>%</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74317">
                <a:tc>
                  <a:txBody>
                    <a:bodyPr/>
                    <a:lstStyle/>
                    <a:p>
                      <a:pPr algn="l" fontAlgn="b"/>
                      <a:r>
                        <a:rPr lang="en-IN" sz="900" u="none" strike="noStrike" dirty="0">
                          <a:effectLst/>
                          <a:latin typeface="+mn-lt"/>
                        </a:rPr>
                        <a:t>Contribution</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1000" b="1" u="none" strike="noStrike" kern="1200" dirty="0">
                          <a:solidFill>
                            <a:srgbClr val="FF0000"/>
                          </a:solidFill>
                          <a:effectLst/>
                          <a:latin typeface="+mn-lt"/>
                          <a:ea typeface="+mn-ea"/>
                          <a:cs typeface="+mn-cs"/>
                        </a:rPr>
                        <a:t>-</a:t>
                      </a:r>
                      <a:r>
                        <a:rPr lang="en-IN" sz="1000" b="1" u="none" strike="noStrike" kern="1200" baseline="0" dirty="0">
                          <a:solidFill>
                            <a:srgbClr val="FF0000"/>
                          </a:solidFill>
                          <a:effectLst/>
                          <a:latin typeface="+mn-lt"/>
                          <a:ea typeface="+mn-ea"/>
                          <a:cs typeface="+mn-cs"/>
                        </a:rPr>
                        <a:t>  £ 0.7 BN</a:t>
                      </a:r>
                      <a:endParaRPr lang="en-IN" sz="1000" b="1" u="none" strike="noStrike" kern="1200" dirty="0">
                        <a:solidFill>
                          <a:srgbClr val="FF0000"/>
                        </a:solidFill>
                        <a:effectLst/>
                        <a:latin typeface="+mn-lt"/>
                        <a:ea typeface="+mn-ea"/>
                        <a:cs typeface="+mn-cs"/>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20" name="SHAPE_RECTANGLE"/>
          <p:cNvSpPr/>
          <p:nvPr/>
        </p:nvSpPr>
        <p:spPr>
          <a:xfrm rot="10800000">
            <a:off x="1536462" y="2457656"/>
            <a:ext cx="487479" cy="402875"/>
          </a:xfrm>
          <a:prstGeom prst="round2DiagRect">
            <a:avLst>
              <a:gd name="adj1" fmla="val 32589"/>
              <a:gd name="adj2" fmla="val 0"/>
            </a:avLst>
          </a:prstGeom>
          <a:solidFill>
            <a:schemeClr val="tx2"/>
          </a:solidFill>
          <a:ln w="25400" cap="flat" cmpd="sng" algn="ctr">
            <a:noFill/>
            <a:prstDash val="solid"/>
          </a:ln>
          <a:effectLst/>
        </p:spPr>
        <p:style>
          <a:lnRef idx="2">
            <a:schemeClr val="accent3">
              <a:shade val="50000"/>
            </a:schemeClr>
          </a:lnRef>
          <a:fillRef idx="1">
            <a:schemeClr val="accent3"/>
          </a:fillRef>
          <a:effectRef idx="0">
            <a:schemeClr val="accent3"/>
          </a:effectRef>
          <a:fontRef idx="minor">
            <a:schemeClr val="lt1"/>
          </a:fontRef>
        </p:style>
        <p:txBody>
          <a:bodyPr wrap="square"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spcBef>
                <a:spcPct val="0"/>
              </a:spcBef>
              <a:defRPr/>
            </a:pPr>
            <a:endParaRPr lang="en-US" sz="1000" dirty="0">
              <a:solidFill>
                <a:srgbClr val="FFFFFF"/>
              </a:solidFill>
            </a:endParaRPr>
          </a:p>
        </p:txBody>
      </p:sp>
      <p:pic>
        <p:nvPicPr>
          <p:cNvPr id="21" name="ICON1" descr="9. Brand Shoppers WH.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9784" y="2531429"/>
            <a:ext cx="240833" cy="255327"/>
          </a:xfrm>
          <a:prstGeom prst="rect">
            <a:avLst/>
          </a:prstGeom>
        </p:spPr>
      </p:pic>
      <p:pic>
        <p:nvPicPr>
          <p:cNvPr id="22" name="Pound Uplift" descr="15. PoundUplift WH.ep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6719" y="1738321"/>
            <a:ext cx="366741" cy="225765"/>
          </a:xfrm>
          <a:prstGeom prst="rect">
            <a:avLst/>
          </a:prstGeom>
        </p:spPr>
      </p:pic>
      <p:pic>
        <p:nvPicPr>
          <p:cNvPr id="23" name="ICON3" descr="15.-PoundDownFall-WH.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48641" y="1739873"/>
            <a:ext cx="387032" cy="223975"/>
          </a:xfrm>
          <a:prstGeom prst="rect">
            <a:avLst/>
          </a:prstGeom>
        </p:spPr>
      </p:pic>
      <p:graphicFrame>
        <p:nvGraphicFramePr>
          <p:cNvPr id="24" name="Table 23"/>
          <p:cNvGraphicFramePr>
            <a:graphicFrameLocks noGrp="1"/>
          </p:cNvGraphicFramePr>
          <p:nvPr/>
        </p:nvGraphicFramePr>
        <p:xfrm>
          <a:off x="4206008" y="2206702"/>
          <a:ext cx="1362734" cy="660160"/>
        </p:xfrm>
        <a:graphic>
          <a:graphicData uri="http://schemas.openxmlformats.org/drawingml/2006/table">
            <a:tbl>
              <a:tblPr>
                <a:tableStyleId>{5C22544A-7EE6-4342-B048-85BDC9FD1C3A}</a:tableStyleId>
              </a:tblPr>
              <a:tblGrid>
                <a:gridCol w="635699">
                  <a:extLst>
                    <a:ext uri="{9D8B030D-6E8A-4147-A177-3AD203B41FA5}">
                      <a16:colId xmlns:a16="http://schemas.microsoft.com/office/drawing/2014/main" val="20000"/>
                    </a:ext>
                  </a:extLst>
                </a:gridCol>
                <a:gridCol w="727035">
                  <a:extLst>
                    <a:ext uri="{9D8B030D-6E8A-4147-A177-3AD203B41FA5}">
                      <a16:colId xmlns:a16="http://schemas.microsoft.com/office/drawing/2014/main" val="20001"/>
                    </a:ext>
                  </a:extLst>
                </a:gridCol>
              </a:tblGrid>
              <a:tr h="161958">
                <a:tc gridSpan="2">
                  <a:txBody>
                    <a:bodyPr/>
                    <a:lstStyle/>
                    <a:p>
                      <a:pPr algn="ctr" fontAlgn="b"/>
                      <a:r>
                        <a:rPr lang="en-IN" sz="900" b="1" u="none" strike="noStrike" dirty="0">
                          <a:effectLst/>
                          <a:latin typeface="+mn-lt"/>
                        </a:rPr>
                        <a:t>Spend</a:t>
                      </a:r>
                      <a:r>
                        <a:rPr lang="en-IN" sz="900" b="1" u="none" strike="noStrike" baseline="0" dirty="0">
                          <a:effectLst/>
                          <a:latin typeface="+mn-lt"/>
                        </a:rPr>
                        <a:t> per Customer</a:t>
                      </a:r>
                      <a:endParaRPr lang="en-IN" sz="900" b="1"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n-IN" sz="1000" b="0" i="0" u="none" strike="noStrike" dirty="0">
                        <a:solidFill>
                          <a:srgbClr val="363534"/>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68187">
                <a:tc>
                  <a:txBody>
                    <a:bodyPr/>
                    <a:lstStyle/>
                    <a:p>
                      <a:pPr algn="l" fontAlgn="b"/>
                      <a:r>
                        <a:rPr lang="en-IN" sz="900" u="none" strike="noStrike" dirty="0">
                          <a:effectLst/>
                          <a:latin typeface="+mn-lt"/>
                        </a:rPr>
                        <a:t>This Year</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u="none" strike="noStrike" kern="1200" dirty="0">
                          <a:solidFill>
                            <a:schemeClr val="dk1"/>
                          </a:solidFill>
                          <a:effectLst/>
                          <a:latin typeface="+mn-lt"/>
                          <a:ea typeface="+mn-ea"/>
                          <a:cs typeface="+mn-cs"/>
                        </a:rPr>
                        <a:t>£ 1,588.9</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61958">
                <a:tc>
                  <a:txBody>
                    <a:bodyPr/>
                    <a:lstStyle/>
                    <a:p>
                      <a:pPr algn="l" fontAlgn="b"/>
                      <a:r>
                        <a:rPr lang="en-IN" sz="900" u="none" strike="noStrike" dirty="0">
                          <a:effectLst/>
                          <a:latin typeface="+mn-lt"/>
                        </a:rPr>
                        <a:t>% Change</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900" b="1" u="none" strike="noStrike" kern="1200" dirty="0">
                          <a:solidFill>
                            <a:srgbClr val="FF0000"/>
                          </a:solidFill>
                          <a:effectLst/>
                          <a:latin typeface="+mn-lt"/>
                          <a:ea typeface="+mn-ea"/>
                          <a:cs typeface="+mn-cs"/>
                        </a:rPr>
                        <a:t>- 1.3 %</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68057">
                <a:tc>
                  <a:txBody>
                    <a:bodyPr/>
                    <a:lstStyle/>
                    <a:p>
                      <a:pPr algn="l" fontAlgn="b"/>
                      <a:r>
                        <a:rPr lang="en-IN" sz="900" u="none" strike="noStrike" dirty="0">
                          <a:effectLst/>
                          <a:latin typeface="+mn-lt"/>
                        </a:rPr>
                        <a:t>Contribution</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900" b="1" u="none" strike="noStrike" kern="1200" dirty="0">
                          <a:solidFill>
                            <a:srgbClr val="FF0000"/>
                          </a:solidFill>
                          <a:effectLst/>
                          <a:latin typeface="+mn-lt"/>
                          <a:ea typeface="+mn-ea"/>
                          <a:cs typeface="+mn-cs"/>
                        </a:rPr>
                        <a:t>- </a:t>
                      </a:r>
                      <a:r>
                        <a:rPr lang="en-IN" sz="900" b="1" u="none" strike="noStrike" kern="1200" baseline="0" dirty="0">
                          <a:solidFill>
                            <a:srgbClr val="FF0000"/>
                          </a:solidFill>
                          <a:effectLst/>
                          <a:latin typeface="+mn-lt"/>
                          <a:ea typeface="+mn-ea"/>
                          <a:cs typeface="+mn-cs"/>
                        </a:rPr>
                        <a:t>£</a:t>
                      </a:r>
                      <a:r>
                        <a:rPr lang="en-IN" sz="900" b="1" u="none" strike="noStrike" kern="1200" dirty="0">
                          <a:solidFill>
                            <a:srgbClr val="FF0000"/>
                          </a:solidFill>
                          <a:effectLst/>
                          <a:latin typeface="+mn-lt"/>
                          <a:ea typeface="+mn-ea"/>
                          <a:cs typeface="+mn-cs"/>
                        </a:rPr>
                        <a:t> 0.4 BN</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26" name="SHAPE_RECTANGLE"/>
          <p:cNvSpPr/>
          <p:nvPr/>
        </p:nvSpPr>
        <p:spPr>
          <a:xfrm rot="10800000">
            <a:off x="2402204" y="3380904"/>
            <a:ext cx="487479" cy="402875"/>
          </a:xfrm>
          <a:prstGeom prst="round2DiagRect">
            <a:avLst>
              <a:gd name="adj1" fmla="val 32589"/>
              <a:gd name="adj2" fmla="val 0"/>
            </a:avLst>
          </a:prstGeom>
          <a:solidFill>
            <a:schemeClr val="accent4">
              <a:lumMod val="75000"/>
            </a:schemeClr>
          </a:solidFill>
          <a:ln w="25400" cap="flat" cmpd="sng" algn="ctr">
            <a:noFill/>
            <a:prstDash val="solid"/>
          </a:ln>
          <a:effectLst/>
        </p:spPr>
        <p:style>
          <a:lnRef idx="2">
            <a:schemeClr val="accent3">
              <a:shade val="50000"/>
            </a:schemeClr>
          </a:lnRef>
          <a:fillRef idx="1">
            <a:schemeClr val="accent3"/>
          </a:fillRef>
          <a:effectRef idx="0">
            <a:schemeClr val="accent3"/>
          </a:effectRef>
          <a:fontRef idx="minor">
            <a:schemeClr val="lt1"/>
          </a:fontRef>
        </p:style>
        <p:txBody>
          <a:bodyPr wrap="square"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spcBef>
                <a:spcPct val="0"/>
              </a:spcBef>
              <a:defRPr/>
            </a:pPr>
            <a:endParaRPr lang="en-US" sz="1000" dirty="0">
              <a:solidFill>
                <a:srgbClr val="FFFFFF"/>
              </a:solidFill>
            </a:endParaRPr>
          </a:p>
        </p:txBody>
      </p:sp>
      <p:grpSp>
        <p:nvGrpSpPr>
          <p:cNvPr id="28" name="Group 27"/>
          <p:cNvGrpSpPr/>
          <p:nvPr/>
        </p:nvGrpSpPr>
        <p:grpSpPr>
          <a:xfrm>
            <a:off x="5424797" y="3904735"/>
            <a:ext cx="846462" cy="300086"/>
            <a:chOff x="3211612" y="2770909"/>
            <a:chExt cx="1388099" cy="477982"/>
          </a:xfrm>
        </p:grpSpPr>
        <p:cxnSp>
          <p:nvCxnSpPr>
            <p:cNvPr id="29" name="Straight Arrow Connector 28"/>
            <p:cNvCxnSpPr/>
            <p:nvPr/>
          </p:nvCxnSpPr>
          <p:spPr>
            <a:xfrm>
              <a:off x="3211612" y="3248891"/>
              <a:ext cx="1388099" cy="0"/>
            </a:xfrm>
            <a:prstGeom prst="straightConnector1">
              <a:avLst/>
            </a:prstGeom>
            <a:ln w="28575">
              <a:solidFill>
                <a:schemeClr val="bg1">
                  <a:lumMod val="65000"/>
                </a:schemeClr>
              </a:solidFill>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0" name="Straight Connector 29"/>
            <p:cNvCxnSpPr/>
            <p:nvPr/>
          </p:nvCxnSpPr>
          <p:spPr>
            <a:xfrm>
              <a:off x="3905661" y="2770909"/>
              <a:ext cx="0" cy="477982"/>
            </a:xfrm>
            <a:prstGeom prst="line">
              <a:avLst/>
            </a:prstGeom>
            <a:ln w="28575">
              <a:solidFill>
                <a:schemeClr val="bg1">
                  <a:lumMod val="65000"/>
                </a:schemeClr>
              </a:solidFill>
            </a:ln>
          </p:spPr>
          <p:style>
            <a:lnRef idx="2">
              <a:schemeClr val="accent6"/>
            </a:lnRef>
            <a:fillRef idx="0">
              <a:schemeClr val="accent6"/>
            </a:fillRef>
            <a:effectRef idx="1">
              <a:schemeClr val="accent6"/>
            </a:effectRef>
            <a:fontRef idx="minor">
              <a:schemeClr val="tx1"/>
            </a:fontRef>
          </p:style>
        </p:cxnSp>
      </p:grpSp>
      <p:pic>
        <p:nvPicPr>
          <p:cNvPr id="33" name="ICON1" descr="1. Instore Shopping WH.ePS"/>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66348" y="3441258"/>
            <a:ext cx="353535" cy="282162"/>
          </a:xfrm>
          <a:prstGeom prst="rect">
            <a:avLst/>
          </a:prstGeom>
        </p:spPr>
      </p:pic>
      <p:graphicFrame>
        <p:nvGraphicFramePr>
          <p:cNvPr id="36" name="Table 35"/>
          <p:cNvGraphicFramePr>
            <a:graphicFrameLocks noGrp="1"/>
          </p:cNvGraphicFramePr>
          <p:nvPr/>
        </p:nvGraphicFramePr>
        <p:xfrm>
          <a:off x="4208603" y="4142962"/>
          <a:ext cx="1419047" cy="635604"/>
        </p:xfrm>
        <a:graphic>
          <a:graphicData uri="http://schemas.openxmlformats.org/drawingml/2006/table">
            <a:tbl>
              <a:tblPr>
                <a:tableStyleId>{5C22544A-7EE6-4342-B048-85BDC9FD1C3A}</a:tableStyleId>
              </a:tblPr>
              <a:tblGrid>
                <a:gridCol w="660711">
                  <a:extLst>
                    <a:ext uri="{9D8B030D-6E8A-4147-A177-3AD203B41FA5}">
                      <a16:colId xmlns:a16="http://schemas.microsoft.com/office/drawing/2014/main" val="20000"/>
                    </a:ext>
                  </a:extLst>
                </a:gridCol>
                <a:gridCol w="758336">
                  <a:extLst>
                    <a:ext uri="{9D8B030D-6E8A-4147-A177-3AD203B41FA5}">
                      <a16:colId xmlns:a16="http://schemas.microsoft.com/office/drawing/2014/main" val="20001"/>
                    </a:ext>
                  </a:extLst>
                </a:gridCol>
              </a:tblGrid>
              <a:tr h="157505">
                <a:tc gridSpan="2">
                  <a:txBody>
                    <a:bodyPr/>
                    <a:lstStyle/>
                    <a:p>
                      <a:pPr algn="ctr" fontAlgn="b"/>
                      <a:r>
                        <a:rPr lang="en-IN" sz="900" b="1" u="none" strike="noStrike" dirty="0">
                          <a:effectLst/>
                          <a:latin typeface="+mn-lt"/>
                        </a:rPr>
                        <a:t>Unit per Visit</a:t>
                      </a:r>
                      <a:endParaRPr lang="en-IN" sz="900" b="1"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n-IN" sz="1000" b="0" i="0" u="none" strike="noStrike" dirty="0">
                        <a:solidFill>
                          <a:srgbClr val="363534"/>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63563">
                <a:tc>
                  <a:txBody>
                    <a:bodyPr/>
                    <a:lstStyle/>
                    <a:p>
                      <a:pPr algn="l" fontAlgn="b"/>
                      <a:r>
                        <a:rPr lang="en-IN" sz="900" u="none" strike="noStrike" dirty="0">
                          <a:effectLst/>
                          <a:latin typeface="+mn-lt"/>
                        </a:rPr>
                        <a:t>This Year</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900" b="0" u="none" strike="noStrike" kern="1200" dirty="0">
                          <a:solidFill>
                            <a:schemeClr val="dk1"/>
                          </a:solidFill>
                          <a:effectLst/>
                          <a:latin typeface="+mn-lt"/>
                          <a:ea typeface="+mn-ea"/>
                          <a:cs typeface="+mn-cs"/>
                        </a:rPr>
                        <a:t>13.5</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57505">
                <a:tc>
                  <a:txBody>
                    <a:bodyPr/>
                    <a:lstStyle/>
                    <a:p>
                      <a:pPr algn="l" fontAlgn="b"/>
                      <a:r>
                        <a:rPr lang="en-IN" sz="900" u="none" strike="noStrike" dirty="0" err="1">
                          <a:effectLst/>
                          <a:latin typeface="+mn-lt"/>
                        </a:rPr>
                        <a:t>YoY</a:t>
                      </a:r>
                      <a:r>
                        <a:rPr lang="en-IN" sz="900" u="none" strike="noStrike" dirty="0">
                          <a:effectLst/>
                          <a:latin typeface="+mn-lt"/>
                        </a:rPr>
                        <a:t> Change</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900" b="1" u="none" strike="noStrike" kern="1200" dirty="0">
                          <a:solidFill>
                            <a:schemeClr val="bg2"/>
                          </a:solidFill>
                          <a:effectLst/>
                          <a:latin typeface="+mn-lt"/>
                          <a:ea typeface="+mn-ea"/>
                          <a:cs typeface="+mn-cs"/>
                        </a:rPr>
                        <a:t> + 1.8 %</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57031">
                <a:tc>
                  <a:txBody>
                    <a:bodyPr/>
                    <a:lstStyle/>
                    <a:p>
                      <a:pPr algn="l" fontAlgn="b"/>
                      <a:r>
                        <a:rPr lang="en-IN" sz="900" u="none" strike="noStrike" dirty="0">
                          <a:effectLst/>
                          <a:latin typeface="+mn-lt"/>
                        </a:rPr>
                        <a:t>Contribution</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900" b="1" u="none" strike="noStrike" kern="1200" dirty="0">
                          <a:solidFill>
                            <a:schemeClr val="bg2"/>
                          </a:solidFill>
                          <a:effectLst/>
                          <a:latin typeface="+mn-lt"/>
                          <a:ea typeface="+mn-ea"/>
                          <a:cs typeface="+mn-cs"/>
                        </a:rPr>
                        <a:t>+ </a:t>
                      </a:r>
                      <a:r>
                        <a:rPr lang="en-IN" sz="900" b="1" u="none" strike="noStrike" kern="1200" baseline="0" dirty="0">
                          <a:solidFill>
                            <a:schemeClr val="bg2"/>
                          </a:solidFill>
                          <a:effectLst/>
                          <a:latin typeface="+mn-lt"/>
                          <a:ea typeface="+mn-ea"/>
                          <a:cs typeface="+mn-cs"/>
                        </a:rPr>
                        <a:t>£ 0.5 BN</a:t>
                      </a:r>
                      <a:endParaRPr lang="en-IN" sz="900" b="1" u="none" strike="noStrike" kern="1200" dirty="0">
                        <a:solidFill>
                          <a:schemeClr val="bg2"/>
                        </a:solidFill>
                        <a:effectLst/>
                        <a:latin typeface="+mn-lt"/>
                        <a:ea typeface="+mn-ea"/>
                        <a:cs typeface="+mn-cs"/>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37" name="SHAPE_RECTANGLE"/>
          <p:cNvSpPr/>
          <p:nvPr/>
        </p:nvSpPr>
        <p:spPr>
          <a:xfrm rot="10800000">
            <a:off x="3624119" y="4377625"/>
            <a:ext cx="487479" cy="402875"/>
          </a:xfrm>
          <a:prstGeom prst="round2DiagRect">
            <a:avLst>
              <a:gd name="adj1" fmla="val 32589"/>
              <a:gd name="adj2" fmla="val 0"/>
            </a:avLst>
          </a:prstGeom>
          <a:solidFill>
            <a:schemeClr val="accent5">
              <a:lumMod val="75000"/>
            </a:schemeClr>
          </a:solidFill>
          <a:ln w="25400" cap="flat" cmpd="sng" algn="ctr">
            <a:noFill/>
            <a:prstDash val="solid"/>
          </a:ln>
          <a:effectLst/>
        </p:spPr>
        <p:style>
          <a:lnRef idx="2">
            <a:schemeClr val="accent3">
              <a:shade val="50000"/>
            </a:schemeClr>
          </a:lnRef>
          <a:fillRef idx="1">
            <a:schemeClr val="accent3"/>
          </a:fillRef>
          <a:effectRef idx="0">
            <a:schemeClr val="accent3"/>
          </a:effectRef>
          <a:fontRef idx="minor">
            <a:schemeClr val="lt1"/>
          </a:fontRef>
        </p:style>
        <p:txBody>
          <a:bodyPr wrap="square"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spcBef>
                <a:spcPct val="0"/>
              </a:spcBef>
              <a:defRPr/>
            </a:pPr>
            <a:endParaRPr lang="en-US" sz="1000" dirty="0">
              <a:solidFill>
                <a:srgbClr val="FFFFFF"/>
              </a:solidFill>
            </a:endParaRPr>
          </a:p>
        </p:txBody>
      </p:sp>
      <p:graphicFrame>
        <p:nvGraphicFramePr>
          <p:cNvPr id="38" name="Table 37"/>
          <p:cNvGraphicFramePr>
            <a:graphicFrameLocks noGrp="1"/>
          </p:cNvGraphicFramePr>
          <p:nvPr/>
        </p:nvGraphicFramePr>
        <p:xfrm>
          <a:off x="6288783" y="4165518"/>
          <a:ext cx="1435297" cy="642136"/>
        </p:xfrm>
        <a:graphic>
          <a:graphicData uri="http://schemas.openxmlformats.org/drawingml/2006/table">
            <a:tbl>
              <a:tblPr>
                <a:tableStyleId>{5C22544A-7EE6-4342-B048-85BDC9FD1C3A}</a:tableStyleId>
              </a:tblPr>
              <a:tblGrid>
                <a:gridCol w="668277">
                  <a:extLst>
                    <a:ext uri="{9D8B030D-6E8A-4147-A177-3AD203B41FA5}">
                      <a16:colId xmlns:a16="http://schemas.microsoft.com/office/drawing/2014/main" val="20000"/>
                    </a:ext>
                  </a:extLst>
                </a:gridCol>
                <a:gridCol w="767020">
                  <a:extLst>
                    <a:ext uri="{9D8B030D-6E8A-4147-A177-3AD203B41FA5}">
                      <a16:colId xmlns:a16="http://schemas.microsoft.com/office/drawing/2014/main" val="20001"/>
                    </a:ext>
                  </a:extLst>
                </a:gridCol>
              </a:tblGrid>
              <a:tr h="157505">
                <a:tc gridSpan="2">
                  <a:txBody>
                    <a:bodyPr/>
                    <a:lstStyle/>
                    <a:p>
                      <a:pPr algn="ctr" fontAlgn="b"/>
                      <a:r>
                        <a:rPr lang="en-IN" sz="900" b="1" u="none" strike="noStrike" dirty="0">
                          <a:effectLst/>
                          <a:latin typeface="+mn-lt"/>
                        </a:rPr>
                        <a:t>Spend per Unit</a:t>
                      </a:r>
                      <a:endParaRPr lang="en-IN" sz="900" b="1"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n-IN" sz="1000" b="0" i="0" u="none" strike="noStrike" dirty="0">
                        <a:solidFill>
                          <a:srgbClr val="363534"/>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63563">
                <a:tc>
                  <a:txBody>
                    <a:bodyPr/>
                    <a:lstStyle/>
                    <a:p>
                      <a:pPr algn="l" fontAlgn="b"/>
                      <a:r>
                        <a:rPr lang="en-IN" sz="900" u="none" strike="noStrike" dirty="0">
                          <a:effectLst/>
                          <a:latin typeface="+mn-lt"/>
                        </a:rPr>
                        <a:t>This Year</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900" b="0" u="none" strike="noStrike" kern="1200" dirty="0">
                          <a:solidFill>
                            <a:schemeClr val="dk1"/>
                          </a:solidFill>
                          <a:effectLst/>
                          <a:latin typeface="+mn-lt"/>
                          <a:ea typeface="+mn-ea"/>
                          <a:cs typeface="+mn-cs"/>
                        </a:rPr>
                        <a:t>£ 2</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57505">
                <a:tc>
                  <a:txBody>
                    <a:bodyPr/>
                    <a:lstStyle/>
                    <a:p>
                      <a:pPr algn="l" fontAlgn="b"/>
                      <a:r>
                        <a:rPr lang="en-IN" sz="900" u="none" strike="noStrike" dirty="0" err="1">
                          <a:effectLst/>
                          <a:latin typeface="+mn-lt"/>
                        </a:rPr>
                        <a:t>YoY</a:t>
                      </a:r>
                      <a:r>
                        <a:rPr lang="en-IN" sz="900" u="none" strike="noStrike" dirty="0">
                          <a:effectLst/>
                          <a:latin typeface="+mn-lt"/>
                        </a:rPr>
                        <a:t> Change</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900" b="1" u="none" strike="noStrike" kern="1200" dirty="0">
                          <a:solidFill>
                            <a:srgbClr val="FF0000"/>
                          </a:solidFill>
                          <a:effectLst/>
                          <a:latin typeface="+mn-lt"/>
                          <a:ea typeface="+mn-ea"/>
                          <a:cs typeface="+mn-cs"/>
                        </a:rPr>
                        <a:t>-1.1 %</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63563">
                <a:tc>
                  <a:txBody>
                    <a:bodyPr/>
                    <a:lstStyle/>
                    <a:p>
                      <a:pPr algn="l" fontAlgn="b"/>
                      <a:r>
                        <a:rPr lang="en-IN" sz="900" u="none" strike="noStrike" dirty="0">
                          <a:effectLst/>
                          <a:latin typeface="+mn-lt"/>
                        </a:rPr>
                        <a:t>Contribution</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900" b="1" u="none" strike="noStrike" kern="1200" baseline="0" dirty="0">
                          <a:solidFill>
                            <a:srgbClr val="FF0000"/>
                          </a:solidFill>
                          <a:effectLst/>
                          <a:latin typeface="+mn-lt"/>
                          <a:ea typeface="+mn-ea"/>
                          <a:cs typeface="+mn-cs"/>
                        </a:rPr>
                        <a:t>- £ </a:t>
                      </a:r>
                      <a:r>
                        <a:rPr lang="en-IN" sz="900" b="1" u="none" strike="noStrike" kern="1200" dirty="0">
                          <a:solidFill>
                            <a:srgbClr val="FF0000"/>
                          </a:solidFill>
                          <a:effectLst/>
                          <a:latin typeface="+mn-lt"/>
                          <a:ea typeface="+mn-ea"/>
                          <a:cs typeface="+mn-cs"/>
                        </a:rPr>
                        <a:t>0.3</a:t>
                      </a:r>
                      <a:r>
                        <a:rPr lang="en-IN" sz="900" b="1" u="none" strike="noStrike" kern="1200" baseline="0" dirty="0">
                          <a:solidFill>
                            <a:srgbClr val="FF0000"/>
                          </a:solidFill>
                          <a:effectLst/>
                          <a:latin typeface="+mn-lt"/>
                          <a:ea typeface="+mn-ea"/>
                          <a:cs typeface="+mn-cs"/>
                        </a:rPr>
                        <a:t> BN</a:t>
                      </a:r>
                      <a:endParaRPr lang="en-IN" sz="900" b="1" u="none" strike="noStrike" kern="1200" dirty="0">
                        <a:solidFill>
                          <a:srgbClr val="FF0000"/>
                        </a:solidFill>
                        <a:effectLst/>
                        <a:latin typeface="+mn-lt"/>
                        <a:ea typeface="+mn-ea"/>
                        <a:cs typeface="+mn-cs"/>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39" name="SHAPE_RECTANGLE"/>
          <p:cNvSpPr/>
          <p:nvPr/>
        </p:nvSpPr>
        <p:spPr>
          <a:xfrm rot="10800000">
            <a:off x="5704299" y="4411887"/>
            <a:ext cx="487479" cy="402875"/>
          </a:xfrm>
          <a:prstGeom prst="round2DiagRect">
            <a:avLst>
              <a:gd name="adj1" fmla="val 32589"/>
              <a:gd name="adj2" fmla="val 0"/>
            </a:avLst>
          </a:prstGeom>
          <a:solidFill>
            <a:schemeClr val="accent6">
              <a:lumMod val="75000"/>
            </a:schemeClr>
          </a:solidFill>
          <a:ln w="25400" cap="flat" cmpd="sng" algn="ctr">
            <a:noFill/>
            <a:prstDash val="solid"/>
          </a:ln>
          <a:effectLst/>
        </p:spPr>
        <p:style>
          <a:lnRef idx="2">
            <a:schemeClr val="accent3">
              <a:shade val="50000"/>
            </a:schemeClr>
          </a:lnRef>
          <a:fillRef idx="1">
            <a:schemeClr val="accent3"/>
          </a:fillRef>
          <a:effectRef idx="0">
            <a:schemeClr val="accent3"/>
          </a:effectRef>
          <a:fontRef idx="minor">
            <a:schemeClr val="lt1"/>
          </a:fontRef>
        </p:style>
        <p:txBody>
          <a:bodyPr wrap="square"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spcBef>
                <a:spcPct val="0"/>
              </a:spcBef>
              <a:defRPr/>
            </a:pPr>
            <a:endParaRPr lang="en-US" sz="1000" dirty="0">
              <a:solidFill>
                <a:srgbClr val="FFFFFF"/>
              </a:solidFill>
            </a:endParaRPr>
          </a:p>
        </p:txBody>
      </p:sp>
      <p:pic>
        <p:nvPicPr>
          <p:cNvPr id="40" name="ICON1" descr="4. Average Price WH.eps"/>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24569" y="4446561"/>
            <a:ext cx="246937" cy="324546"/>
          </a:xfrm>
          <a:prstGeom prst="rect">
            <a:avLst/>
          </a:prstGeom>
        </p:spPr>
      </p:pic>
      <p:pic>
        <p:nvPicPr>
          <p:cNvPr id="41" name="ICON1" descr="1. Shopping Basket WH.eps"/>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89065" y="4410795"/>
            <a:ext cx="357580" cy="315684"/>
          </a:xfrm>
          <a:prstGeom prst="rect">
            <a:avLst/>
          </a:prstGeom>
        </p:spPr>
      </p:pic>
      <p:graphicFrame>
        <p:nvGraphicFramePr>
          <p:cNvPr id="42" name="Table 41"/>
          <p:cNvGraphicFramePr>
            <a:graphicFrameLocks noGrp="1"/>
          </p:cNvGraphicFramePr>
          <p:nvPr/>
        </p:nvGraphicFramePr>
        <p:xfrm>
          <a:off x="6122830" y="2276898"/>
          <a:ext cx="1467435" cy="656558"/>
        </p:xfrm>
        <a:graphic>
          <a:graphicData uri="http://schemas.openxmlformats.org/drawingml/2006/table">
            <a:tbl>
              <a:tblPr>
                <a:tableStyleId>{5C22544A-7EE6-4342-B048-85BDC9FD1C3A}</a:tableStyleId>
              </a:tblPr>
              <a:tblGrid>
                <a:gridCol w="696546">
                  <a:extLst>
                    <a:ext uri="{9D8B030D-6E8A-4147-A177-3AD203B41FA5}">
                      <a16:colId xmlns:a16="http://schemas.microsoft.com/office/drawing/2014/main" val="20000"/>
                    </a:ext>
                  </a:extLst>
                </a:gridCol>
                <a:gridCol w="770889">
                  <a:extLst>
                    <a:ext uri="{9D8B030D-6E8A-4147-A177-3AD203B41FA5}">
                      <a16:colId xmlns:a16="http://schemas.microsoft.com/office/drawing/2014/main" val="20001"/>
                    </a:ext>
                  </a:extLst>
                </a:gridCol>
              </a:tblGrid>
              <a:tr h="151865">
                <a:tc gridSpan="2">
                  <a:txBody>
                    <a:bodyPr/>
                    <a:lstStyle/>
                    <a:p>
                      <a:pPr algn="ctr" fontAlgn="b"/>
                      <a:r>
                        <a:rPr lang="en-IN" sz="900" b="1" u="none" strike="noStrike" dirty="0">
                          <a:effectLst/>
                          <a:latin typeface="+mn-lt"/>
                        </a:rPr>
                        <a:t>Visits</a:t>
                      </a:r>
                      <a:endParaRPr lang="en-IN" sz="900" b="1"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n-IN" sz="1000" b="0" i="0" u="none" strike="noStrike" dirty="0">
                        <a:solidFill>
                          <a:srgbClr val="363534"/>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68231">
                <a:tc>
                  <a:txBody>
                    <a:bodyPr/>
                    <a:lstStyle/>
                    <a:p>
                      <a:pPr algn="l" fontAlgn="b"/>
                      <a:r>
                        <a:rPr lang="en-IN" sz="900" u="none" strike="noStrike" dirty="0">
                          <a:effectLst/>
                          <a:latin typeface="+mn-lt"/>
                        </a:rPr>
                        <a:t>This Year</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1000" b="1" u="none" strike="noStrike" kern="1200" dirty="0">
                          <a:solidFill>
                            <a:schemeClr val="dk1"/>
                          </a:solidFill>
                          <a:effectLst/>
                          <a:latin typeface="+mn-lt"/>
                          <a:ea typeface="+mn-ea"/>
                          <a:cs typeface="+mn-cs"/>
                        </a:rPr>
                        <a:t>1.7 BN</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68231">
                <a:tc>
                  <a:txBody>
                    <a:bodyPr/>
                    <a:lstStyle/>
                    <a:p>
                      <a:pPr algn="l" fontAlgn="b"/>
                      <a:r>
                        <a:rPr lang="en-IN" sz="900" u="none" strike="noStrike" dirty="0" err="1">
                          <a:effectLst/>
                          <a:latin typeface="+mn-lt"/>
                        </a:rPr>
                        <a:t>YoY</a:t>
                      </a:r>
                      <a:r>
                        <a:rPr lang="en-IN" sz="900" u="none" strike="noStrike" dirty="0">
                          <a:effectLst/>
                          <a:latin typeface="+mn-lt"/>
                        </a:rPr>
                        <a:t> Change</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1000" b="1" u="none" strike="noStrike" kern="1200" dirty="0">
                          <a:solidFill>
                            <a:schemeClr val="bg2"/>
                          </a:solidFill>
                          <a:effectLst/>
                          <a:latin typeface="+mn-lt"/>
                          <a:ea typeface="+mn-ea"/>
                          <a:cs typeface="+mn-cs"/>
                        </a:rPr>
                        <a:t>+</a:t>
                      </a:r>
                      <a:r>
                        <a:rPr lang="en-IN" sz="1000" b="1" u="none" strike="noStrike" kern="1200" baseline="0" dirty="0">
                          <a:solidFill>
                            <a:schemeClr val="bg2"/>
                          </a:solidFill>
                          <a:effectLst/>
                          <a:latin typeface="+mn-lt"/>
                          <a:ea typeface="+mn-ea"/>
                          <a:cs typeface="+mn-cs"/>
                        </a:rPr>
                        <a:t> 7.2%</a:t>
                      </a:r>
                      <a:endParaRPr lang="en-IN" sz="1000" b="1" u="none" strike="noStrike" kern="1200" dirty="0">
                        <a:solidFill>
                          <a:schemeClr val="bg2"/>
                        </a:solidFill>
                        <a:effectLst/>
                        <a:latin typeface="+mn-lt"/>
                        <a:ea typeface="+mn-ea"/>
                        <a:cs typeface="+mn-cs"/>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68231">
                <a:tc>
                  <a:txBody>
                    <a:bodyPr/>
                    <a:lstStyle/>
                    <a:p>
                      <a:pPr algn="l" fontAlgn="b"/>
                      <a:r>
                        <a:rPr lang="en-IN" sz="900" u="none" strike="noStrike" dirty="0">
                          <a:effectLst/>
                          <a:latin typeface="+mn-lt"/>
                        </a:rPr>
                        <a:t>Contribution</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1000" b="1" u="none" strike="noStrike" kern="1200" dirty="0">
                          <a:solidFill>
                            <a:schemeClr val="bg2"/>
                          </a:solidFill>
                          <a:effectLst/>
                          <a:latin typeface="+mn-lt"/>
                          <a:ea typeface="+mn-ea"/>
                          <a:cs typeface="+mn-cs"/>
                        </a:rPr>
                        <a:t>+  </a:t>
                      </a:r>
                      <a:r>
                        <a:rPr lang="en-IN" sz="1000" b="1" u="none" strike="noStrike" dirty="0">
                          <a:solidFill>
                            <a:schemeClr val="bg2"/>
                          </a:solidFill>
                          <a:effectLst/>
                          <a:latin typeface="+mn-lt"/>
                        </a:rPr>
                        <a:t>£</a:t>
                      </a:r>
                      <a:r>
                        <a:rPr lang="en-IN" sz="1000" b="1" u="none" strike="noStrike" kern="1200" dirty="0">
                          <a:solidFill>
                            <a:schemeClr val="bg2"/>
                          </a:solidFill>
                          <a:effectLst/>
                          <a:latin typeface="+mn-lt"/>
                          <a:ea typeface="+mn-ea"/>
                          <a:cs typeface="+mn-cs"/>
                        </a:rPr>
                        <a:t>1.1 BN</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43" name="Table 42"/>
          <p:cNvGraphicFramePr>
            <a:graphicFrameLocks noGrp="1"/>
          </p:cNvGraphicFramePr>
          <p:nvPr/>
        </p:nvGraphicFramePr>
        <p:xfrm>
          <a:off x="8329399" y="2252878"/>
          <a:ext cx="1468806" cy="619140"/>
        </p:xfrm>
        <a:graphic>
          <a:graphicData uri="http://schemas.openxmlformats.org/drawingml/2006/table">
            <a:tbl>
              <a:tblPr>
                <a:tableStyleId>{5C22544A-7EE6-4342-B048-85BDC9FD1C3A}</a:tableStyleId>
              </a:tblPr>
              <a:tblGrid>
                <a:gridCol w="685936">
                  <a:extLst>
                    <a:ext uri="{9D8B030D-6E8A-4147-A177-3AD203B41FA5}">
                      <a16:colId xmlns:a16="http://schemas.microsoft.com/office/drawing/2014/main" val="20000"/>
                    </a:ext>
                  </a:extLst>
                </a:gridCol>
                <a:gridCol w="782870">
                  <a:extLst>
                    <a:ext uri="{9D8B030D-6E8A-4147-A177-3AD203B41FA5}">
                      <a16:colId xmlns:a16="http://schemas.microsoft.com/office/drawing/2014/main" val="20001"/>
                    </a:ext>
                  </a:extLst>
                </a:gridCol>
              </a:tblGrid>
              <a:tr h="151865">
                <a:tc gridSpan="2">
                  <a:txBody>
                    <a:bodyPr/>
                    <a:lstStyle/>
                    <a:p>
                      <a:pPr algn="ctr" fontAlgn="b"/>
                      <a:r>
                        <a:rPr lang="en-IN" sz="900" b="1" i="0" u="none" strike="noStrike" dirty="0">
                          <a:solidFill>
                            <a:srgbClr val="363534"/>
                          </a:solidFill>
                          <a:effectLst/>
                          <a:latin typeface="+mn-lt"/>
                        </a:rPr>
                        <a:t>Spend</a:t>
                      </a:r>
                      <a:r>
                        <a:rPr lang="en-IN" sz="900" b="1" i="0" u="none" strike="noStrike" baseline="0" dirty="0">
                          <a:solidFill>
                            <a:srgbClr val="363534"/>
                          </a:solidFill>
                          <a:effectLst/>
                          <a:latin typeface="+mn-lt"/>
                        </a:rPr>
                        <a:t> per Visit</a:t>
                      </a:r>
                      <a:endParaRPr lang="en-IN" sz="900" b="1"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n-IN" sz="1000" b="0" i="0" u="none" strike="noStrike" dirty="0">
                        <a:solidFill>
                          <a:srgbClr val="363534"/>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57705">
                <a:tc>
                  <a:txBody>
                    <a:bodyPr/>
                    <a:lstStyle/>
                    <a:p>
                      <a:pPr algn="l" fontAlgn="b"/>
                      <a:r>
                        <a:rPr lang="en-IN" sz="900" u="none" strike="noStrike" dirty="0">
                          <a:effectLst/>
                          <a:latin typeface="+mn-lt"/>
                        </a:rPr>
                        <a:t>This Year</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u="none" strike="noStrike" dirty="0">
                          <a:effectLst/>
                          <a:latin typeface="+mn-lt"/>
                        </a:rPr>
                        <a:t>£ 10</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51865">
                <a:tc>
                  <a:txBody>
                    <a:bodyPr/>
                    <a:lstStyle/>
                    <a:p>
                      <a:pPr algn="l" fontAlgn="b"/>
                      <a:r>
                        <a:rPr lang="en-IN" sz="900" u="none" strike="noStrike" dirty="0" err="1">
                          <a:effectLst/>
                          <a:latin typeface="+mn-lt"/>
                        </a:rPr>
                        <a:t>YoY</a:t>
                      </a:r>
                      <a:r>
                        <a:rPr lang="en-IN" sz="900" u="none" strike="noStrike" dirty="0">
                          <a:effectLst/>
                          <a:latin typeface="+mn-lt"/>
                        </a:rPr>
                        <a:t> Change</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1" u="none" strike="noStrike" dirty="0">
                          <a:solidFill>
                            <a:schemeClr val="bg2"/>
                          </a:solidFill>
                          <a:effectLst/>
                          <a:latin typeface="+mn-lt"/>
                        </a:rPr>
                        <a:t>+ 1.1</a:t>
                      </a:r>
                      <a:r>
                        <a:rPr lang="en-IN" sz="900" b="1" u="none" strike="noStrike" baseline="0" dirty="0">
                          <a:solidFill>
                            <a:schemeClr val="bg2"/>
                          </a:solidFill>
                          <a:effectLst/>
                          <a:latin typeface="+mn-lt"/>
                        </a:rPr>
                        <a:t> %</a:t>
                      </a:r>
                      <a:endParaRPr lang="en-IN" sz="900" b="1" i="0" u="none" strike="noStrike" dirty="0">
                        <a:solidFill>
                          <a:schemeClr val="bg2"/>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57705">
                <a:tc>
                  <a:txBody>
                    <a:bodyPr/>
                    <a:lstStyle/>
                    <a:p>
                      <a:pPr algn="l" fontAlgn="b"/>
                      <a:r>
                        <a:rPr lang="en-IN" sz="900" u="none" strike="noStrike" dirty="0">
                          <a:effectLst/>
                          <a:latin typeface="+mn-lt"/>
                        </a:rPr>
                        <a:t>Contribution</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1" u="none" strike="noStrike" kern="1200" dirty="0">
                          <a:solidFill>
                            <a:schemeClr val="bg2"/>
                          </a:solidFill>
                          <a:effectLst/>
                          <a:latin typeface="+mn-lt"/>
                          <a:ea typeface="+mn-ea"/>
                          <a:cs typeface="+mn-cs"/>
                        </a:rPr>
                        <a:t>+  </a:t>
                      </a:r>
                      <a:r>
                        <a:rPr lang="en-IN" sz="900" b="1" u="none" strike="noStrike" dirty="0">
                          <a:solidFill>
                            <a:schemeClr val="bg2"/>
                          </a:solidFill>
                          <a:effectLst/>
                          <a:latin typeface="+mn-lt"/>
                        </a:rPr>
                        <a:t>£ </a:t>
                      </a:r>
                      <a:r>
                        <a:rPr lang="en-IN" sz="900" b="1" i="0" u="none" strike="noStrike" dirty="0">
                          <a:solidFill>
                            <a:schemeClr val="bg2"/>
                          </a:solidFill>
                          <a:effectLst/>
                          <a:latin typeface="+mn-lt"/>
                        </a:rPr>
                        <a:t>0.2 BN</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pSp>
        <p:nvGrpSpPr>
          <p:cNvPr id="44" name="Group 43"/>
          <p:cNvGrpSpPr/>
          <p:nvPr/>
        </p:nvGrpSpPr>
        <p:grpSpPr>
          <a:xfrm>
            <a:off x="8417067" y="2860530"/>
            <a:ext cx="1118967" cy="331249"/>
            <a:chOff x="3211612" y="2770909"/>
            <a:chExt cx="1388099" cy="477982"/>
          </a:xfrm>
        </p:grpSpPr>
        <p:cxnSp>
          <p:nvCxnSpPr>
            <p:cNvPr id="45" name="Straight Arrow Connector 44"/>
            <p:cNvCxnSpPr/>
            <p:nvPr/>
          </p:nvCxnSpPr>
          <p:spPr>
            <a:xfrm>
              <a:off x="3211612" y="3248891"/>
              <a:ext cx="1388099" cy="0"/>
            </a:xfrm>
            <a:prstGeom prst="straightConnector1">
              <a:avLst/>
            </a:prstGeom>
            <a:ln w="28575">
              <a:solidFill>
                <a:schemeClr val="bg1">
                  <a:lumMod val="65000"/>
                </a:schemeClr>
              </a:solidFill>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46" name="Straight Connector 45"/>
            <p:cNvCxnSpPr/>
            <p:nvPr/>
          </p:nvCxnSpPr>
          <p:spPr>
            <a:xfrm>
              <a:off x="3905661" y="2770909"/>
              <a:ext cx="0" cy="477982"/>
            </a:xfrm>
            <a:prstGeom prst="line">
              <a:avLst/>
            </a:prstGeom>
            <a:ln w="28575">
              <a:solidFill>
                <a:schemeClr val="bg1">
                  <a:lumMod val="65000"/>
                </a:schemeClr>
              </a:solidFill>
            </a:ln>
          </p:spPr>
          <p:style>
            <a:lnRef idx="2">
              <a:schemeClr val="accent6"/>
            </a:lnRef>
            <a:fillRef idx="0">
              <a:schemeClr val="accent6"/>
            </a:fillRef>
            <a:effectRef idx="1">
              <a:schemeClr val="accent6"/>
            </a:effectRef>
            <a:fontRef idx="minor">
              <a:schemeClr val="tx1"/>
            </a:fontRef>
          </p:style>
        </p:cxnSp>
      </p:grpSp>
      <p:graphicFrame>
        <p:nvGraphicFramePr>
          <p:cNvPr id="47" name="Table 46"/>
          <p:cNvGraphicFramePr>
            <a:graphicFrameLocks noGrp="1"/>
          </p:cNvGraphicFramePr>
          <p:nvPr/>
        </p:nvGraphicFramePr>
        <p:xfrm>
          <a:off x="7290006" y="3156789"/>
          <a:ext cx="1445117" cy="637080"/>
        </p:xfrm>
        <a:graphic>
          <a:graphicData uri="http://schemas.openxmlformats.org/drawingml/2006/table">
            <a:tbl>
              <a:tblPr>
                <a:tableStyleId>{5C22544A-7EE6-4342-B048-85BDC9FD1C3A}</a:tableStyleId>
              </a:tblPr>
              <a:tblGrid>
                <a:gridCol w="672850">
                  <a:extLst>
                    <a:ext uri="{9D8B030D-6E8A-4147-A177-3AD203B41FA5}">
                      <a16:colId xmlns:a16="http://schemas.microsoft.com/office/drawing/2014/main" val="20000"/>
                    </a:ext>
                  </a:extLst>
                </a:gridCol>
                <a:gridCol w="772267">
                  <a:extLst>
                    <a:ext uri="{9D8B030D-6E8A-4147-A177-3AD203B41FA5}">
                      <a16:colId xmlns:a16="http://schemas.microsoft.com/office/drawing/2014/main" val="20001"/>
                    </a:ext>
                  </a:extLst>
                </a:gridCol>
              </a:tblGrid>
              <a:tr h="157871">
                <a:tc gridSpan="2">
                  <a:txBody>
                    <a:bodyPr/>
                    <a:lstStyle/>
                    <a:p>
                      <a:pPr algn="ctr" fontAlgn="b"/>
                      <a:r>
                        <a:rPr lang="en-IN" sz="900" b="1" u="none" strike="noStrike" dirty="0">
                          <a:effectLst/>
                          <a:latin typeface="+mn-lt"/>
                        </a:rPr>
                        <a:t>Unit per Visit</a:t>
                      </a:r>
                      <a:endParaRPr lang="en-IN" sz="900" b="1"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n-IN" sz="1000" b="0" i="0" u="none" strike="noStrike" dirty="0">
                        <a:solidFill>
                          <a:srgbClr val="363534"/>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63942">
                <a:tc>
                  <a:txBody>
                    <a:bodyPr/>
                    <a:lstStyle/>
                    <a:p>
                      <a:pPr algn="l" fontAlgn="b"/>
                      <a:r>
                        <a:rPr lang="en-IN" sz="900" u="none" strike="noStrike" dirty="0">
                          <a:effectLst/>
                          <a:latin typeface="+mn-lt"/>
                        </a:rPr>
                        <a:t>This Year</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900" b="0" u="none" strike="noStrike" kern="1200" dirty="0">
                          <a:solidFill>
                            <a:schemeClr val="dk1"/>
                          </a:solidFill>
                          <a:effectLst/>
                          <a:latin typeface="+mn-lt"/>
                          <a:ea typeface="+mn-ea"/>
                          <a:cs typeface="+mn-cs"/>
                        </a:rPr>
                        <a:t>4.6</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57871">
                <a:tc>
                  <a:txBody>
                    <a:bodyPr/>
                    <a:lstStyle/>
                    <a:p>
                      <a:pPr algn="l" fontAlgn="b"/>
                      <a:r>
                        <a:rPr lang="en-IN" sz="900" u="none" strike="noStrike" dirty="0" err="1">
                          <a:effectLst/>
                          <a:latin typeface="+mn-lt"/>
                        </a:rPr>
                        <a:t>YoY</a:t>
                      </a:r>
                      <a:r>
                        <a:rPr lang="en-IN" sz="900" u="none" strike="noStrike" dirty="0">
                          <a:effectLst/>
                          <a:latin typeface="+mn-lt"/>
                        </a:rPr>
                        <a:t> Change</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900" b="1" u="none" strike="noStrike" kern="1200" dirty="0">
                          <a:solidFill>
                            <a:schemeClr val="bg2"/>
                          </a:solidFill>
                          <a:effectLst/>
                          <a:latin typeface="+mn-lt"/>
                          <a:ea typeface="+mn-ea"/>
                          <a:cs typeface="+mn-cs"/>
                        </a:rPr>
                        <a:t>+ 2.6</a:t>
                      </a:r>
                      <a:r>
                        <a:rPr lang="en-IN" sz="900" b="1" u="none" strike="noStrike" kern="1200" baseline="0" dirty="0">
                          <a:solidFill>
                            <a:schemeClr val="bg2"/>
                          </a:solidFill>
                          <a:effectLst/>
                          <a:latin typeface="+mn-lt"/>
                          <a:ea typeface="+mn-ea"/>
                          <a:cs typeface="+mn-cs"/>
                        </a:rPr>
                        <a:t> %</a:t>
                      </a:r>
                      <a:endParaRPr lang="en-IN" sz="900" b="1" u="none" strike="noStrike" kern="1200" dirty="0">
                        <a:solidFill>
                          <a:schemeClr val="bg2"/>
                        </a:solidFill>
                        <a:effectLst/>
                        <a:latin typeface="+mn-lt"/>
                        <a:ea typeface="+mn-ea"/>
                        <a:cs typeface="+mn-cs"/>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57396">
                <a:tc>
                  <a:txBody>
                    <a:bodyPr/>
                    <a:lstStyle/>
                    <a:p>
                      <a:pPr algn="l" fontAlgn="b"/>
                      <a:r>
                        <a:rPr lang="en-IN" sz="900" u="none" strike="noStrike" dirty="0">
                          <a:effectLst/>
                          <a:latin typeface="+mn-lt"/>
                        </a:rPr>
                        <a:t>Contribution</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900" b="1" u="none" strike="noStrike" kern="1200" dirty="0">
                          <a:solidFill>
                            <a:schemeClr val="bg2"/>
                          </a:solidFill>
                          <a:effectLst/>
                          <a:latin typeface="+mn-lt"/>
                          <a:ea typeface="+mn-ea"/>
                          <a:cs typeface="+mn-cs"/>
                        </a:rPr>
                        <a:t>+  </a:t>
                      </a:r>
                      <a:r>
                        <a:rPr lang="en-IN" sz="900" b="1" u="none" strike="noStrike" dirty="0">
                          <a:solidFill>
                            <a:schemeClr val="bg2"/>
                          </a:solidFill>
                          <a:effectLst/>
                          <a:latin typeface="+mn-lt"/>
                        </a:rPr>
                        <a:t>£ </a:t>
                      </a:r>
                      <a:r>
                        <a:rPr lang="en-IN" sz="900" b="1" u="none" strike="noStrike" kern="1200" dirty="0">
                          <a:solidFill>
                            <a:schemeClr val="bg2"/>
                          </a:solidFill>
                          <a:effectLst/>
                          <a:latin typeface="+mn-lt"/>
                          <a:ea typeface="+mn-ea"/>
                          <a:cs typeface="+mn-cs"/>
                        </a:rPr>
                        <a:t>0.4</a:t>
                      </a:r>
                      <a:r>
                        <a:rPr lang="en-IN" sz="900" b="1" u="none" strike="noStrike" kern="1200" baseline="0" dirty="0">
                          <a:solidFill>
                            <a:schemeClr val="bg2"/>
                          </a:solidFill>
                          <a:effectLst/>
                          <a:latin typeface="+mn-lt"/>
                          <a:ea typeface="+mn-ea"/>
                          <a:cs typeface="+mn-cs"/>
                        </a:rPr>
                        <a:t> BN</a:t>
                      </a:r>
                      <a:endParaRPr lang="en-IN" sz="900" b="1" u="none" strike="noStrike" kern="1200" dirty="0">
                        <a:solidFill>
                          <a:schemeClr val="bg2"/>
                        </a:solidFill>
                        <a:effectLst/>
                        <a:latin typeface="+mn-lt"/>
                        <a:ea typeface="+mn-ea"/>
                        <a:cs typeface="+mn-cs"/>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48" name="Table 47"/>
          <p:cNvGraphicFramePr>
            <a:graphicFrameLocks noGrp="1"/>
          </p:cNvGraphicFramePr>
          <p:nvPr/>
        </p:nvGraphicFramePr>
        <p:xfrm>
          <a:off x="9293109" y="3147176"/>
          <a:ext cx="1426930" cy="643151"/>
        </p:xfrm>
        <a:graphic>
          <a:graphicData uri="http://schemas.openxmlformats.org/drawingml/2006/table">
            <a:tbl>
              <a:tblPr>
                <a:tableStyleId>{5C22544A-7EE6-4342-B048-85BDC9FD1C3A}</a:tableStyleId>
              </a:tblPr>
              <a:tblGrid>
                <a:gridCol w="664382">
                  <a:extLst>
                    <a:ext uri="{9D8B030D-6E8A-4147-A177-3AD203B41FA5}">
                      <a16:colId xmlns:a16="http://schemas.microsoft.com/office/drawing/2014/main" val="20000"/>
                    </a:ext>
                  </a:extLst>
                </a:gridCol>
                <a:gridCol w="762548">
                  <a:extLst>
                    <a:ext uri="{9D8B030D-6E8A-4147-A177-3AD203B41FA5}">
                      <a16:colId xmlns:a16="http://schemas.microsoft.com/office/drawing/2014/main" val="20001"/>
                    </a:ext>
                  </a:extLst>
                </a:gridCol>
              </a:tblGrid>
              <a:tr h="157396">
                <a:tc gridSpan="2">
                  <a:txBody>
                    <a:bodyPr/>
                    <a:lstStyle/>
                    <a:p>
                      <a:pPr algn="ctr" fontAlgn="b"/>
                      <a:r>
                        <a:rPr lang="en-IN" sz="900" b="1" u="none" strike="noStrike" dirty="0">
                          <a:effectLst/>
                          <a:latin typeface="+mn-lt"/>
                        </a:rPr>
                        <a:t>Spend per Unit</a:t>
                      </a:r>
                      <a:endParaRPr lang="en-IN" sz="900" b="1"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n-IN" sz="1000" b="0" i="0" u="none" strike="noStrike" dirty="0">
                        <a:solidFill>
                          <a:srgbClr val="363534"/>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63942">
                <a:tc>
                  <a:txBody>
                    <a:bodyPr/>
                    <a:lstStyle/>
                    <a:p>
                      <a:pPr algn="l" fontAlgn="b"/>
                      <a:r>
                        <a:rPr lang="en-IN" sz="900" u="none" strike="noStrike" dirty="0">
                          <a:effectLst/>
                          <a:latin typeface="+mn-lt"/>
                        </a:rPr>
                        <a:t>This Year</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u="none" strike="noStrike" dirty="0">
                          <a:effectLst/>
                          <a:latin typeface="+mn-lt"/>
                        </a:rPr>
                        <a:t>£ 2.2</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57871">
                <a:tc>
                  <a:txBody>
                    <a:bodyPr/>
                    <a:lstStyle/>
                    <a:p>
                      <a:pPr algn="l" fontAlgn="b"/>
                      <a:r>
                        <a:rPr lang="en-IN" sz="900" u="none" strike="noStrike" dirty="0" err="1">
                          <a:effectLst/>
                          <a:latin typeface="+mn-lt"/>
                        </a:rPr>
                        <a:t>YoY</a:t>
                      </a:r>
                      <a:r>
                        <a:rPr lang="en-IN" sz="900" u="none" strike="noStrike" dirty="0">
                          <a:effectLst/>
                          <a:latin typeface="+mn-lt"/>
                        </a:rPr>
                        <a:t> Change</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1" u="none" strike="noStrike" dirty="0">
                          <a:solidFill>
                            <a:srgbClr val="FF0000"/>
                          </a:solidFill>
                          <a:effectLst/>
                          <a:latin typeface="+mn-lt"/>
                        </a:rPr>
                        <a:t>-1.3</a:t>
                      </a:r>
                      <a:r>
                        <a:rPr lang="en-IN" sz="900" b="1" u="none" strike="noStrike" baseline="0" dirty="0">
                          <a:solidFill>
                            <a:srgbClr val="FF0000"/>
                          </a:solidFill>
                          <a:effectLst/>
                          <a:latin typeface="+mn-lt"/>
                        </a:rPr>
                        <a:t> %</a:t>
                      </a:r>
                      <a:endParaRPr lang="en-IN" sz="900" b="1" i="0" u="none" strike="noStrike" dirty="0">
                        <a:solidFill>
                          <a:srgbClr val="FF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63942">
                <a:tc>
                  <a:txBody>
                    <a:bodyPr/>
                    <a:lstStyle/>
                    <a:p>
                      <a:pPr algn="l" fontAlgn="b"/>
                      <a:r>
                        <a:rPr lang="en-IN" sz="900" u="none" strike="noStrike" dirty="0">
                          <a:effectLst/>
                          <a:latin typeface="+mn-lt"/>
                        </a:rPr>
                        <a:t>Contribution</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900" b="1" u="none" strike="noStrike" kern="1200" baseline="0" dirty="0">
                          <a:solidFill>
                            <a:srgbClr val="FF0000"/>
                          </a:solidFill>
                          <a:effectLst/>
                          <a:latin typeface="+mn-lt"/>
                          <a:ea typeface="+mn-ea"/>
                          <a:cs typeface="+mn-cs"/>
                        </a:rPr>
                        <a:t>- £</a:t>
                      </a:r>
                      <a:r>
                        <a:rPr lang="en-IN" sz="900" b="1" u="none" strike="noStrike" kern="1200" dirty="0">
                          <a:solidFill>
                            <a:srgbClr val="FF0000"/>
                          </a:solidFill>
                          <a:effectLst/>
                          <a:latin typeface="+mn-lt"/>
                          <a:ea typeface="+mn-ea"/>
                          <a:cs typeface="+mn-cs"/>
                        </a:rPr>
                        <a:t> 0.2 BN</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pSp>
        <p:nvGrpSpPr>
          <p:cNvPr id="49" name="Group 48"/>
          <p:cNvGrpSpPr/>
          <p:nvPr/>
        </p:nvGrpSpPr>
        <p:grpSpPr>
          <a:xfrm>
            <a:off x="7164630" y="2068656"/>
            <a:ext cx="1254743" cy="199435"/>
            <a:chOff x="3211612" y="2770909"/>
            <a:chExt cx="1388099" cy="477982"/>
          </a:xfrm>
        </p:grpSpPr>
        <p:cxnSp>
          <p:nvCxnSpPr>
            <p:cNvPr id="50" name="Straight Arrow Connector 49"/>
            <p:cNvCxnSpPr/>
            <p:nvPr/>
          </p:nvCxnSpPr>
          <p:spPr>
            <a:xfrm>
              <a:off x="3211612" y="3248891"/>
              <a:ext cx="1388099" cy="0"/>
            </a:xfrm>
            <a:prstGeom prst="straightConnector1">
              <a:avLst/>
            </a:prstGeom>
            <a:ln w="28575">
              <a:solidFill>
                <a:schemeClr val="bg1">
                  <a:lumMod val="65000"/>
                </a:schemeClr>
              </a:solidFill>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51" name="Straight Connector 50"/>
            <p:cNvCxnSpPr/>
            <p:nvPr/>
          </p:nvCxnSpPr>
          <p:spPr>
            <a:xfrm>
              <a:off x="3905661" y="2770909"/>
              <a:ext cx="0" cy="477982"/>
            </a:xfrm>
            <a:prstGeom prst="line">
              <a:avLst/>
            </a:prstGeom>
            <a:ln w="28575">
              <a:solidFill>
                <a:schemeClr val="bg1">
                  <a:lumMod val="65000"/>
                </a:schemeClr>
              </a:solidFill>
            </a:ln>
          </p:spPr>
          <p:style>
            <a:lnRef idx="2">
              <a:schemeClr val="accent6"/>
            </a:lnRef>
            <a:fillRef idx="0">
              <a:schemeClr val="accent6"/>
            </a:fillRef>
            <a:effectRef idx="1">
              <a:schemeClr val="accent6"/>
            </a:effectRef>
            <a:fontRef idx="minor">
              <a:schemeClr val="tx1"/>
            </a:fontRef>
          </p:style>
        </p:cxnSp>
      </p:grpSp>
      <p:sp>
        <p:nvSpPr>
          <p:cNvPr id="54" name="Round Diagonal Corner Rectangle 53"/>
          <p:cNvSpPr/>
          <p:nvPr/>
        </p:nvSpPr>
        <p:spPr>
          <a:xfrm>
            <a:off x="1457155" y="0"/>
            <a:ext cx="9136505" cy="429558"/>
          </a:xfrm>
          <a:prstGeom prst="round2DiagRect">
            <a:avLst>
              <a:gd name="adj1" fmla="val 32589"/>
              <a:gd name="adj2" fmla="val 0"/>
            </a:avLst>
          </a:prstGeom>
          <a:solidFill>
            <a:schemeClr val="accent2"/>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r>
              <a:rPr lang="en-US" dirty="0"/>
              <a:t>Tesco overall sales grew by 0.4 % driven solely by Non Club Card Sales</a:t>
            </a:r>
            <a:endParaRPr lang="en-GB" dirty="0">
              <a:solidFill>
                <a:srgbClr val="FFFFFF"/>
              </a:solidFill>
            </a:endParaRPr>
          </a:p>
        </p:txBody>
      </p:sp>
      <p:graphicFrame>
        <p:nvGraphicFramePr>
          <p:cNvPr id="55" name="Table 54"/>
          <p:cNvGraphicFramePr>
            <a:graphicFrameLocks noGrp="1"/>
          </p:cNvGraphicFramePr>
          <p:nvPr/>
        </p:nvGraphicFramePr>
        <p:xfrm>
          <a:off x="2990462" y="3128490"/>
          <a:ext cx="1393177" cy="645176"/>
        </p:xfrm>
        <a:graphic>
          <a:graphicData uri="http://schemas.openxmlformats.org/drawingml/2006/table">
            <a:tbl>
              <a:tblPr>
                <a:tableStyleId>{5C22544A-7EE6-4342-B048-85BDC9FD1C3A}</a:tableStyleId>
              </a:tblPr>
              <a:tblGrid>
                <a:gridCol w="659053">
                  <a:extLst>
                    <a:ext uri="{9D8B030D-6E8A-4147-A177-3AD203B41FA5}">
                      <a16:colId xmlns:a16="http://schemas.microsoft.com/office/drawing/2014/main" val="20000"/>
                    </a:ext>
                  </a:extLst>
                </a:gridCol>
                <a:gridCol w="734124">
                  <a:extLst>
                    <a:ext uri="{9D8B030D-6E8A-4147-A177-3AD203B41FA5}">
                      <a16:colId xmlns:a16="http://schemas.microsoft.com/office/drawing/2014/main" val="20001"/>
                    </a:ext>
                  </a:extLst>
                </a:gridCol>
              </a:tblGrid>
              <a:tr h="158251">
                <a:tc gridSpan="2">
                  <a:txBody>
                    <a:bodyPr/>
                    <a:lstStyle/>
                    <a:p>
                      <a:pPr algn="ctr" fontAlgn="b"/>
                      <a:r>
                        <a:rPr lang="en-IN" sz="900" b="1" u="none" strike="noStrike" dirty="0">
                          <a:effectLst/>
                          <a:latin typeface="+mn-lt"/>
                        </a:rPr>
                        <a:t>Visit per Customer</a:t>
                      </a:r>
                      <a:endParaRPr lang="en-IN" sz="900" b="1"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n-IN" sz="1000" b="0" i="0" u="none" strike="noStrike" dirty="0">
                        <a:solidFill>
                          <a:srgbClr val="363534"/>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64337">
                <a:tc>
                  <a:txBody>
                    <a:bodyPr/>
                    <a:lstStyle/>
                    <a:p>
                      <a:pPr algn="l" fontAlgn="b"/>
                      <a:r>
                        <a:rPr lang="en-IN" sz="900" u="none" strike="noStrike" dirty="0">
                          <a:effectLst/>
                          <a:latin typeface="+mn-lt"/>
                        </a:rPr>
                        <a:t>This Year</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900" b="0" u="none" strike="noStrike" kern="1200" dirty="0">
                          <a:solidFill>
                            <a:schemeClr val="dk1"/>
                          </a:solidFill>
                          <a:effectLst/>
                          <a:latin typeface="+mn-lt"/>
                          <a:ea typeface="+mn-ea"/>
                          <a:cs typeface="+mn-cs"/>
                        </a:rPr>
                        <a:t>59.6</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58251">
                <a:tc>
                  <a:txBody>
                    <a:bodyPr/>
                    <a:lstStyle/>
                    <a:p>
                      <a:pPr algn="l" fontAlgn="b"/>
                      <a:r>
                        <a:rPr lang="en-IN" sz="900" u="none" strike="noStrike" dirty="0" err="1">
                          <a:effectLst/>
                          <a:latin typeface="+mn-lt"/>
                        </a:rPr>
                        <a:t>YoY</a:t>
                      </a:r>
                      <a:r>
                        <a:rPr lang="en-IN" sz="900" u="none" strike="noStrike" dirty="0">
                          <a:effectLst/>
                          <a:latin typeface="+mn-lt"/>
                        </a:rPr>
                        <a:t> Change</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900" b="1" u="none" strike="noStrike" kern="1200" dirty="0">
                          <a:solidFill>
                            <a:srgbClr val="FF0000"/>
                          </a:solidFill>
                          <a:effectLst/>
                          <a:latin typeface="+mn-lt"/>
                          <a:ea typeface="+mn-ea"/>
                          <a:cs typeface="+mn-cs"/>
                        </a:rPr>
                        <a:t>- 2.0 %</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64337">
                <a:tc>
                  <a:txBody>
                    <a:bodyPr/>
                    <a:lstStyle/>
                    <a:p>
                      <a:pPr algn="l" fontAlgn="b"/>
                      <a:r>
                        <a:rPr lang="en-IN" sz="900" u="none" strike="noStrike" dirty="0">
                          <a:effectLst/>
                          <a:latin typeface="+mn-lt"/>
                        </a:rPr>
                        <a:t>Contribution</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900" b="1" u="none" strike="noStrike" kern="1200" dirty="0">
                          <a:solidFill>
                            <a:srgbClr val="FF0000"/>
                          </a:solidFill>
                          <a:effectLst/>
                          <a:latin typeface="+mn-lt"/>
                          <a:ea typeface="+mn-ea"/>
                          <a:cs typeface="+mn-cs"/>
                        </a:rPr>
                        <a:t>-  </a:t>
                      </a:r>
                      <a:r>
                        <a:rPr lang="en-IN" sz="900" b="1" u="none" strike="noStrike" kern="1200" baseline="0" dirty="0">
                          <a:solidFill>
                            <a:srgbClr val="FF0000"/>
                          </a:solidFill>
                          <a:effectLst/>
                          <a:latin typeface="+mn-lt"/>
                          <a:ea typeface="+mn-ea"/>
                          <a:cs typeface="+mn-cs"/>
                        </a:rPr>
                        <a:t>£ </a:t>
                      </a:r>
                      <a:r>
                        <a:rPr lang="en-IN" sz="900" b="1" u="none" strike="noStrike" kern="1200" dirty="0">
                          <a:solidFill>
                            <a:srgbClr val="FF0000"/>
                          </a:solidFill>
                          <a:effectLst/>
                          <a:latin typeface="+mn-lt"/>
                          <a:ea typeface="+mn-ea"/>
                          <a:cs typeface="+mn-cs"/>
                        </a:rPr>
                        <a:t>0.6 BN</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58" name="Rounded Rectangle 57"/>
          <p:cNvSpPr/>
          <p:nvPr/>
        </p:nvSpPr>
        <p:spPr>
          <a:xfrm>
            <a:off x="2716105" y="2370809"/>
            <a:ext cx="726414" cy="517105"/>
          </a:xfrm>
          <a:prstGeom prst="roundRect">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52" name="Rounded Rectangle 51"/>
          <p:cNvSpPr/>
          <p:nvPr/>
        </p:nvSpPr>
        <p:spPr>
          <a:xfrm>
            <a:off x="6859009" y="2430458"/>
            <a:ext cx="726414" cy="517105"/>
          </a:xfrm>
          <a:prstGeom prst="roundRect">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grpSp>
        <p:nvGrpSpPr>
          <p:cNvPr id="53" name="Group 52"/>
          <p:cNvGrpSpPr/>
          <p:nvPr/>
        </p:nvGrpSpPr>
        <p:grpSpPr>
          <a:xfrm>
            <a:off x="4358881" y="2887014"/>
            <a:ext cx="942706" cy="304764"/>
            <a:chOff x="3211612" y="2770909"/>
            <a:chExt cx="1388099" cy="477982"/>
          </a:xfrm>
        </p:grpSpPr>
        <p:cxnSp>
          <p:nvCxnSpPr>
            <p:cNvPr id="56" name="Straight Arrow Connector 55"/>
            <p:cNvCxnSpPr/>
            <p:nvPr/>
          </p:nvCxnSpPr>
          <p:spPr>
            <a:xfrm>
              <a:off x="3211612" y="3248891"/>
              <a:ext cx="1388099" cy="0"/>
            </a:xfrm>
            <a:prstGeom prst="straightConnector1">
              <a:avLst/>
            </a:prstGeom>
            <a:ln w="28575">
              <a:solidFill>
                <a:schemeClr val="bg1">
                  <a:lumMod val="65000"/>
                </a:schemeClr>
              </a:solidFill>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57" name="Straight Connector 56"/>
            <p:cNvCxnSpPr/>
            <p:nvPr/>
          </p:nvCxnSpPr>
          <p:spPr>
            <a:xfrm>
              <a:off x="3905661" y="2770909"/>
              <a:ext cx="0" cy="477982"/>
            </a:xfrm>
            <a:prstGeom prst="line">
              <a:avLst/>
            </a:prstGeom>
            <a:ln w="28575">
              <a:solidFill>
                <a:schemeClr val="bg1">
                  <a:lumMod val="65000"/>
                </a:schemeClr>
              </a:solidFill>
            </a:ln>
          </p:spPr>
          <p:style>
            <a:lnRef idx="2">
              <a:schemeClr val="accent6"/>
            </a:lnRef>
            <a:fillRef idx="0">
              <a:schemeClr val="accent6"/>
            </a:fillRef>
            <a:effectRef idx="1">
              <a:schemeClr val="accent6"/>
            </a:effectRef>
            <a:fontRef idx="minor">
              <a:schemeClr val="tx1"/>
            </a:fontRef>
          </p:style>
        </p:cxnSp>
      </p:grpSp>
      <p:graphicFrame>
        <p:nvGraphicFramePr>
          <p:cNvPr id="59" name="Table 58"/>
          <p:cNvGraphicFramePr>
            <a:graphicFrameLocks noGrp="1"/>
          </p:cNvGraphicFramePr>
          <p:nvPr/>
        </p:nvGraphicFramePr>
        <p:xfrm>
          <a:off x="5173479" y="3130981"/>
          <a:ext cx="1463239" cy="645176"/>
        </p:xfrm>
        <a:graphic>
          <a:graphicData uri="http://schemas.openxmlformats.org/drawingml/2006/table">
            <a:tbl>
              <a:tblPr>
                <a:tableStyleId>{5C22544A-7EE6-4342-B048-85BDC9FD1C3A}</a:tableStyleId>
              </a:tblPr>
              <a:tblGrid>
                <a:gridCol w="692196">
                  <a:extLst>
                    <a:ext uri="{9D8B030D-6E8A-4147-A177-3AD203B41FA5}">
                      <a16:colId xmlns:a16="http://schemas.microsoft.com/office/drawing/2014/main" val="20000"/>
                    </a:ext>
                  </a:extLst>
                </a:gridCol>
                <a:gridCol w="771043">
                  <a:extLst>
                    <a:ext uri="{9D8B030D-6E8A-4147-A177-3AD203B41FA5}">
                      <a16:colId xmlns:a16="http://schemas.microsoft.com/office/drawing/2014/main" val="20001"/>
                    </a:ext>
                  </a:extLst>
                </a:gridCol>
              </a:tblGrid>
              <a:tr h="158251">
                <a:tc gridSpan="2">
                  <a:txBody>
                    <a:bodyPr/>
                    <a:lstStyle/>
                    <a:p>
                      <a:pPr algn="ctr" fontAlgn="b"/>
                      <a:r>
                        <a:rPr lang="en-IN" sz="900" b="1" i="0" u="none" strike="noStrike" dirty="0">
                          <a:solidFill>
                            <a:srgbClr val="363534"/>
                          </a:solidFill>
                          <a:effectLst/>
                          <a:latin typeface="+mn-lt"/>
                        </a:rPr>
                        <a:t>Spend</a:t>
                      </a:r>
                      <a:r>
                        <a:rPr lang="en-IN" sz="900" b="1" i="0" u="none" strike="noStrike" baseline="0" dirty="0">
                          <a:solidFill>
                            <a:srgbClr val="363534"/>
                          </a:solidFill>
                          <a:effectLst/>
                          <a:latin typeface="+mn-lt"/>
                        </a:rPr>
                        <a:t> per Visit</a:t>
                      </a:r>
                      <a:endParaRPr lang="en-IN" sz="900" b="1"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n-IN" sz="1000" b="0" i="0" u="none" strike="noStrike" dirty="0">
                        <a:solidFill>
                          <a:srgbClr val="363534"/>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64337">
                <a:tc>
                  <a:txBody>
                    <a:bodyPr/>
                    <a:lstStyle/>
                    <a:p>
                      <a:pPr algn="l" fontAlgn="b"/>
                      <a:r>
                        <a:rPr lang="en-IN" sz="900" u="none" strike="noStrike" dirty="0">
                          <a:effectLst/>
                          <a:latin typeface="+mn-lt"/>
                        </a:rPr>
                        <a:t>This Year</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900" b="0" u="none" strike="noStrike" kern="1200" dirty="0">
                          <a:solidFill>
                            <a:schemeClr val="dk1"/>
                          </a:solidFill>
                          <a:effectLst/>
                          <a:latin typeface="+mn-lt"/>
                          <a:ea typeface="+mn-ea"/>
                          <a:cs typeface="+mn-cs"/>
                        </a:rPr>
                        <a:t>£ 26.7</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58251">
                <a:tc>
                  <a:txBody>
                    <a:bodyPr/>
                    <a:lstStyle/>
                    <a:p>
                      <a:pPr algn="l" fontAlgn="b"/>
                      <a:r>
                        <a:rPr lang="en-IN" sz="900" u="none" strike="noStrike" dirty="0" err="1">
                          <a:effectLst/>
                          <a:latin typeface="+mn-lt"/>
                        </a:rPr>
                        <a:t>YoY</a:t>
                      </a:r>
                      <a:r>
                        <a:rPr lang="en-IN" sz="900" u="none" strike="noStrike" dirty="0">
                          <a:effectLst/>
                          <a:latin typeface="+mn-lt"/>
                        </a:rPr>
                        <a:t> Change</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900" b="1" u="none" strike="noStrike" kern="1200" dirty="0">
                          <a:solidFill>
                            <a:schemeClr val="bg2"/>
                          </a:solidFill>
                          <a:effectLst/>
                          <a:latin typeface="+mn-lt"/>
                          <a:ea typeface="+mn-ea"/>
                          <a:cs typeface="+mn-cs"/>
                        </a:rPr>
                        <a:t>+ 0.7</a:t>
                      </a:r>
                      <a:r>
                        <a:rPr lang="en-IN" sz="900" b="1" u="none" strike="noStrike" kern="1200" baseline="0" dirty="0">
                          <a:solidFill>
                            <a:schemeClr val="bg2"/>
                          </a:solidFill>
                          <a:effectLst/>
                          <a:latin typeface="+mn-lt"/>
                          <a:ea typeface="+mn-ea"/>
                          <a:cs typeface="+mn-cs"/>
                        </a:rPr>
                        <a:t> </a:t>
                      </a:r>
                      <a:r>
                        <a:rPr lang="en-IN" sz="900" b="1" u="none" strike="noStrike" kern="1200" dirty="0">
                          <a:solidFill>
                            <a:schemeClr val="bg2"/>
                          </a:solidFill>
                          <a:effectLst/>
                          <a:latin typeface="+mn-lt"/>
                          <a:ea typeface="+mn-ea"/>
                          <a:cs typeface="+mn-cs"/>
                        </a:rPr>
                        <a:t>%</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64337">
                <a:tc>
                  <a:txBody>
                    <a:bodyPr/>
                    <a:lstStyle/>
                    <a:p>
                      <a:pPr algn="l" fontAlgn="b"/>
                      <a:r>
                        <a:rPr lang="en-IN" sz="900" u="none" strike="noStrike" dirty="0">
                          <a:effectLst/>
                          <a:latin typeface="+mn-lt"/>
                        </a:rPr>
                        <a:t>Contribution</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57200" rtl="0" eaLnBrk="1" fontAlgn="b" latinLnBrk="0" hangingPunct="1"/>
                      <a:r>
                        <a:rPr lang="en-IN" sz="900" b="1" u="none" strike="noStrike" kern="1200" dirty="0">
                          <a:solidFill>
                            <a:schemeClr val="bg2"/>
                          </a:solidFill>
                          <a:effectLst/>
                          <a:latin typeface="+mn-lt"/>
                          <a:ea typeface="+mn-ea"/>
                          <a:cs typeface="+mn-cs"/>
                        </a:rPr>
                        <a:t>+ </a:t>
                      </a:r>
                      <a:r>
                        <a:rPr lang="en-IN" sz="900" b="1" u="none" strike="noStrike" kern="1200" baseline="0" dirty="0">
                          <a:solidFill>
                            <a:schemeClr val="bg2"/>
                          </a:solidFill>
                          <a:effectLst/>
                          <a:latin typeface="+mn-lt"/>
                          <a:ea typeface="+mn-ea"/>
                          <a:cs typeface="+mn-cs"/>
                        </a:rPr>
                        <a:t>£ </a:t>
                      </a:r>
                      <a:r>
                        <a:rPr lang="en-IN" sz="900" b="1" u="none" strike="noStrike" kern="1200" dirty="0">
                          <a:solidFill>
                            <a:schemeClr val="bg2"/>
                          </a:solidFill>
                          <a:effectLst/>
                          <a:latin typeface="+mn-lt"/>
                          <a:ea typeface="+mn-ea"/>
                          <a:cs typeface="+mn-cs"/>
                        </a:rPr>
                        <a:t>0.2 BN</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60" name="Table 59"/>
          <p:cNvGraphicFramePr>
            <a:graphicFrameLocks noGrp="1"/>
          </p:cNvGraphicFramePr>
          <p:nvPr/>
        </p:nvGraphicFramePr>
        <p:xfrm>
          <a:off x="7150974" y="1421361"/>
          <a:ext cx="1362734" cy="633916"/>
        </p:xfrm>
        <a:graphic>
          <a:graphicData uri="http://schemas.openxmlformats.org/drawingml/2006/table">
            <a:tbl>
              <a:tblPr>
                <a:tableStyleId>{5C22544A-7EE6-4342-B048-85BDC9FD1C3A}</a:tableStyleId>
              </a:tblPr>
              <a:tblGrid>
                <a:gridCol w="660699">
                  <a:extLst>
                    <a:ext uri="{9D8B030D-6E8A-4147-A177-3AD203B41FA5}">
                      <a16:colId xmlns:a16="http://schemas.microsoft.com/office/drawing/2014/main" val="20000"/>
                    </a:ext>
                  </a:extLst>
                </a:gridCol>
                <a:gridCol w="702035">
                  <a:extLst>
                    <a:ext uri="{9D8B030D-6E8A-4147-A177-3AD203B41FA5}">
                      <a16:colId xmlns:a16="http://schemas.microsoft.com/office/drawing/2014/main" val="20001"/>
                    </a:ext>
                  </a:extLst>
                </a:gridCol>
              </a:tblGrid>
              <a:tr h="155489">
                <a:tc gridSpan="2">
                  <a:txBody>
                    <a:bodyPr/>
                    <a:lstStyle/>
                    <a:p>
                      <a:pPr algn="ctr" fontAlgn="b"/>
                      <a:r>
                        <a:rPr lang="en-IN" sz="900" b="1" u="none" strike="noStrike" dirty="0">
                          <a:effectLst/>
                          <a:latin typeface="+mn-lt"/>
                        </a:rPr>
                        <a:t>Non CC Sales </a:t>
                      </a:r>
                      <a:endParaRPr lang="en-IN" sz="900" b="1"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fontAlgn="b"/>
                      <a:endParaRPr lang="en-IN" sz="1000" b="0" i="0" u="none" strike="noStrike" dirty="0">
                        <a:solidFill>
                          <a:srgbClr val="363534"/>
                        </a:solidFill>
                        <a:effectLst/>
                        <a:latin typeface="+mn-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61469">
                <a:tc>
                  <a:txBody>
                    <a:bodyPr/>
                    <a:lstStyle/>
                    <a:p>
                      <a:pPr algn="l" fontAlgn="b"/>
                      <a:r>
                        <a:rPr lang="en-IN" sz="900" u="none" strike="noStrike" dirty="0">
                          <a:effectLst/>
                          <a:latin typeface="+mn-lt"/>
                        </a:rPr>
                        <a:t>This Year</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0" u="none" strike="noStrike" dirty="0">
                          <a:effectLst/>
                          <a:latin typeface="+mn-lt"/>
                        </a:rPr>
                        <a:t>£ 16.8</a:t>
                      </a:r>
                      <a:r>
                        <a:rPr lang="en-IN" sz="900" b="0" u="none" strike="noStrike" baseline="0" dirty="0">
                          <a:effectLst/>
                          <a:latin typeface="+mn-lt"/>
                        </a:rPr>
                        <a:t> BN</a:t>
                      </a:r>
                      <a:endParaRPr lang="en-IN" sz="900" b="0" u="none" strike="noStrike" dirty="0">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55489">
                <a:tc>
                  <a:txBody>
                    <a:bodyPr/>
                    <a:lstStyle/>
                    <a:p>
                      <a:pPr algn="l" fontAlgn="b"/>
                      <a:r>
                        <a:rPr lang="en-IN" sz="900" u="none" strike="noStrike" dirty="0" err="1">
                          <a:effectLst/>
                          <a:latin typeface="+mn-lt"/>
                        </a:rPr>
                        <a:t>YoY</a:t>
                      </a:r>
                      <a:r>
                        <a:rPr lang="en-IN" sz="900" u="none" strike="noStrike" dirty="0">
                          <a:effectLst/>
                          <a:latin typeface="+mn-lt"/>
                        </a:rPr>
                        <a:t> Change</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1" u="none" strike="noStrike" dirty="0">
                          <a:solidFill>
                            <a:schemeClr val="bg2"/>
                          </a:solidFill>
                          <a:effectLst/>
                          <a:latin typeface="+mn-lt"/>
                        </a:rPr>
                        <a:t>+ 8.4 %</a:t>
                      </a:r>
                      <a:endParaRPr lang="en-IN" sz="900" b="1" i="0" u="none" strike="noStrike" dirty="0">
                        <a:solidFill>
                          <a:schemeClr val="bg2"/>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61469">
                <a:tc>
                  <a:txBody>
                    <a:bodyPr/>
                    <a:lstStyle/>
                    <a:p>
                      <a:pPr algn="l" fontAlgn="b"/>
                      <a:r>
                        <a:rPr lang="en-IN" sz="900" u="none" strike="noStrike" dirty="0">
                          <a:effectLst/>
                          <a:latin typeface="+mn-lt"/>
                        </a:rPr>
                        <a:t>Contribution</a:t>
                      </a:r>
                      <a:endParaRPr lang="en-IN" sz="900" b="0" i="0" u="none" strike="noStrike" dirty="0">
                        <a:solidFill>
                          <a:srgbClr val="363534"/>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900" b="1" u="none" strike="noStrike" dirty="0">
                          <a:solidFill>
                            <a:schemeClr val="bg2"/>
                          </a:solidFill>
                          <a:effectLst/>
                          <a:latin typeface="+mn-lt"/>
                        </a:rPr>
                        <a:t>+ £ 1.3 BN</a:t>
                      </a:r>
                      <a:endParaRPr lang="en-IN" sz="900" b="1" i="0" u="none" strike="noStrike" dirty="0">
                        <a:solidFill>
                          <a:schemeClr val="bg2"/>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61" name="Rectangle 60"/>
          <p:cNvSpPr/>
          <p:nvPr/>
        </p:nvSpPr>
        <p:spPr>
          <a:xfrm>
            <a:off x="8329399" y="5477162"/>
            <a:ext cx="2264260" cy="338554"/>
          </a:xfrm>
          <a:prstGeom prst="rect">
            <a:avLst/>
          </a:prstGeom>
        </p:spPr>
        <p:txBody>
          <a:bodyPr wrap="square">
            <a:spAutoFit/>
          </a:bodyPr>
          <a:lstStyle/>
          <a:p>
            <a:pPr fontAlgn="b"/>
            <a:r>
              <a:rPr lang="en-IN" sz="800" i="1" dirty="0"/>
              <a:t>Note: CC  Sales– </a:t>
            </a:r>
            <a:r>
              <a:rPr lang="en-IN" sz="800" i="1" dirty="0" err="1"/>
              <a:t>Clubcard</a:t>
            </a:r>
            <a:r>
              <a:rPr lang="en-IN" sz="800" i="1" dirty="0"/>
              <a:t> Sales</a:t>
            </a:r>
          </a:p>
          <a:p>
            <a:pPr fontAlgn="b"/>
            <a:r>
              <a:rPr lang="en-IN" sz="800" i="1" dirty="0"/>
              <a:t>          Non CC  Sales–  Non </a:t>
            </a:r>
            <a:r>
              <a:rPr lang="en-IN" sz="800" i="1" dirty="0" err="1"/>
              <a:t>Clubcard</a:t>
            </a:r>
            <a:r>
              <a:rPr lang="en-IN" sz="800" i="1" dirty="0"/>
              <a:t> Sales </a:t>
            </a:r>
          </a:p>
        </p:txBody>
      </p:sp>
      <p:sp>
        <p:nvSpPr>
          <p:cNvPr id="62" name="TextBox 61">
            <a:extLst>
              <a:ext uri="{FF2B5EF4-FFF2-40B4-BE49-F238E27FC236}">
                <a16:creationId xmlns:a16="http://schemas.microsoft.com/office/drawing/2014/main" id="{CB170FB4-4A97-429E-9CEB-6FB6179B03B5}"/>
              </a:ext>
            </a:extLst>
          </p:cNvPr>
          <p:cNvSpPr txBox="1"/>
          <p:nvPr/>
        </p:nvSpPr>
        <p:spPr>
          <a:xfrm>
            <a:off x="1511456" y="5033807"/>
            <a:ext cx="9229677" cy="369332"/>
          </a:xfrm>
          <a:prstGeom prst="rect">
            <a:avLst/>
          </a:prstGeom>
          <a:noFill/>
        </p:spPr>
        <p:txBody>
          <a:bodyPr wrap="square" rtlCol="0">
            <a:spAutoFit/>
          </a:bodyPr>
          <a:lstStyle/>
          <a:p>
            <a:pPr algn="l"/>
            <a:r>
              <a:rPr lang="en-IN" dirty="0"/>
              <a:t>64%- Tesco Clubcard penetration in term of Sales but over time it is declining </a:t>
            </a:r>
          </a:p>
        </p:txBody>
      </p:sp>
      <p:sp>
        <p:nvSpPr>
          <p:cNvPr id="63" name="TextBox 62">
            <a:extLst>
              <a:ext uri="{FF2B5EF4-FFF2-40B4-BE49-F238E27FC236}">
                <a16:creationId xmlns:a16="http://schemas.microsoft.com/office/drawing/2014/main" id="{4B45B183-4234-4D2B-9D84-30D382C83CEC}"/>
              </a:ext>
            </a:extLst>
          </p:cNvPr>
          <p:cNvSpPr txBox="1">
            <a:spLocks noChangeArrowheads="1"/>
          </p:cNvSpPr>
          <p:nvPr/>
        </p:nvSpPr>
        <p:spPr bwMode="auto">
          <a:xfrm>
            <a:off x="1511456" y="5656362"/>
            <a:ext cx="6890015" cy="53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spcAft>
                <a:spcPct val="20000"/>
              </a:spcAft>
              <a:buFont typeface="Arial" charset="0"/>
              <a:buChar char="●"/>
              <a:defRPr>
                <a:solidFill>
                  <a:schemeClr val="tx1"/>
                </a:solidFill>
                <a:latin typeface="Arial" charset="0"/>
                <a:ea typeface="ＭＳ Ｐゴシック" charset="-128"/>
              </a:defRPr>
            </a:lvl1pPr>
            <a:lvl2pPr marL="742950" indent="-285750">
              <a:spcBef>
                <a:spcPct val="20000"/>
              </a:spcBef>
              <a:spcAft>
                <a:spcPct val="20000"/>
              </a:spcAft>
              <a:buFont typeface="Arial" charset="0"/>
              <a:buChar char="–"/>
              <a:defRPr sz="1600">
                <a:solidFill>
                  <a:schemeClr val="tx1"/>
                </a:solidFill>
                <a:latin typeface="Arial" charset="0"/>
                <a:ea typeface="ＭＳ Ｐゴシック" charset="-128"/>
              </a:defRPr>
            </a:lvl2pPr>
            <a:lvl3pPr marL="1143000" indent="-228600">
              <a:spcBef>
                <a:spcPct val="20000"/>
              </a:spcBef>
              <a:spcAft>
                <a:spcPct val="20000"/>
              </a:spcAft>
              <a:buFont typeface="Arial" charset="0"/>
              <a:buChar char="–"/>
              <a:defRPr sz="1400">
                <a:solidFill>
                  <a:schemeClr val="tx1"/>
                </a:solidFill>
                <a:latin typeface="Arial" charset="0"/>
                <a:ea typeface="ＭＳ Ｐゴシック" charset="-128"/>
              </a:defRPr>
            </a:lvl3pPr>
            <a:lvl4pPr marL="1600200" indent="-228600">
              <a:spcBef>
                <a:spcPct val="20000"/>
              </a:spcBef>
              <a:spcAft>
                <a:spcPct val="20000"/>
              </a:spcAft>
              <a:buChar char="–"/>
              <a:defRPr sz="1200">
                <a:solidFill>
                  <a:schemeClr val="tx1"/>
                </a:solidFill>
                <a:latin typeface="Arial" charset="0"/>
                <a:ea typeface="ＭＳ Ｐゴシック" charset="-128"/>
              </a:defRPr>
            </a:lvl4pPr>
            <a:lvl5pPr marL="2057400" indent="-228600">
              <a:spcBef>
                <a:spcPct val="20000"/>
              </a:spcBef>
              <a:spcAft>
                <a:spcPct val="20000"/>
              </a:spcAft>
              <a:buChar char="»"/>
              <a:defRPr sz="1100">
                <a:solidFill>
                  <a:schemeClr val="tx1"/>
                </a:solidFill>
                <a:latin typeface="Arial" charset="0"/>
                <a:ea typeface="ＭＳ Ｐゴシック" charset="-128"/>
              </a:defRPr>
            </a:lvl5pPr>
            <a:lvl6pPr marL="2514600" indent="-228600" eaLnBrk="0" fontAlgn="base" hangingPunct="0">
              <a:spcBef>
                <a:spcPct val="20000"/>
              </a:spcBef>
              <a:spcAft>
                <a:spcPct val="20000"/>
              </a:spcAft>
              <a:buChar char="»"/>
              <a:defRPr sz="1100">
                <a:solidFill>
                  <a:schemeClr val="tx1"/>
                </a:solidFill>
                <a:latin typeface="Arial" charset="0"/>
                <a:ea typeface="ＭＳ Ｐゴシック" charset="-128"/>
              </a:defRPr>
            </a:lvl6pPr>
            <a:lvl7pPr marL="2971800" indent="-228600" eaLnBrk="0" fontAlgn="base" hangingPunct="0">
              <a:spcBef>
                <a:spcPct val="20000"/>
              </a:spcBef>
              <a:spcAft>
                <a:spcPct val="20000"/>
              </a:spcAft>
              <a:buChar char="»"/>
              <a:defRPr sz="1100">
                <a:solidFill>
                  <a:schemeClr val="tx1"/>
                </a:solidFill>
                <a:latin typeface="Arial" charset="0"/>
                <a:ea typeface="ＭＳ Ｐゴシック" charset="-128"/>
              </a:defRPr>
            </a:lvl7pPr>
            <a:lvl8pPr marL="3429000" indent="-228600" eaLnBrk="0" fontAlgn="base" hangingPunct="0">
              <a:spcBef>
                <a:spcPct val="20000"/>
              </a:spcBef>
              <a:spcAft>
                <a:spcPct val="20000"/>
              </a:spcAft>
              <a:buChar char="»"/>
              <a:defRPr sz="1100">
                <a:solidFill>
                  <a:schemeClr val="tx1"/>
                </a:solidFill>
                <a:latin typeface="Arial" charset="0"/>
                <a:ea typeface="ＭＳ Ｐゴシック" charset="-128"/>
              </a:defRPr>
            </a:lvl8pPr>
            <a:lvl9pPr marL="3886200" indent="-228600" eaLnBrk="0" fontAlgn="base" hangingPunct="0">
              <a:spcBef>
                <a:spcPct val="20000"/>
              </a:spcBef>
              <a:spcAft>
                <a:spcPct val="20000"/>
              </a:spcAft>
              <a:buChar char="»"/>
              <a:defRPr sz="1100">
                <a:solidFill>
                  <a:schemeClr val="tx1"/>
                </a:solidFill>
                <a:latin typeface="Arial" charset="0"/>
                <a:ea typeface="ＭＳ Ｐゴシック" charset="-128"/>
              </a:defRPr>
            </a:lvl9pPr>
          </a:lstStyle>
          <a:p>
            <a:pPr algn="just">
              <a:spcBef>
                <a:spcPct val="0"/>
              </a:spcBef>
              <a:spcAft>
                <a:spcPct val="0"/>
              </a:spcAft>
              <a:buNone/>
            </a:pPr>
            <a:r>
              <a:rPr lang="en-GB" altLang="en-US" sz="900" b="1" i="1" dirty="0">
                <a:solidFill>
                  <a:schemeClr val="bg2"/>
                </a:solidFill>
                <a:latin typeface="Arial" panose="020B0604020202020204" pitchFamily="34" charset="0"/>
                <a:ea typeface="+mn-ea"/>
              </a:rPr>
              <a:t>*</a:t>
            </a:r>
            <a:r>
              <a:rPr lang="en-GB" altLang="en-US" sz="950" b="1" i="1" dirty="0">
                <a:solidFill>
                  <a:schemeClr val="bg2"/>
                </a:solidFill>
                <a:latin typeface="Arial" panose="020B0604020202020204" pitchFamily="34" charset="0"/>
                <a:ea typeface="+mn-ea"/>
              </a:rPr>
              <a:t>Data Analysis </a:t>
            </a:r>
            <a:r>
              <a:rPr lang="en-GB" altLang="en-US" sz="950" i="1" dirty="0">
                <a:latin typeface="Arial" panose="020B0604020202020204" pitchFamily="34" charset="0"/>
                <a:ea typeface="+mn-ea"/>
              </a:rPr>
              <a:t>is performed on </a:t>
            </a:r>
            <a:r>
              <a:rPr lang="en-GB" altLang="en-US" sz="950" b="1" i="1" dirty="0">
                <a:latin typeface="Arial" panose="020B0604020202020204" pitchFamily="34" charset="0"/>
                <a:ea typeface="+mn-ea"/>
              </a:rPr>
              <a:t>100% Tesco transactions data for two continuous years on the basis of </a:t>
            </a:r>
            <a:r>
              <a:rPr lang="en-GB" altLang="en-US" sz="950" b="1" i="1" dirty="0" err="1">
                <a:latin typeface="Arial" panose="020B0604020202020204" pitchFamily="34" charset="0"/>
                <a:ea typeface="+mn-ea"/>
              </a:rPr>
              <a:t>YoY</a:t>
            </a:r>
            <a:r>
              <a:rPr lang="en-GB" altLang="en-US" sz="950" b="1" i="1" dirty="0">
                <a:latin typeface="Arial" panose="020B0604020202020204" pitchFamily="34" charset="0"/>
                <a:ea typeface="+mn-ea"/>
              </a:rPr>
              <a:t> change </a:t>
            </a:r>
          </a:p>
          <a:p>
            <a:pPr algn="just">
              <a:spcBef>
                <a:spcPct val="0"/>
              </a:spcBef>
              <a:spcAft>
                <a:spcPct val="0"/>
              </a:spcAft>
              <a:buNone/>
            </a:pPr>
            <a:r>
              <a:rPr lang="en-GB" altLang="en-US" sz="950" i="1" dirty="0">
                <a:latin typeface="Arial" panose="020B0604020202020204" pitchFamily="34" charset="0"/>
                <a:ea typeface="+mn-ea"/>
              </a:rPr>
              <a:t>		     </a:t>
            </a:r>
            <a:r>
              <a:rPr lang="en-US" altLang="en-US" sz="950" i="1" dirty="0">
                <a:latin typeface="Arial" panose="020B0604020202020204" pitchFamily="34" charset="0"/>
                <a:ea typeface="+mn-ea"/>
              </a:rPr>
              <a:t>Previous year : 02-March-2015 to 28-Feburary-2016</a:t>
            </a:r>
          </a:p>
          <a:p>
            <a:pPr algn="just">
              <a:spcBef>
                <a:spcPct val="0"/>
              </a:spcBef>
              <a:spcAft>
                <a:spcPct val="0"/>
              </a:spcAft>
              <a:buNone/>
            </a:pPr>
            <a:r>
              <a:rPr lang="en-US" altLang="en-US" sz="950" i="1" dirty="0">
                <a:latin typeface="Arial" panose="020B0604020202020204" pitchFamily="34" charset="0"/>
                <a:ea typeface="+mn-ea"/>
              </a:rPr>
              <a:t>		    Current year : 29-Feburary-2016 to 27-Feburary-2017</a:t>
            </a:r>
            <a:endParaRPr lang="en-GB" altLang="en-US" sz="950" i="1" dirty="0">
              <a:latin typeface="Arial" panose="020B0604020202020204" pitchFamily="34" charset="0"/>
              <a:ea typeface="+mn-ea"/>
            </a:endParaRPr>
          </a:p>
        </p:txBody>
      </p:sp>
    </p:spTree>
    <p:extLst>
      <p:ext uri="{BB962C8B-B14F-4D97-AF65-F5344CB8AC3E}">
        <p14:creationId xmlns:p14="http://schemas.microsoft.com/office/powerpoint/2010/main" val="36763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20" grpId="0" animBg="1"/>
      <p:bldP spid="26" grpId="0" animBg="1"/>
      <p:bldP spid="37" grpId="0" animBg="1"/>
      <p:bldP spid="39" grpId="0" animBg="1"/>
      <p:bldP spid="58" grpId="0" animBg="1"/>
      <p:bldP spid="5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Content Placeholder 2"/>
          <p:cNvSpPr>
            <a:spLocks noGrp="1"/>
          </p:cNvSpPr>
          <p:nvPr>
            <p:ph idx="1"/>
          </p:nvPr>
        </p:nvSpPr>
        <p:spPr>
          <a:xfrm>
            <a:off x="2132014" y="1268760"/>
            <a:ext cx="8104187" cy="4464050"/>
          </a:xfrm>
        </p:spPr>
        <p:txBody>
          <a:bodyPr/>
          <a:lstStyle/>
          <a:p>
            <a:r>
              <a:rPr lang="en-GB" sz="2000" dirty="0">
                <a:latin typeface="TradeGothic Light"/>
              </a:rPr>
              <a:t>Affluence is determined from a combination of the following:</a:t>
            </a:r>
          </a:p>
          <a:p>
            <a:pPr>
              <a:defRPr/>
            </a:pPr>
            <a:endParaRPr lang="en-GB" sz="2000" dirty="0">
              <a:latin typeface="TradeGothic Light"/>
            </a:endParaRPr>
          </a:p>
          <a:p>
            <a:pPr>
              <a:defRPr/>
            </a:pPr>
            <a:endParaRPr lang="en-GB" sz="2000" dirty="0">
              <a:latin typeface="TradeGothic Light"/>
            </a:endParaRPr>
          </a:p>
          <a:p>
            <a:pPr>
              <a:defRPr/>
            </a:pPr>
            <a:endParaRPr lang="en-GB" sz="2000" dirty="0">
              <a:latin typeface="TradeGothic Light"/>
            </a:endParaRPr>
          </a:p>
          <a:p>
            <a:pPr>
              <a:defRPr/>
            </a:pPr>
            <a:r>
              <a:rPr lang="en-GB" sz="2000" dirty="0">
                <a:latin typeface="TradeGothic Light"/>
              </a:rPr>
              <a:t>It’s based on best practice from financial services industry</a:t>
            </a:r>
          </a:p>
          <a:p>
            <a:pPr>
              <a:defRPr/>
            </a:pPr>
            <a:endParaRPr lang="en-GB" sz="2000" dirty="0">
              <a:latin typeface="TradeGothic Light"/>
            </a:endParaRPr>
          </a:p>
          <a:p>
            <a:pPr>
              <a:defRPr/>
            </a:pPr>
            <a:r>
              <a:rPr lang="en-GB" sz="2000" dirty="0">
                <a:latin typeface="TradeGothic Light"/>
              </a:rPr>
              <a:t>For GM we use a 5 level model:</a:t>
            </a:r>
          </a:p>
          <a:p>
            <a:pPr marL="0" indent="0">
              <a:buNone/>
              <a:defRPr/>
            </a:pPr>
            <a:r>
              <a:rPr lang="en-US" sz="2000" dirty="0">
                <a:latin typeface="TradeGothic Light"/>
              </a:rPr>
              <a:t>	</a:t>
            </a:r>
            <a:r>
              <a:rPr lang="en-US" sz="2000" dirty="0">
                <a:solidFill>
                  <a:srgbClr val="00B050"/>
                </a:solidFill>
                <a:latin typeface="TradeGothic Light"/>
              </a:rPr>
              <a:t>Very High, </a:t>
            </a:r>
            <a:r>
              <a:rPr lang="en-US" sz="2000" dirty="0">
                <a:solidFill>
                  <a:srgbClr val="92D050"/>
                </a:solidFill>
                <a:latin typeface="TradeGothic Light"/>
              </a:rPr>
              <a:t>High,</a:t>
            </a:r>
            <a:r>
              <a:rPr lang="en-US" sz="2000" dirty="0">
                <a:solidFill>
                  <a:schemeClr val="accent1"/>
                </a:solidFill>
                <a:latin typeface="TradeGothic Light"/>
              </a:rPr>
              <a:t> Mid, </a:t>
            </a:r>
            <a:r>
              <a:rPr lang="en-US" sz="2000" dirty="0">
                <a:solidFill>
                  <a:srgbClr val="FF0000"/>
                </a:solidFill>
                <a:latin typeface="TradeGothic Light"/>
              </a:rPr>
              <a:t>Low, </a:t>
            </a:r>
            <a:r>
              <a:rPr lang="en-US" sz="2000" dirty="0">
                <a:solidFill>
                  <a:srgbClr val="C00000"/>
                </a:solidFill>
                <a:latin typeface="TradeGothic Light"/>
              </a:rPr>
              <a:t>Very Low</a:t>
            </a:r>
          </a:p>
          <a:p>
            <a:pPr marL="0" indent="0">
              <a:buNone/>
              <a:defRPr/>
            </a:pPr>
            <a:endParaRPr lang="en-GB" sz="2000" dirty="0">
              <a:solidFill>
                <a:srgbClr val="C00000"/>
              </a:solidFill>
              <a:latin typeface="TradeGothic Light"/>
            </a:endParaRPr>
          </a:p>
          <a:p>
            <a:pPr>
              <a:defRPr/>
            </a:pPr>
            <a:r>
              <a:rPr lang="en-GB" sz="2000" dirty="0">
                <a:latin typeface="TradeGothic Light"/>
              </a:rPr>
              <a:t>Tesco attracts customers from all affluence levels</a:t>
            </a:r>
          </a:p>
          <a:p>
            <a:pPr>
              <a:defRPr/>
            </a:pPr>
            <a:endParaRPr lang="en-GB" sz="2000" dirty="0">
              <a:latin typeface="TradeGothic Light"/>
            </a:endParaRPr>
          </a:p>
          <a:p>
            <a:pPr>
              <a:defRPr/>
            </a:pPr>
            <a:r>
              <a:rPr lang="en-GB" sz="2000" dirty="0">
                <a:latin typeface="TradeGothic Light"/>
              </a:rPr>
              <a:t>Having a well structured “good /</a:t>
            </a:r>
            <a:r>
              <a:rPr lang="en-GB" sz="2000" dirty="0">
                <a:solidFill>
                  <a:srgbClr val="FF0000"/>
                </a:solidFill>
                <a:latin typeface="TradeGothic Light"/>
              </a:rPr>
              <a:t> </a:t>
            </a:r>
            <a:r>
              <a:rPr lang="en-GB" sz="2000" dirty="0">
                <a:latin typeface="TradeGothic Light"/>
              </a:rPr>
              <a:t>better</a:t>
            </a:r>
            <a:r>
              <a:rPr lang="en-GB" sz="2000" dirty="0">
                <a:solidFill>
                  <a:srgbClr val="FF0000"/>
                </a:solidFill>
                <a:latin typeface="TradeGothic Light"/>
              </a:rPr>
              <a:t> </a:t>
            </a:r>
            <a:r>
              <a:rPr lang="en-GB" sz="2000" dirty="0">
                <a:latin typeface="TradeGothic Light"/>
              </a:rPr>
              <a:t>/ best” offer is key </a:t>
            </a:r>
          </a:p>
          <a:p>
            <a:pPr marL="449263" lvl="1" indent="0">
              <a:buNone/>
              <a:defRPr/>
            </a:pPr>
            <a:endParaRPr lang="en-GB" sz="1800" dirty="0">
              <a:latin typeface="TradeGothic Light"/>
            </a:endParaRPr>
          </a:p>
        </p:txBody>
      </p:sp>
      <p:sp>
        <p:nvSpPr>
          <p:cNvPr id="53252" name="Slide Number Placeholder 3"/>
          <p:cNvSpPr>
            <a:spLocks noGrp="1"/>
          </p:cNvSpPr>
          <p:nvPr>
            <p:ph type="sldNum" sz="quarter" idx="10"/>
          </p:nvPr>
        </p:nvSpPr>
        <p:spPr>
          <a:noFill/>
        </p:spPr>
        <p:txBody>
          <a:bodyPr/>
          <a:lstStyle>
            <a:lvl1pPr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eaLnBrk="1" hangingPunct="1"/>
            <a:fld id="{F61A930E-8487-49C2-A72E-BC94D44910B2}" type="slidenum">
              <a:rPr lang="en-GB" sz="800">
                <a:solidFill>
                  <a:srgbClr val="363534"/>
                </a:solidFill>
              </a:rPr>
              <a:pPr eaLnBrk="1" hangingPunct="1"/>
              <a:t>57</a:t>
            </a:fld>
            <a:endParaRPr lang="en-GB" sz="800">
              <a:solidFill>
                <a:srgbClr val="363534"/>
              </a:solidFill>
            </a:endParaRPr>
          </a:p>
        </p:txBody>
      </p:sp>
      <p:sp>
        <p:nvSpPr>
          <p:cNvPr id="5" name="Freeform 4"/>
          <p:cNvSpPr/>
          <p:nvPr/>
        </p:nvSpPr>
        <p:spPr>
          <a:xfrm>
            <a:off x="1973952" y="229795"/>
            <a:ext cx="881689" cy="909033"/>
          </a:xfrm>
          <a:custGeom>
            <a:avLst/>
            <a:gdLst>
              <a:gd name="connsiteX0" fmla="*/ 0 w 1717482"/>
              <a:gd name="connsiteY0" fmla="*/ 0 h 2007705"/>
              <a:gd name="connsiteX1" fmla="*/ 1717482 w 1717482"/>
              <a:gd name="connsiteY1" fmla="*/ 0 h 2007705"/>
              <a:gd name="connsiteX2" fmla="*/ 1717482 w 1717482"/>
              <a:gd name="connsiteY2" fmla="*/ 989938 h 2007705"/>
              <a:gd name="connsiteX3" fmla="*/ 1610139 w 1717482"/>
              <a:gd name="connsiteY3" fmla="*/ 1264258 h 2007705"/>
              <a:gd name="connsiteX4" fmla="*/ 862717 w 1717482"/>
              <a:gd name="connsiteY4" fmla="*/ 2007705 h 2007705"/>
              <a:gd name="connsiteX5" fmla="*/ 119270 w 1717482"/>
              <a:gd name="connsiteY5" fmla="*/ 1264258 h 2007705"/>
              <a:gd name="connsiteX6" fmla="*/ 3976 w 1717482"/>
              <a:gd name="connsiteY6" fmla="*/ 989938 h 2007705"/>
              <a:gd name="connsiteX7" fmla="*/ 0 w 1717482"/>
              <a:gd name="connsiteY7" fmla="*/ 0 h 2007705"/>
              <a:gd name="connsiteX0" fmla="*/ 0 w 1717482"/>
              <a:gd name="connsiteY0" fmla="*/ 0 h 2007705"/>
              <a:gd name="connsiteX1" fmla="*/ 1717482 w 1717482"/>
              <a:gd name="connsiteY1" fmla="*/ 0 h 2007705"/>
              <a:gd name="connsiteX2" fmla="*/ 1717482 w 1717482"/>
              <a:gd name="connsiteY2" fmla="*/ 989938 h 2007705"/>
              <a:gd name="connsiteX3" fmla="*/ 1610139 w 1717482"/>
              <a:gd name="connsiteY3" fmla="*/ 1264258 h 2007705"/>
              <a:gd name="connsiteX4" fmla="*/ 862717 w 1717482"/>
              <a:gd name="connsiteY4" fmla="*/ 2007705 h 2007705"/>
              <a:gd name="connsiteX5" fmla="*/ 119270 w 1717482"/>
              <a:gd name="connsiteY5" fmla="*/ 1264258 h 2007705"/>
              <a:gd name="connsiteX6" fmla="*/ 3976 w 1717482"/>
              <a:gd name="connsiteY6" fmla="*/ 989938 h 2007705"/>
              <a:gd name="connsiteX7" fmla="*/ 0 w 1717482"/>
              <a:gd name="connsiteY7" fmla="*/ 0 h 2007705"/>
              <a:gd name="connsiteX0" fmla="*/ 0 w 1717482"/>
              <a:gd name="connsiteY0" fmla="*/ 0 h 2007705"/>
              <a:gd name="connsiteX1" fmla="*/ 1717482 w 1717482"/>
              <a:gd name="connsiteY1" fmla="*/ 0 h 2007705"/>
              <a:gd name="connsiteX2" fmla="*/ 1717482 w 1717482"/>
              <a:gd name="connsiteY2" fmla="*/ 989938 h 2007705"/>
              <a:gd name="connsiteX3" fmla="*/ 1610139 w 1717482"/>
              <a:gd name="connsiteY3" fmla="*/ 1264258 h 2007705"/>
              <a:gd name="connsiteX4" fmla="*/ 862717 w 1717482"/>
              <a:gd name="connsiteY4" fmla="*/ 2007705 h 2007705"/>
              <a:gd name="connsiteX5" fmla="*/ 119270 w 1717482"/>
              <a:gd name="connsiteY5" fmla="*/ 1264258 h 2007705"/>
              <a:gd name="connsiteX6" fmla="*/ 3976 w 1717482"/>
              <a:gd name="connsiteY6" fmla="*/ 989938 h 2007705"/>
              <a:gd name="connsiteX7" fmla="*/ 0 w 1717482"/>
              <a:gd name="connsiteY7" fmla="*/ 0 h 2007705"/>
              <a:gd name="connsiteX0" fmla="*/ 0 w 1717482"/>
              <a:gd name="connsiteY0" fmla="*/ 0 h 2007705"/>
              <a:gd name="connsiteX1" fmla="*/ 1717482 w 1717482"/>
              <a:gd name="connsiteY1" fmla="*/ 0 h 2007705"/>
              <a:gd name="connsiteX2" fmla="*/ 1717482 w 1717482"/>
              <a:gd name="connsiteY2" fmla="*/ 989938 h 2007705"/>
              <a:gd name="connsiteX3" fmla="*/ 1610139 w 1717482"/>
              <a:gd name="connsiteY3" fmla="*/ 1264258 h 2007705"/>
              <a:gd name="connsiteX4" fmla="*/ 862717 w 1717482"/>
              <a:gd name="connsiteY4" fmla="*/ 2007705 h 2007705"/>
              <a:gd name="connsiteX5" fmla="*/ 119270 w 1717482"/>
              <a:gd name="connsiteY5" fmla="*/ 1264258 h 2007705"/>
              <a:gd name="connsiteX6" fmla="*/ 3976 w 1717482"/>
              <a:gd name="connsiteY6" fmla="*/ 989938 h 2007705"/>
              <a:gd name="connsiteX7" fmla="*/ 0 w 1717482"/>
              <a:gd name="connsiteY7" fmla="*/ 0 h 2007705"/>
              <a:gd name="connsiteX0" fmla="*/ 0 w 1717482"/>
              <a:gd name="connsiteY0" fmla="*/ 0 h 2007705"/>
              <a:gd name="connsiteX1" fmla="*/ 1717482 w 1717482"/>
              <a:gd name="connsiteY1" fmla="*/ 0 h 2007705"/>
              <a:gd name="connsiteX2" fmla="*/ 1717482 w 1717482"/>
              <a:gd name="connsiteY2" fmla="*/ 989938 h 2007705"/>
              <a:gd name="connsiteX3" fmla="*/ 1610139 w 1717482"/>
              <a:gd name="connsiteY3" fmla="*/ 1264258 h 2007705"/>
              <a:gd name="connsiteX4" fmla="*/ 862717 w 1717482"/>
              <a:gd name="connsiteY4" fmla="*/ 2007705 h 2007705"/>
              <a:gd name="connsiteX5" fmla="*/ 119270 w 1717482"/>
              <a:gd name="connsiteY5" fmla="*/ 1264258 h 2007705"/>
              <a:gd name="connsiteX6" fmla="*/ 3976 w 1717482"/>
              <a:gd name="connsiteY6" fmla="*/ 989938 h 2007705"/>
              <a:gd name="connsiteX7" fmla="*/ 0 w 1717482"/>
              <a:gd name="connsiteY7" fmla="*/ 0 h 2007705"/>
              <a:gd name="connsiteX0" fmla="*/ 0 w 1717482"/>
              <a:gd name="connsiteY0" fmla="*/ 0 h 2007705"/>
              <a:gd name="connsiteX1" fmla="*/ 1717482 w 1717482"/>
              <a:gd name="connsiteY1" fmla="*/ 0 h 2007705"/>
              <a:gd name="connsiteX2" fmla="*/ 1717482 w 1717482"/>
              <a:gd name="connsiteY2" fmla="*/ 989938 h 2007705"/>
              <a:gd name="connsiteX3" fmla="*/ 1610139 w 1717482"/>
              <a:gd name="connsiteY3" fmla="*/ 1264258 h 2007705"/>
              <a:gd name="connsiteX4" fmla="*/ 862717 w 1717482"/>
              <a:gd name="connsiteY4" fmla="*/ 2007705 h 2007705"/>
              <a:gd name="connsiteX5" fmla="*/ 119270 w 1717482"/>
              <a:gd name="connsiteY5" fmla="*/ 1264258 h 2007705"/>
              <a:gd name="connsiteX6" fmla="*/ 3976 w 1717482"/>
              <a:gd name="connsiteY6" fmla="*/ 989938 h 2007705"/>
              <a:gd name="connsiteX7" fmla="*/ 0 w 1717482"/>
              <a:gd name="connsiteY7" fmla="*/ 0 h 2007705"/>
              <a:gd name="connsiteX0" fmla="*/ 0 w 1717482"/>
              <a:gd name="connsiteY0" fmla="*/ 0 h 2007705"/>
              <a:gd name="connsiteX1" fmla="*/ 1717482 w 1717482"/>
              <a:gd name="connsiteY1" fmla="*/ 0 h 2007705"/>
              <a:gd name="connsiteX2" fmla="*/ 1717482 w 1717482"/>
              <a:gd name="connsiteY2" fmla="*/ 989938 h 2007705"/>
              <a:gd name="connsiteX3" fmla="*/ 1610139 w 1717482"/>
              <a:gd name="connsiteY3" fmla="*/ 1264258 h 2007705"/>
              <a:gd name="connsiteX4" fmla="*/ 862717 w 1717482"/>
              <a:gd name="connsiteY4" fmla="*/ 2007705 h 2007705"/>
              <a:gd name="connsiteX5" fmla="*/ 119270 w 1717482"/>
              <a:gd name="connsiteY5" fmla="*/ 1264258 h 2007705"/>
              <a:gd name="connsiteX6" fmla="*/ 3976 w 1717482"/>
              <a:gd name="connsiteY6" fmla="*/ 989938 h 2007705"/>
              <a:gd name="connsiteX7" fmla="*/ 0 w 1717482"/>
              <a:gd name="connsiteY7" fmla="*/ 0 h 2007705"/>
              <a:gd name="connsiteX0" fmla="*/ 0 w 1718483"/>
              <a:gd name="connsiteY0" fmla="*/ 0 h 2007705"/>
              <a:gd name="connsiteX1" fmla="*/ 1717482 w 1718483"/>
              <a:gd name="connsiteY1" fmla="*/ 0 h 2007705"/>
              <a:gd name="connsiteX2" fmla="*/ 1717482 w 1718483"/>
              <a:gd name="connsiteY2" fmla="*/ 989938 h 2007705"/>
              <a:gd name="connsiteX3" fmla="*/ 1610139 w 1718483"/>
              <a:gd name="connsiteY3" fmla="*/ 1264258 h 2007705"/>
              <a:gd name="connsiteX4" fmla="*/ 862717 w 1718483"/>
              <a:gd name="connsiteY4" fmla="*/ 2007705 h 2007705"/>
              <a:gd name="connsiteX5" fmla="*/ 119270 w 1718483"/>
              <a:gd name="connsiteY5" fmla="*/ 1264258 h 2007705"/>
              <a:gd name="connsiteX6" fmla="*/ 3976 w 1718483"/>
              <a:gd name="connsiteY6" fmla="*/ 989938 h 2007705"/>
              <a:gd name="connsiteX7" fmla="*/ 0 w 1718483"/>
              <a:gd name="connsiteY7" fmla="*/ 0 h 2007705"/>
              <a:gd name="connsiteX0" fmla="*/ 0 w 1717482"/>
              <a:gd name="connsiteY0" fmla="*/ 0 h 2007705"/>
              <a:gd name="connsiteX1" fmla="*/ 1717482 w 1717482"/>
              <a:gd name="connsiteY1" fmla="*/ 0 h 2007705"/>
              <a:gd name="connsiteX2" fmla="*/ 1717482 w 1717482"/>
              <a:gd name="connsiteY2" fmla="*/ 989938 h 2007705"/>
              <a:gd name="connsiteX3" fmla="*/ 1610139 w 1717482"/>
              <a:gd name="connsiteY3" fmla="*/ 1264258 h 2007705"/>
              <a:gd name="connsiteX4" fmla="*/ 862717 w 1717482"/>
              <a:gd name="connsiteY4" fmla="*/ 2007705 h 2007705"/>
              <a:gd name="connsiteX5" fmla="*/ 119270 w 1717482"/>
              <a:gd name="connsiteY5" fmla="*/ 1264258 h 2007705"/>
              <a:gd name="connsiteX6" fmla="*/ 3976 w 1717482"/>
              <a:gd name="connsiteY6" fmla="*/ 989938 h 2007705"/>
              <a:gd name="connsiteX7" fmla="*/ 0 w 1717482"/>
              <a:gd name="connsiteY7" fmla="*/ 0 h 2007705"/>
              <a:gd name="connsiteX0" fmla="*/ 0 w 1717482"/>
              <a:gd name="connsiteY0" fmla="*/ 0 h 2007705"/>
              <a:gd name="connsiteX1" fmla="*/ 1711599 w 1717482"/>
              <a:gd name="connsiteY1" fmla="*/ 221080 h 2007705"/>
              <a:gd name="connsiteX2" fmla="*/ 1717482 w 1717482"/>
              <a:gd name="connsiteY2" fmla="*/ 989938 h 2007705"/>
              <a:gd name="connsiteX3" fmla="*/ 1610139 w 1717482"/>
              <a:gd name="connsiteY3" fmla="*/ 1264258 h 2007705"/>
              <a:gd name="connsiteX4" fmla="*/ 862717 w 1717482"/>
              <a:gd name="connsiteY4" fmla="*/ 2007705 h 2007705"/>
              <a:gd name="connsiteX5" fmla="*/ 119270 w 1717482"/>
              <a:gd name="connsiteY5" fmla="*/ 1264258 h 2007705"/>
              <a:gd name="connsiteX6" fmla="*/ 3976 w 1717482"/>
              <a:gd name="connsiteY6" fmla="*/ 989938 h 2007705"/>
              <a:gd name="connsiteX7" fmla="*/ 0 w 1717482"/>
              <a:gd name="connsiteY7" fmla="*/ 0 h 2007705"/>
              <a:gd name="connsiteX0" fmla="*/ 0 w 1717482"/>
              <a:gd name="connsiteY0" fmla="*/ 0 h 1792600"/>
              <a:gd name="connsiteX1" fmla="*/ 1711599 w 1717482"/>
              <a:gd name="connsiteY1" fmla="*/ 5975 h 1792600"/>
              <a:gd name="connsiteX2" fmla="*/ 1717482 w 1717482"/>
              <a:gd name="connsiteY2" fmla="*/ 774833 h 1792600"/>
              <a:gd name="connsiteX3" fmla="*/ 1610139 w 1717482"/>
              <a:gd name="connsiteY3" fmla="*/ 1049153 h 1792600"/>
              <a:gd name="connsiteX4" fmla="*/ 862717 w 1717482"/>
              <a:gd name="connsiteY4" fmla="*/ 1792600 h 1792600"/>
              <a:gd name="connsiteX5" fmla="*/ 119270 w 1717482"/>
              <a:gd name="connsiteY5" fmla="*/ 1049153 h 1792600"/>
              <a:gd name="connsiteX6" fmla="*/ 3976 w 1717482"/>
              <a:gd name="connsiteY6" fmla="*/ 774833 h 1792600"/>
              <a:gd name="connsiteX7" fmla="*/ 0 w 1717482"/>
              <a:gd name="connsiteY7" fmla="*/ 0 h 1792600"/>
              <a:gd name="connsiteX0" fmla="*/ 0 w 1717482"/>
              <a:gd name="connsiteY0" fmla="*/ 11950 h 1786625"/>
              <a:gd name="connsiteX1" fmla="*/ 1711599 w 1717482"/>
              <a:gd name="connsiteY1" fmla="*/ 0 h 1786625"/>
              <a:gd name="connsiteX2" fmla="*/ 1717482 w 1717482"/>
              <a:gd name="connsiteY2" fmla="*/ 768858 h 1786625"/>
              <a:gd name="connsiteX3" fmla="*/ 1610139 w 1717482"/>
              <a:gd name="connsiteY3" fmla="*/ 1043178 h 1786625"/>
              <a:gd name="connsiteX4" fmla="*/ 862717 w 1717482"/>
              <a:gd name="connsiteY4" fmla="*/ 1786625 h 1786625"/>
              <a:gd name="connsiteX5" fmla="*/ 119270 w 1717482"/>
              <a:gd name="connsiteY5" fmla="*/ 1043178 h 1786625"/>
              <a:gd name="connsiteX6" fmla="*/ 3976 w 1717482"/>
              <a:gd name="connsiteY6" fmla="*/ 768858 h 1786625"/>
              <a:gd name="connsiteX7" fmla="*/ 0 w 1717482"/>
              <a:gd name="connsiteY7" fmla="*/ 11950 h 1786625"/>
              <a:gd name="connsiteX0" fmla="*/ 0 w 1717482"/>
              <a:gd name="connsiteY0" fmla="*/ 0 h 1798575"/>
              <a:gd name="connsiteX1" fmla="*/ 1711599 w 1717482"/>
              <a:gd name="connsiteY1" fmla="*/ 11950 h 1798575"/>
              <a:gd name="connsiteX2" fmla="*/ 1717482 w 1717482"/>
              <a:gd name="connsiteY2" fmla="*/ 780808 h 1798575"/>
              <a:gd name="connsiteX3" fmla="*/ 1610139 w 1717482"/>
              <a:gd name="connsiteY3" fmla="*/ 1055128 h 1798575"/>
              <a:gd name="connsiteX4" fmla="*/ 862717 w 1717482"/>
              <a:gd name="connsiteY4" fmla="*/ 1798575 h 1798575"/>
              <a:gd name="connsiteX5" fmla="*/ 119270 w 1717482"/>
              <a:gd name="connsiteY5" fmla="*/ 1055128 h 1798575"/>
              <a:gd name="connsiteX6" fmla="*/ 3976 w 1717482"/>
              <a:gd name="connsiteY6" fmla="*/ 780808 h 1798575"/>
              <a:gd name="connsiteX7" fmla="*/ 0 w 1717482"/>
              <a:gd name="connsiteY7" fmla="*/ 0 h 1798575"/>
              <a:gd name="connsiteX0" fmla="*/ 0 w 1717482"/>
              <a:gd name="connsiteY0" fmla="*/ 17925 h 1816500"/>
              <a:gd name="connsiteX1" fmla="*/ 1699834 w 1717482"/>
              <a:gd name="connsiteY1" fmla="*/ 0 h 1816500"/>
              <a:gd name="connsiteX2" fmla="*/ 1717482 w 1717482"/>
              <a:gd name="connsiteY2" fmla="*/ 798733 h 1816500"/>
              <a:gd name="connsiteX3" fmla="*/ 1610139 w 1717482"/>
              <a:gd name="connsiteY3" fmla="*/ 1073053 h 1816500"/>
              <a:gd name="connsiteX4" fmla="*/ 862717 w 1717482"/>
              <a:gd name="connsiteY4" fmla="*/ 1816500 h 1816500"/>
              <a:gd name="connsiteX5" fmla="*/ 119270 w 1717482"/>
              <a:gd name="connsiteY5" fmla="*/ 1073053 h 1816500"/>
              <a:gd name="connsiteX6" fmla="*/ 3976 w 1717482"/>
              <a:gd name="connsiteY6" fmla="*/ 798733 h 1816500"/>
              <a:gd name="connsiteX7" fmla="*/ 0 w 1717482"/>
              <a:gd name="connsiteY7" fmla="*/ 17925 h 1816500"/>
              <a:gd name="connsiteX0" fmla="*/ 0 w 1717482"/>
              <a:gd name="connsiteY0" fmla="*/ 0 h 1798575"/>
              <a:gd name="connsiteX1" fmla="*/ 1711599 w 1717482"/>
              <a:gd name="connsiteY1" fmla="*/ 0 h 1798575"/>
              <a:gd name="connsiteX2" fmla="*/ 1717482 w 1717482"/>
              <a:gd name="connsiteY2" fmla="*/ 780808 h 1798575"/>
              <a:gd name="connsiteX3" fmla="*/ 1610139 w 1717482"/>
              <a:gd name="connsiteY3" fmla="*/ 1055128 h 1798575"/>
              <a:gd name="connsiteX4" fmla="*/ 862717 w 1717482"/>
              <a:gd name="connsiteY4" fmla="*/ 1798575 h 1798575"/>
              <a:gd name="connsiteX5" fmla="*/ 119270 w 1717482"/>
              <a:gd name="connsiteY5" fmla="*/ 1055128 h 1798575"/>
              <a:gd name="connsiteX6" fmla="*/ 3976 w 1717482"/>
              <a:gd name="connsiteY6" fmla="*/ 780808 h 1798575"/>
              <a:gd name="connsiteX7" fmla="*/ 0 w 1717482"/>
              <a:gd name="connsiteY7" fmla="*/ 0 h 179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7482" h="1798575">
                <a:moveTo>
                  <a:pt x="0" y="0"/>
                </a:moveTo>
                <a:lnTo>
                  <a:pt x="1711599" y="0"/>
                </a:lnTo>
                <a:cubicBezTo>
                  <a:pt x="1711599" y="329979"/>
                  <a:pt x="1717482" y="450829"/>
                  <a:pt x="1717482" y="780808"/>
                </a:cubicBezTo>
                <a:cubicBezTo>
                  <a:pt x="1717482" y="880199"/>
                  <a:pt x="1685677" y="979591"/>
                  <a:pt x="1610139" y="1055128"/>
                </a:cubicBezTo>
                <a:lnTo>
                  <a:pt x="862717" y="1798575"/>
                </a:lnTo>
                <a:lnTo>
                  <a:pt x="119270" y="1055128"/>
                </a:lnTo>
                <a:cubicBezTo>
                  <a:pt x="45058" y="967664"/>
                  <a:pt x="6626" y="915981"/>
                  <a:pt x="3976" y="780808"/>
                </a:cubicBezTo>
                <a:cubicBezTo>
                  <a:pt x="2651" y="450829"/>
                  <a:pt x="1325" y="329979"/>
                  <a:pt x="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1400" dirty="0">
              <a:solidFill>
                <a:srgbClr val="FFFFFF"/>
              </a:solidFill>
              <a:latin typeface="Arial"/>
            </a:endParaRPr>
          </a:p>
        </p:txBody>
      </p:sp>
      <p:sp>
        <p:nvSpPr>
          <p:cNvPr id="6" name="Rectangle 5"/>
          <p:cNvSpPr/>
          <p:nvPr/>
        </p:nvSpPr>
        <p:spPr>
          <a:xfrm>
            <a:off x="1973951" y="1"/>
            <a:ext cx="881689" cy="550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1400" dirty="0">
              <a:solidFill>
                <a:srgbClr val="FFFFFF"/>
              </a:solidFill>
              <a:latin typeface="Arial"/>
            </a:endParaRPr>
          </a:p>
        </p:txBody>
      </p:sp>
      <p:sp>
        <p:nvSpPr>
          <p:cNvPr id="8" name="Rectangle 7"/>
          <p:cNvSpPr txBox="1">
            <a:spLocks noChangeArrowheads="1"/>
          </p:cNvSpPr>
          <p:nvPr/>
        </p:nvSpPr>
        <p:spPr bwMode="auto">
          <a:xfrm>
            <a:off x="3071664" y="95251"/>
            <a:ext cx="7053412"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1" fontAlgn="base" hangingPunct="1">
              <a:lnSpc>
                <a:spcPct val="80000"/>
              </a:lnSpc>
              <a:spcBef>
                <a:spcPct val="0"/>
              </a:spcBef>
              <a:spcAft>
                <a:spcPct val="0"/>
              </a:spcAft>
              <a:defRPr sz="2800" b="1">
                <a:solidFill>
                  <a:schemeClr val="tx1"/>
                </a:solidFill>
                <a:latin typeface="+mj-lt"/>
                <a:ea typeface="ＭＳ Ｐゴシック" charset="0"/>
                <a:cs typeface="ＭＳ Ｐゴシック" charset="0"/>
              </a:defRPr>
            </a:lvl1pPr>
            <a:lvl2pPr algn="l" rtl="0" eaLnBrk="1" fontAlgn="base" hangingPunct="1">
              <a:lnSpc>
                <a:spcPct val="80000"/>
              </a:lnSpc>
              <a:spcBef>
                <a:spcPct val="0"/>
              </a:spcBef>
              <a:spcAft>
                <a:spcPct val="0"/>
              </a:spcAft>
              <a:defRPr sz="2800" b="1">
                <a:solidFill>
                  <a:schemeClr val="tx1"/>
                </a:solidFill>
                <a:latin typeface="Arial" charset="0"/>
                <a:ea typeface="ＭＳ Ｐゴシック" charset="0"/>
                <a:cs typeface="ＭＳ Ｐゴシック" charset="0"/>
              </a:defRPr>
            </a:lvl2pPr>
            <a:lvl3pPr algn="l" rtl="0" eaLnBrk="1" fontAlgn="base" hangingPunct="1">
              <a:lnSpc>
                <a:spcPct val="80000"/>
              </a:lnSpc>
              <a:spcBef>
                <a:spcPct val="0"/>
              </a:spcBef>
              <a:spcAft>
                <a:spcPct val="0"/>
              </a:spcAft>
              <a:defRPr sz="2800" b="1">
                <a:solidFill>
                  <a:schemeClr val="tx1"/>
                </a:solidFill>
                <a:latin typeface="Arial" charset="0"/>
                <a:ea typeface="ＭＳ Ｐゴシック" charset="0"/>
                <a:cs typeface="ＭＳ Ｐゴシック" charset="0"/>
              </a:defRPr>
            </a:lvl3pPr>
            <a:lvl4pPr algn="l" rtl="0" eaLnBrk="1" fontAlgn="base" hangingPunct="1">
              <a:lnSpc>
                <a:spcPct val="80000"/>
              </a:lnSpc>
              <a:spcBef>
                <a:spcPct val="0"/>
              </a:spcBef>
              <a:spcAft>
                <a:spcPct val="0"/>
              </a:spcAft>
              <a:defRPr sz="2800" b="1">
                <a:solidFill>
                  <a:schemeClr val="tx1"/>
                </a:solidFill>
                <a:latin typeface="Arial" charset="0"/>
                <a:ea typeface="ＭＳ Ｐゴシック" charset="0"/>
                <a:cs typeface="ＭＳ Ｐゴシック" charset="0"/>
              </a:defRPr>
            </a:lvl4pPr>
            <a:lvl5pPr algn="l" rtl="0" eaLnBrk="1" fontAlgn="base" hangingPunct="1">
              <a:lnSpc>
                <a:spcPct val="80000"/>
              </a:lnSpc>
              <a:spcBef>
                <a:spcPct val="0"/>
              </a:spcBef>
              <a:spcAft>
                <a:spcPct val="0"/>
              </a:spcAft>
              <a:defRPr sz="2800" b="1">
                <a:solidFill>
                  <a:schemeClr val="tx1"/>
                </a:solidFill>
                <a:latin typeface="Arial" charset="0"/>
                <a:ea typeface="ＭＳ Ｐゴシック" charset="0"/>
                <a:cs typeface="ＭＳ Ｐゴシック" charset="0"/>
              </a:defRPr>
            </a:lvl5pPr>
            <a:lvl6pPr marL="457200" algn="l" rtl="0" eaLnBrk="1" fontAlgn="base" hangingPunct="1">
              <a:lnSpc>
                <a:spcPct val="80000"/>
              </a:lnSpc>
              <a:spcBef>
                <a:spcPct val="0"/>
              </a:spcBef>
              <a:spcAft>
                <a:spcPct val="0"/>
              </a:spcAft>
              <a:defRPr sz="2800" b="1">
                <a:solidFill>
                  <a:schemeClr val="tx1"/>
                </a:solidFill>
                <a:latin typeface="Arial" charset="0"/>
              </a:defRPr>
            </a:lvl6pPr>
            <a:lvl7pPr marL="914400" algn="l" rtl="0" eaLnBrk="1" fontAlgn="base" hangingPunct="1">
              <a:lnSpc>
                <a:spcPct val="80000"/>
              </a:lnSpc>
              <a:spcBef>
                <a:spcPct val="0"/>
              </a:spcBef>
              <a:spcAft>
                <a:spcPct val="0"/>
              </a:spcAft>
              <a:defRPr sz="2800" b="1">
                <a:solidFill>
                  <a:schemeClr val="tx1"/>
                </a:solidFill>
                <a:latin typeface="Arial" charset="0"/>
              </a:defRPr>
            </a:lvl7pPr>
            <a:lvl8pPr marL="1371600" algn="l" rtl="0" eaLnBrk="1" fontAlgn="base" hangingPunct="1">
              <a:lnSpc>
                <a:spcPct val="80000"/>
              </a:lnSpc>
              <a:spcBef>
                <a:spcPct val="0"/>
              </a:spcBef>
              <a:spcAft>
                <a:spcPct val="0"/>
              </a:spcAft>
              <a:defRPr sz="2800" b="1">
                <a:solidFill>
                  <a:schemeClr val="tx1"/>
                </a:solidFill>
                <a:latin typeface="Arial" charset="0"/>
              </a:defRPr>
            </a:lvl8pPr>
            <a:lvl9pPr marL="1828800" algn="l" rtl="0" eaLnBrk="1" fontAlgn="base" hangingPunct="1">
              <a:lnSpc>
                <a:spcPct val="80000"/>
              </a:lnSpc>
              <a:spcBef>
                <a:spcPct val="0"/>
              </a:spcBef>
              <a:spcAft>
                <a:spcPct val="0"/>
              </a:spcAft>
              <a:defRPr sz="2800" b="1">
                <a:solidFill>
                  <a:schemeClr val="tx1"/>
                </a:solidFill>
                <a:latin typeface="Arial" charset="0"/>
              </a:defRPr>
            </a:lvl9pPr>
          </a:lstStyle>
          <a:p>
            <a:r>
              <a:rPr lang="en-GB" sz="2400" b="0" dirty="0"/>
              <a:t>We identify an individual’s </a:t>
            </a:r>
            <a:r>
              <a:rPr lang="en-GB" sz="2400" dirty="0"/>
              <a:t>affluence </a:t>
            </a:r>
            <a:r>
              <a:rPr lang="en-GB" sz="2400" b="0" dirty="0"/>
              <a:t>based on a </a:t>
            </a:r>
            <a:r>
              <a:rPr lang="en-GB" sz="2400" dirty="0"/>
              <a:t>number of variables</a:t>
            </a:r>
            <a:endParaRPr lang="en-GB" sz="2400" dirty="0">
              <a:latin typeface="TradeGothic Light"/>
            </a:endParaRPr>
          </a:p>
        </p:txBody>
      </p:sp>
      <p:pic>
        <p:nvPicPr>
          <p:cNvPr id="9" name="Picture 8" descr="6. Spend WH.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9025" y="324270"/>
            <a:ext cx="611539" cy="360040"/>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8248" y="620688"/>
            <a:ext cx="2090738"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855640" y="1700808"/>
            <a:ext cx="6301952" cy="1154162"/>
          </a:xfrm>
          <a:prstGeom prst="rect">
            <a:avLst/>
          </a:prstGeom>
          <a:noFill/>
        </p:spPr>
        <p:txBody>
          <a:bodyPr wrap="square" numCol="3" rtlCol="0">
            <a:spAutoFit/>
          </a:bodyPr>
          <a:lstStyle/>
          <a:p>
            <a:pPr marL="742950" lvl="1" indent="-285750">
              <a:spcBef>
                <a:spcPts val="300"/>
              </a:spcBef>
              <a:buFont typeface="Courier New" panose="02070309020205020404" pitchFamily="49" charset="0"/>
              <a:buChar char="o"/>
            </a:pPr>
            <a:r>
              <a:rPr lang="en-GB" sz="1600" dirty="0">
                <a:latin typeface="TradeGothic Light"/>
              </a:rPr>
              <a:t>Income</a:t>
            </a:r>
          </a:p>
          <a:p>
            <a:pPr marL="742950" lvl="1" indent="-285750">
              <a:spcBef>
                <a:spcPts val="300"/>
              </a:spcBef>
              <a:buFont typeface="Courier New" panose="02070309020205020404" pitchFamily="49" charset="0"/>
              <a:buChar char="o"/>
            </a:pPr>
            <a:r>
              <a:rPr lang="en-GB" sz="1600" dirty="0">
                <a:latin typeface="TradeGothic Light"/>
              </a:rPr>
              <a:t>Property Value</a:t>
            </a:r>
          </a:p>
          <a:p>
            <a:pPr marL="742950" lvl="1" indent="-285750">
              <a:spcBef>
                <a:spcPts val="300"/>
              </a:spcBef>
              <a:buFont typeface="Courier New" panose="02070309020205020404" pitchFamily="49" charset="0"/>
              <a:buChar char="o"/>
            </a:pPr>
            <a:r>
              <a:rPr lang="en-GB" sz="1600" dirty="0">
                <a:latin typeface="TradeGothic Light"/>
              </a:rPr>
              <a:t>Council Tax</a:t>
            </a:r>
          </a:p>
          <a:p>
            <a:pPr marL="742950" lvl="1" indent="-285750">
              <a:spcBef>
                <a:spcPts val="300"/>
              </a:spcBef>
              <a:buFont typeface="Courier New" panose="02070309020205020404" pitchFamily="49" charset="0"/>
              <a:buChar char="o"/>
            </a:pPr>
            <a:r>
              <a:rPr lang="en-GB" sz="1600" dirty="0">
                <a:latin typeface="TradeGothic Light"/>
              </a:rPr>
              <a:t>CCJs</a:t>
            </a:r>
          </a:p>
          <a:p>
            <a:pPr marL="742950" lvl="1" indent="-285750">
              <a:spcBef>
                <a:spcPts val="300"/>
              </a:spcBef>
              <a:buFont typeface="Courier New" panose="02070309020205020404" pitchFamily="49" charset="0"/>
              <a:buChar char="o"/>
            </a:pPr>
            <a:r>
              <a:rPr lang="en-GB" sz="1600" dirty="0">
                <a:latin typeface="TradeGothic Light"/>
              </a:rPr>
              <a:t>Outstanding Mortgage</a:t>
            </a:r>
          </a:p>
          <a:p>
            <a:pPr marL="742950" lvl="1" indent="-285750">
              <a:spcBef>
                <a:spcPts val="300"/>
              </a:spcBef>
              <a:buFont typeface="Courier New" panose="02070309020205020404" pitchFamily="49" charset="0"/>
              <a:buChar char="o"/>
            </a:pPr>
            <a:r>
              <a:rPr lang="en-GB" sz="1600" dirty="0">
                <a:latin typeface="TradeGothic Light"/>
              </a:rPr>
              <a:t>Directorships</a:t>
            </a:r>
          </a:p>
          <a:p>
            <a:pPr marL="742950" lvl="1" indent="-285750">
              <a:spcBef>
                <a:spcPts val="300"/>
              </a:spcBef>
              <a:buFont typeface="Courier New" panose="02070309020205020404" pitchFamily="49" charset="0"/>
              <a:buChar char="o"/>
            </a:pPr>
            <a:r>
              <a:rPr lang="en-GB" sz="1600" dirty="0">
                <a:latin typeface="TradeGothic Light"/>
              </a:rPr>
              <a:t>FSS Propensities</a:t>
            </a:r>
          </a:p>
        </p:txBody>
      </p:sp>
    </p:spTree>
    <p:extLst>
      <p:ext uri="{BB962C8B-B14F-4D97-AF65-F5344CB8AC3E}">
        <p14:creationId xmlns:p14="http://schemas.microsoft.com/office/powerpoint/2010/main" val="2297767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3"/>
          <p:cNvSpPr>
            <a:spLocks noGrp="1"/>
          </p:cNvSpPr>
          <p:nvPr>
            <p:ph type="sldNum" sz="quarter" idx="10"/>
          </p:nvPr>
        </p:nvSpPr>
        <p:spPr>
          <a:noFill/>
        </p:spPr>
        <p:txBody>
          <a:bodyPr/>
          <a:lstStyle>
            <a:lvl1pPr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eaLnBrk="1" hangingPunct="1"/>
            <a:fld id="{C3313F2C-7C03-43E3-9CC7-9FD053429DDD}" type="slidenum">
              <a:rPr lang="en-GB" sz="800">
                <a:solidFill>
                  <a:srgbClr val="363534"/>
                </a:solidFill>
              </a:rPr>
              <a:pPr eaLnBrk="1" hangingPunct="1"/>
              <a:t>58</a:t>
            </a:fld>
            <a:endParaRPr lang="en-GB" sz="800">
              <a:solidFill>
                <a:srgbClr val="363534"/>
              </a:solidFill>
            </a:endParaRPr>
          </a:p>
        </p:txBody>
      </p:sp>
      <p:sp>
        <p:nvSpPr>
          <p:cNvPr id="54276" name="TextBox 2"/>
          <p:cNvSpPr txBox="1">
            <a:spLocks noChangeArrowheads="1"/>
          </p:cNvSpPr>
          <p:nvPr/>
        </p:nvSpPr>
        <p:spPr bwMode="auto">
          <a:xfrm>
            <a:off x="2286000" y="1444625"/>
            <a:ext cx="8077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eaLnBrk="1" hangingPunct="1">
              <a:buFont typeface="Arial" pitchFamily="34" charset="0"/>
              <a:buChar char="•"/>
            </a:pPr>
            <a:r>
              <a:rPr lang="en-GB" sz="2800" dirty="0">
                <a:solidFill>
                  <a:srgbClr val="363534"/>
                </a:solidFill>
                <a:latin typeface="TradeGothic Light"/>
              </a:rPr>
              <a:t>Very Low affluence household income, often including pensioners and people on benefits</a:t>
            </a:r>
          </a:p>
        </p:txBody>
      </p:sp>
      <p:sp>
        <p:nvSpPr>
          <p:cNvPr id="54277" name="TextBox 7"/>
          <p:cNvSpPr txBox="1">
            <a:spLocks noChangeArrowheads="1"/>
          </p:cNvSpPr>
          <p:nvPr/>
        </p:nvSpPr>
        <p:spPr bwMode="auto">
          <a:xfrm>
            <a:off x="2332039" y="2940051"/>
            <a:ext cx="77104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eaLnBrk="1" hangingPunct="1">
              <a:buFont typeface="Arial" pitchFamily="34" charset="0"/>
              <a:buChar char="•"/>
            </a:pPr>
            <a:r>
              <a:rPr lang="en-GB" sz="2800">
                <a:solidFill>
                  <a:srgbClr val="363534"/>
                </a:solidFill>
                <a:latin typeface="TradeGothic Light"/>
              </a:rPr>
              <a:t>An average household income</a:t>
            </a:r>
          </a:p>
        </p:txBody>
      </p:sp>
      <p:sp>
        <p:nvSpPr>
          <p:cNvPr id="54278" name="TextBox 8"/>
          <p:cNvSpPr txBox="1">
            <a:spLocks noChangeArrowheads="1"/>
          </p:cNvSpPr>
          <p:nvPr/>
        </p:nvSpPr>
        <p:spPr bwMode="auto">
          <a:xfrm>
            <a:off x="2336801" y="4111626"/>
            <a:ext cx="7712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eaLnBrk="1" hangingPunct="1">
              <a:buFont typeface="Arial" pitchFamily="34" charset="0"/>
              <a:buChar char="•"/>
            </a:pPr>
            <a:r>
              <a:rPr lang="en-GB" sz="2800" dirty="0">
                <a:solidFill>
                  <a:srgbClr val="363534"/>
                </a:solidFill>
                <a:latin typeface="TradeGothic Light"/>
              </a:rPr>
              <a:t>A Very High affluence household income</a:t>
            </a:r>
          </a:p>
        </p:txBody>
      </p:sp>
      <p:sp>
        <p:nvSpPr>
          <p:cNvPr id="2" name="TextBox 1"/>
          <p:cNvSpPr txBox="1">
            <a:spLocks noChangeArrowheads="1"/>
          </p:cNvSpPr>
          <p:nvPr/>
        </p:nvSpPr>
        <p:spPr bwMode="auto">
          <a:xfrm>
            <a:off x="2787650" y="2339976"/>
            <a:ext cx="13906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eaLnBrk="1" hangingPunct="1"/>
            <a:r>
              <a:rPr lang="en-GB" sz="3600" b="1" dirty="0">
                <a:solidFill>
                  <a:schemeClr val="tx2"/>
                </a:solidFill>
                <a:latin typeface="TradeGothic Light"/>
              </a:rPr>
              <a:t>£10k </a:t>
            </a:r>
            <a:endParaRPr lang="en-GB" sz="3600" dirty="0">
              <a:solidFill>
                <a:schemeClr val="tx2"/>
              </a:solidFill>
              <a:latin typeface="TradeGothic Light"/>
            </a:endParaRPr>
          </a:p>
          <a:p>
            <a:pPr eaLnBrk="1" hangingPunct="1"/>
            <a:endParaRPr lang="en-GB" dirty="0">
              <a:solidFill>
                <a:schemeClr val="tx2"/>
              </a:solidFill>
              <a:latin typeface="TradeGothic Light"/>
            </a:endParaRPr>
          </a:p>
        </p:txBody>
      </p:sp>
      <p:sp>
        <p:nvSpPr>
          <p:cNvPr id="10" name="TextBox 9"/>
          <p:cNvSpPr txBox="1">
            <a:spLocks noChangeArrowheads="1"/>
          </p:cNvSpPr>
          <p:nvPr/>
        </p:nvSpPr>
        <p:spPr bwMode="auto">
          <a:xfrm>
            <a:off x="2797175" y="3382963"/>
            <a:ext cx="1390650"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itchFamily="34" charset="0"/>
              </a:defRPr>
            </a:lvl1pPr>
            <a:lvl2pPr marL="742950" indent="-285750" eaLnBrk="0" hangingPunct="0">
              <a:defRPr sz="1400">
                <a:solidFill>
                  <a:schemeClr val="tx1"/>
                </a:solidFill>
                <a:latin typeface="Arial" pitchFamily="34" charset="0"/>
              </a:defRPr>
            </a:lvl2pPr>
            <a:lvl3pPr marL="1143000" indent="-228600" eaLnBrk="0" hangingPunct="0">
              <a:defRPr sz="1400">
                <a:solidFill>
                  <a:schemeClr val="tx1"/>
                </a:solidFill>
                <a:latin typeface="Arial" pitchFamily="34" charset="0"/>
              </a:defRPr>
            </a:lvl3pPr>
            <a:lvl4pPr marL="1600200" indent="-228600" eaLnBrk="0" hangingPunct="0">
              <a:defRPr sz="1400">
                <a:solidFill>
                  <a:schemeClr val="tx1"/>
                </a:solidFill>
                <a:latin typeface="Arial" pitchFamily="34" charset="0"/>
              </a:defRPr>
            </a:lvl4pPr>
            <a:lvl5pPr marL="2057400" indent="-228600" eaLnBrk="0" hangingPunct="0">
              <a:defRPr sz="1400">
                <a:solidFill>
                  <a:schemeClr val="tx1"/>
                </a:solidFill>
                <a:latin typeface="Arial" pitchFamily="34" charset="0"/>
              </a:defRPr>
            </a:lvl5pPr>
            <a:lvl6pPr marL="2514600" indent="-228600" eaLnBrk="0" fontAlgn="base" hangingPunct="0">
              <a:spcBef>
                <a:spcPct val="0"/>
              </a:spcBef>
              <a:spcAft>
                <a:spcPct val="0"/>
              </a:spcAft>
              <a:defRPr sz="1400">
                <a:solidFill>
                  <a:schemeClr val="tx1"/>
                </a:solidFill>
                <a:latin typeface="Arial" pitchFamily="34" charset="0"/>
              </a:defRPr>
            </a:lvl6pPr>
            <a:lvl7pPr marL="2971800" indent="-228600" eaLnBrk="0" fontAlgn="base" hangingPunct="0">
              <a:spcBef>
                <a:spcPct val="0"/>
              </a:spcBef>
              <a:spcAft>
                <a:spcPct val="0"/>
              </a:spcAft>
              <a:defRPr sz="1400">
                <a:solidFill>
                  <a:schemeClr val="tx1"/>
                </a:solidFill>
                <a:latin typeface="Arial" pitchFamily="34" charset="0"/>
              </a:defRPr>
            </a:lvl7pPr>
            <a:lvl8pPr marL="3429000" indent="-228600" eaLnBrk="0" fontAlgn="base" hangingPunct="0">
              <a:spcBef>
                <a:spcPct val="0"/>
              </a:spcBef>
              <a:spcAft>
                <a:spcPct val="0"/>
              </a:spcAft>
              <a:defRPr sz="1400">
                <a:solidFill>
                  <a:schemeClr val="tx1"/>
                </a:solidFill>
                <a:latin typeface="Arial" pitchFamily="34" charset="0"/>
              </a:defRPr>
            </a:lvl8pPr>
            <a:lvl9pPr marL="3886200" indent="-228600" eaLnBrk="0" fontAlgn="base" hangingPunct="0">
              <a:spcBef>
                <a:spcPct val="0"/>
              </a:spcBef>
              <a:spcAft>
                <a:spcPct val="0"/>
              </a:spcAft>
              <a:defRPr sz="1400">
                <a:solidFill>
                  <a:schemeClr val="tx1"/>
                </a:solidFill>
                <a:latin typeface="Arial" pitchFamily="34" charset="0"/>
              </a:defRPr>
            </a:lvl9pPr>
          </a:lstStyle>
          <a:p>
            <a:pPr eaLnBrk="1" hangingPunct="1"/>
            <a:r>
              <a:rPr lang="en-GB" sz="3600" b="1" dirty="0">
                <a:solidFill>
                  <a:schemeClr val="tx2"/>
                </a:solidFill>
                <a:latin typeface="TradeGothic Light"/>
              </a:rPr>
              <a:t>£30k </a:t>
            </a:r>
            <a:endParaRPr lang="en-GB" sz="3600" dirty="0">
              <a:solidFill>
                <a:schemeClr val="tx2"/>
              </a:solidFill>
              <a:latin typeface="TradeGothic Light"/>
            </a:endParaRPr>
          </a:p>
          <a:p>
            <a:pPr eaLnBrk="1" hangingPunct="1"/>
            <a:endParaRPr lang="en-GB" dirty="0">
              <a:solidFill>
                <a:schemeClr val="tx2"/>
              </a:solidFill>
              <a:latin typeface="TradeGothic Light"/>
            </a:endParaRPr>
          </a:p>
        </p:txBody>
      </p:sp>
      <p:sp>
        <p:nvSpPr>
          <p:cNvPr id="3" name="Rectangle 2"/>
          <p:cNvSpPr>
            <a:spLocks noChangeArrowheads="1"/>
          </p:cNvSpPr>
          <p:nvPr/>
        </p:nvSpPr>
        <p:spPr bwMode="auto">
          <a:xfrm>
            <a:off x="2774951" y="4665664"/>
            <a:ext cx="12121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3600" b="1" dirty="0">
                <a:solidFill>
                  <a:schemeClr val="tx2"/>
                </a:solidFill>
                <a:latin typeface="TradeGothic Light"/>
              </a:rPr>
              <a:t>£50k </a:t>
            </a:r>
            <a:endParaRPr lang="en-GB" sz="3600" dirty="0">
              <a:solidFill>
                <a:schemeClr val="tx2"/>
              </a:solidFill>
              <a:latin typeface="TradeGothic Light"/>
            </a:endParaRPr>
          </a:p>
        </p:txBody>
      </p:sp>
      <p:sp>
        <p:nvSpPr>
          <p:cNvPr id="14" name="Freeform 13"/>
          <p:cNvSpPr/>
          <p:nvPr/>
        </p:nvSpPr>
        <p:spPr>
          <a:xfrm>
            <a:off x="1973952" y="229795"/>
            <a:ext cx="881689" cy="909033"/>
          </a:xfrm>
          <a:custGeom>
            <a:avLst/>
            <a:gdLst>
              <a:gd name="connsiteX0" fmla="*/ 0 w 1717482"/>
              <a:gd name="connsiteY0" fmla="*/ 0 h 2007705"/>
              <a:gd name="connsiteX1" fmla="*/ 1717482 w 1717482"/>
              <a:gd name="connsiteY1" fmla="*/ 0 h 2007705"/>
              <a:gd name="connsiteX2" fmla="*/ 1717482 w 1717482"/>
              <a:gd name="connsiteY2" fmla="*/ 989938 h 2007705"/>
              <a:gd name="connsiteX3" fmla="*/ 1610139 w 1717482"/>
              <a:gd name="connsiteY3" fmla="*/ 1264258 h 2007705"/>
              <a:gd name="connsiteX4" fmla="*/ 862717 w 1717482"/>
              <a:gd name="connsiteY4" fmla="*/ 2007705 h 2007705"/>
              <a:gd name="connsiteX5" fmla="*/ 119270 w 1717482"/>
              <a:gd name="connsiteY5" fmla="*/ 1264258 h 2007705"/>
              <a:gd name="connsiteX6" fmla="*/ 3976 w 1717482"/>
              <a:gd name="connsiteY6" fmla="*/ 989938 h 2007705"/>
              <a:gd name="connsiteX7" fmla="*/ 0 w 1717482"/>
              <a:gd name="connsiteY7" fmla="*/ 0 h 2007705"/>
              <a:gd name="connsiteX0" fmla="*/ 0 w 1717482"/>
              <a:gd name="connsiteY0" fmla="*/ 0 h 2007705"/>
              <a:gd name="connsiteX1" fmla="*/ 1717482 w 1717482"/>
              <a:gd name="connsiteY1" fmla="*/ 0 h 2007705"/>
              <a:gd name="connsiteX2" fmla="*/ 1717482 w 1717482"/>
              <a:gd name="connsiteY2" fmla="*/ 989938 h 2007705"/>
              <a:gd name="connsiteX3" fmla="*/ 1610139 w 1717482"/>
              <a:gd name="connsiteY3" fmla="*/ 1264258 h 2007705"/>
              <a:gd name="connsiteX4" fmla="*/ 862717 w 1717482"/>
              <a:gd name="connsiteY4" fmla="*/ 2007705 h 2007705"/>
              <a:gd name="connsiteX5" fmla="*/ 119270 w 1717482"/>
              <a:gd name="connsiteY5" fmla="*/ 1264258 h 2007705"/>
              <a:gd name="connsiteX6" fmla="*/ 3976 w 1717482"/>
              <a:gd name="connsiteY6" fmla="*/ 989938 h 2007705"/>
              <a:gd name="connsiteX7" fmla="*/ 0 w 1717482"/>
              <a:gd name="connsiteY7" fmla="*/ 0 h 2007705"/>
              <a:gd name="connsiteX0" fmla="*/ 0 w 1717482"/>
              <a:gd name="connsiteY0" fmla="*/ 0 h 2007705"/>
              <a:gd name="connsiteX1" fmla="*/ 1717482 w 1717482"/>
              <a:gd name="connsiteY1" fmla="*/ 0 h 2007705"/>
              <a:gd name="connsiteX2" fmla="*/ 1717482 w 1717482"/>
              <a:gd name="connsiteY2" fmla="*/ 989938 h 2007705"/>
              <a:gd name="connsiteX3" fmla="*/ 1610139 w 1717482"/>
              <a:gd name="connsiteY3" fmla="*/ 1264258 h 2007705"/>
              <a:gd name="connsiteX4" fmla="*/ 862717 w 1717482"/>
              <a:gd name="connsiteY4" fmla="*/ 2007705 h 2007705"/>
              <a:gd name="connsiteX5" fmla="*/ 119270 w 1717482"/>
              <a:gd name="connsiteY5" fmla="*/ 1264258 h 2007705"/>
              <a:gd name="connsiteX6" fmla="*/ 3976 w 1717482"/>
              <a:gd name="connsiteY6" fmla="*/ 989938 h 2007705"/>
              <a:gd name="connsiteX7" fmla="*/ 0 w 1717482"/>
              <a:gd name="connsiteY7" fmla="*/ 0 h 2007705"/>
              <a:gd name="connsiteX0" fmla="*/ 0 w 1717482"/>
              <a:gd name="connsiteY0" fmla="*/ 0 h 2007705"/>
              <a:gd name="connsiteX1" fmla="*/ 1717482 w 1717482"/>
              <a:gd name="connsiteY1" fmla="*/ 0 h 2007705"/>
              <a:gd name="connsiteX2" fmla="*/ 1717482 w 1717482"/>
              <a:gd name="connsiteY2" fmla="*/ 989938 h 2007705"/>
              <a:gd name="connsiteX3" fmla="*/ 1610139 w 1717482"/>
              <a:gd name="connsiteY3" fmla="*/ 1264258 h 2007705"/>
              <a:gd name="connsiteX4" fmla="*/ 862717 w 1717482"/>
              <a:gd name="connsiteY4" fmla="*/ 2007705 h 2007705"/>
              <a:gd name="connsiteX5" fmla="*/ 119270 w 1717482"/>
              <a:gd name="connsiteY5" fmla="*/ 1264258 h 2007705"/>
              <a:gd name="connsiteX6" fmla="*/ 3976 w 1717482"/>
              <a:gd name="connsiteY6" fmla="*/ 989938 h 2007705"/>
              <a:gd name="connsiteX7" fmla="*/ 0 w 1717482"/>
              <a:gd name="connsiteY7" fmla="*/ 0 h 2007705"/>
              <a:gd name="connsiteX0" fmla="*/ 0 w 1717482"/>
              <a:gd name="connsiteY0" fmla="*/ 0 h 2007705"/>
              <a:gd name="connsiteX1" fmla="*/ 1717482 w 1717482"/>
              <a:gd name="connsiteY1" fmla="*/ 0 h 2007705"/>
              <a:gd name="connsiteX2" fmla="*/ 1717482 w 1717482"/>
              <a:gd name="connsiteY2" fmla="*/ 989938 h 2007705"/>
              <a:gd name="connsiteX3" fmla="*/ 1610139 w 1717482"/>
              <a:gd name="connsiteY3" fmla="*/ 1264258 h 2007705"/>
              <a:gd name="connsiteX4" fmla="*/ 862717 w 1717482"/>
              <a:gd name="connsiteY4" fmla="*/ 2007705 h 2007705"/>
              <a:gd name="connsiteX5" fmla="*/ 119270 w 1717482"/>
              <a:gd name="connsiteY5" fmla="*/ 1264258 h 2007705"/>
              <a:gd name="connsiteX6" fmla="*/ 3976 w 1717482"/>
              <a:gd name="connsiteY6" fmla="*/ 989938 h 2007705"/>
              <a:gd name="connsiteX7" fmla="*/ 0 w 1717482"/>
              <a:gd name="connsiteY7" fmla="*/ 0 h 2007705"/>
              <a:gd name="connsiteX0" fmla="*/ 0 w 1717482"/>
              <a:gd name="connsiteY0" fmla="*/ 0 h 2007705"/>
              <a:gd name="connsiteX1" fmla="*/ 1717482 w 1717482"/>
              <a:gd name="connsiteY1" fmla="*/ 0 h 2007705"/>
              <a:gd name="connsiteX2" fmla="*/ 1717482 w 1717482"/>
              <a:gd name="connsiteY2" fmla="*/ 989938 h 2007705"/>
              <a:gd name="connsiteX3" fmla="*/ 1610139 w 1717482"/>
              <a:gd name="connsiteY3" fmla="*/ 1264258 h 2007705"/>
              <a:gd name="connsiteX4" fmla="*/ 862717 w 1717482"/>
              <a:gd name="connsiteY4" fmla="*/ 2007705 h 2007705"/>
              <a:gd name="connsiteX5" fmla="*/ 119270 w 1717482"/>
              <a:gd name="connsiteY5" fmla="*/ 1264258 h 2007705"/>
              <a:gd name="connsiteX6" fmla="*/ 3976 w 1717482"/>
              <a:gd name="connsiteY6" fmla="*/ 989938 h 2007705"/>
              <a:gd name="connsiteX7" fmla="*/ 0 w 1717482"/>
              <a:gd name="connsiteY7" fmla="*/ 0 h 2007705"/>
              <a:gd name="connsiteX0" fmla="*/ 0 w 1717482"/>
              <a:gd name="connsiteY0" fmla="*/ 0 h 2007705"/>
              <a:gd name="connsiteX1" fmla="*/ 1717482 w 1717482"/>
              <a:gd name="connsiteY1" fmla="*/ 0 h 2007705"/>
              <a:gd name="connsiteX2" fmla="*/ 1717482 w 1717482"/>
              <a:gd name="connsiteY2" fmla="*/ 989938 h 2007705"/>
              <a:gd name="connsiteX3" fmla="*/ 1610139 w 1717482"/>
              <a:gd name="connsiteY3" fmla="*/ 1264258 h 2007705"/>
              <a:gd name="connsiteX4" fmla="*/ 862717 w 1717482"/>
              <a:gd name="connsiteY4" fmla="*/ 2007705 h 2007705"/>
              <a:gd name="connsiteX5" fmla="*/ 119270 w 1717482"/>
              <a:gd name="connsiteY5" fmla="*/ 1264258 h 2007705"/>
              <a:gd name="connsiteX6" fmla="*/ 3976 w 1717482"/>
              <a:gd name="connsiteY6" fmla="*/ 989938 h 2007705"/>
              <a:gd name="connsiteX7" fmla="*/ 0 w 1717482"/>
              <a:gd name="connsiteY7" fmla="*/ 0 h 2007705"/>
              <a:gd name="connsiteX0" fmla="*/ 0 w 1718483"/>
              <a:gd name="connsiteY0" fmla="*/ 0 h 2007705"/>
              <a:gd name="connsiteX1" fmla="*/ 1717482 w 1718483"/>
              <a:gd name="connsiteY1" fmla="*/ 0 h 2007705"/>
              <a:gd name="connsiteX2" fmla="*/ 1717482 w 1718483"/>
              <a:gd name="connsiteY2" fmla="*/ 989938 h 2007705"/>
              <a:gd name="connsiteX3" fmla="*/ 1610139 w 1718483"/>
              <a:gd name="connsiteY3" fmla="*/ 1264258 h 2007705"/>
              <a:gd name="connsiteX4" fmla="*/ 862717 w 1718483"/>
              <a:gd name="connsiteY4" fmla="*/ 2007705 h 2007705"/>
              <a:gd name="connsiteX5" fmla="*/ 119270 w 1718483"/>
              <a:gd name="connsiteY5" fmla="*/ 1264258 h 2007705"/>
              <a:gd name="connsiteX6" fmla="*/ 3976 w 1718483"/>
              <a:gd name="connsiteY6" fmla="*/ 989938 h 2007705"/>
              <a:gd name="connsiteX7" fmla="*/ 0 w 1718483"/>
              <a:gd name="connsiteY7" fmla="*/ 0 h 2007705"/>
              <a:gd name="connsiteX0" fmla="*/ 0 w 1717482"/>
              <a:gd name="connsiteY0" fmla="*/ 0 h 2007705"/>
              <a:gd name="connsiteX1" fmla="*/ 1717482 w 1717482"/>
              <a:gd name="connsiteY1" fmla="*/ 0 h 2007705"/>
              <a:gd name="connsiteX2" fmla="*/ 1717482 w 1717482"/>
              <a:gd name="connsiteY2" fmla="*/ 989938 h 2007705"/>
              <a:gd name="connsiteX3" fmla="*/ 1610139 w 1717482"/>
              <a:gd name="connsiteY3" fmla="*/ 1264258 h 2007705"/>
              <a:gd name="connsiteX4" fmla="*/ 862717 w 1717482"/>
              <a:gd name="connsiteY4" fmla="*/ 2007705 h 2007705"/>
              <a:gd name="connsiteX5" fmla="*/ 119270 w 1717482"/>
              <a:gd name="connsiteY5" fmla="*/ 1264258 h 2007705"/>
              <a:gd name="connsiteX6" fmla="*/ 3976 w 1717482"/>
              <a:gd name="connsiteY6" fmla="*/ 989938 h 2007705"/>
              <a:gd name="connsiteX7" fmla="*/ 0 w 1717482"/>
              <a:gd name="connsiteY7" fmla="*/ 0 h 2007705"/>
              <a:gd name="connsiteX0" fmla="*/ 0 w 1717482"/>
              <a:gd name="connsiteY0" fmla="*/ 0 h 2007705"/>
              <a:gd name="connsiteX1" fmla="*/ 1711599 w 1717482"/>
              <a:gd name="connsiteY1" fmla="*/ 221080 h 2007705"/>
              <a:gd name="connsiteX2" fmla="*/ 1717482 w 1717482"/>
              <a:gd name="connsiteY2" fmla="*/ 989938 h 2007705"/>
              <a:gd name="connsiteX3" fmla="*/ 1610139 w 1717482"/>
              <a:gd name="connsiteY3" fmla="*/ 1264258 h 2007705"/>
              <a:gd name="connsiteX4" fmla="*/ 862717 w 1717482"/>
              <a:gd name="connsiteY4" fmla="*/ 2007705 h 2007705"/>
              <a:gd name="connsiteX5" fmla="*/ 119270 w 1717482"/>
              <a:gd name="connsiteY5" fmla="*/ 1264258 h 2007705"/>
              <a:gd name="connsiteX6" fmla="*/ 3976 w 1717482"/>
              <a:gd name="connsiteY6" fmla="*/ 989938 h 2007705"/>
              <a:gd name="connsiteX7" fmla="*/ 0 w 1717482"/>
              <a:gd name="connsiteY7" fmla="*/ 0 h 2007705"/>
              <a:gd name="connsiteX0" fmla="*/ 0 w 1717482"/>
              <a:gd name="connsiteY0" fmla="*/ 0 h 1792600"/>
              <a:gd name="connsiteX1" fmla="*/ 1711599 w 1717482"/>
              <a:gd name="connsiteY1" fmla="*/ 5975 h 1792600"/>
              <a:gd name="connsiteX2" fmla="*/ 1717482 w 1717482"/>
              <a:gd name="connsiteY2" fmla="*/ 774833 h 1792600"/>
              <a:gd name="connsiteX3" fmla="*/ 1610139 w 1717482"/>
              <a:gd name="connsiteY3" fmla="*/ 1049153 h 1792600"/>
              <a:gd name="connsiteX4" fmla="*/ 862717 w 1717482"/>
              <a:gd name="connsiteY4" fmla="*/ 1792600 h 1792600"/>
              <a:gd name="connsiteX5" fmla="*/ 119270 w 1717482"/>
              <a:gd name="connsiteY5" fmla="*/ 1049153 h 1792600"/>
              <a:gd name="connsiteX6" fmla="*/ 3976 w 1717482"/>
              <a:gd name="connsiteY6" fmla="*/ 774833 h 1792600"/>
              <a:gd name="connsiteX7" fmla="*/ 0 w 1717482"/>
              <a:gd name="connsiteY7" fmla="*/ 0 h 1792600"/>
              <a:gd name="connsiteX0" fmla="*/ 0 w 1717482"/>
              <a:gd name="connsiteY0" fmla="*/ 11950 h 1786625"/>
              <a:gd name="connsiteX1" fmla="*/ 1711599 w 1717482"/>
              <a:gd name="connsiteY1" fmla="*/ 0 h 1786625"/>
              <a:gd name="connsiteX2" fmla="*/ 1717482 w 1717482"/>
              <a:gd name="connsiteY2" fmla="*/ 768858 h 1786625"/>
              <a:gd name="connsiteX3" fmla="*/ 1610139 w 1717482"/>
              <a:gd name="connsiteY3" fmla="*/ 1043178 h 1786625"/>
              <a:gd name="connsiteX4" fmla="*/ 862717 w 1717482"/>
              <a:gd name="connsiteY4" fmla="*/ 1786625 h 1786625"/>
              <a:gd name="connsiteX5" fmla="*/ 119270 w 1717482"/>
              <a:gd name="connsiteY5" fmla="*/ 1043178 h 1786625"/>
              <a:gd name="connsiteX6" fmla="*/ 3976 w 1717482"/>
              <a:gd name="connsiteY6" fmla="*/ 768858 h 1786625"/>
              <a:gd name="connsiteX7" fmla="*/ 0 w 1717482"/>
              <a:gd name="connsiteY7" fmla="*/ 11950 h 1786625"/>
              <a:gd name="connsiteX0" fmla="*/ 0 w 1717482"/>
              <a:gd name="connsiteY0" fmla="*/ 0 h 1798575"/>
              <a:gd name="connsiteX1" fmla="*/ 1711599 w 1717482"/>
              <a:gd name="connsiteY1" fmla="*/ 11950 h 1798575"/>
              <a:gd name="connsiteX2" fmla="*/ 1717482 w 1717482"/>
              <a:gd name="connsiteY2" fmla="*/ 780808 h 1798575"/>
              <a:gd name="connsiteX3" fmla="*/ 1610139 w 1717482"/>
              <a:gd name="connsiteY3" fmla="*/ 1055128 h 1798575"/>
              <a:gd name="connsiteX4" fmla="*/ 862717 w 1717482"/>
              <a:gd name="connsiteY4" fmla="*/ 1798575 h 1798575"/>
              <a:gd name="connsiteX5" fmla="*/ 119270 w 1717482"/>
              <a:gd name="connsiteY5" fmla="*/ 1055128 h 1798575"/>
              <a:gd name="connsiteX6" fmla="*/ 3976 w 1717482"/>
              <a:gd name="connsiteY6" fmla="*/ 780808 h 1798575"/>
              <a:gd name="connsiteX7" fmla="*/ 0 w 1717482"/>
              <a:gd name="connsiteY7" fmla="*/ 0 h 1798575"/>
              <a:gd name="connsiteX0" fmla="*/ 0 w 1717482"/>
              <a:gd name="connsiteY0" fmla="*/ 17925 h 1816500"/>
              <a:gd name="connsiteX1" fmla="*/ 1699834 w 1717482"/>
              <a:gd name="connsiteY1" fmla="*/ 0 h 1816500"/>
              <a:gd name="connsiteX2" fmla="*/ 1717482 w 1717482"/>
              <a:gd name="connsiteY2" fmla="*/ 798733 h 1816500"/>
              <a:gd name="connsiteX3" fmla="*/ 1610139 w 1717482"/>
              <a:gd name="connsiteY3" fmla="*/ 1073053 h 1816500"/>
              <a:gd name="connsiteX4" fmla="*/ 862717 w 1717482"/>
              <a:gd name="connsiteY4" fmla="*/ 1816500 h 1816500"/>
              <a:gd name="connsiteX5" fmla="*/ 119270 w 1717482"/>
              <a:gd name="connsiteY5" fmla="*/ 1073053 h 1816500"/>
              <a:gd name="connsiteX6" fmla="*/ 3976 w 1717482"/>
              <a:gd name="connsiteY6" fmla="*/ 798733 h 1816500"/>
              <a:gd name="connsiteX7" fmla="*/ 0 w 1717482"/>
              <a:gd name="connsiteY7" fmla="*/ 17925 h 1816500"/>
              <a:gd name="connsiteX0" fmla="*/ 0 w 1717482"/>
              <a:gd name="connsiteY0" fmla="*/ 0 h 1798575"/>
              <a:gd name="connsiteX1" fmla="*/ 1711599 w 1717482"/>
              <a:gd name="connsiteY1" fmla="*/ 0 h 1798575"/>
              <a:gd name="connsiteX2" fmla="*/ 1717482 w 1717482"/>
              <a:gd name="connsiteY2" fmla="*/ 780808 h 1798575"/>
              <a:gd name="connsiteX3" fmla="*/ 1610139 w 1717482"/>
              <a:gd name="connsiteY3" fmla="*/ 1055128 h 1798575"/>
              <a:gd name="connsiteX4" fmla="*/ 862717 w 1717482"/>
              <a:gd name="connsiteY4" fmla="*/ 1798575 h 1798575"/>
              <a:gd name="connsiteX5" fmla="*/ 119270 w 1717482"/>
              <a:gd name="connsiteY5" fmla="*/ 1055128 h 1798575"/>
              <a:gd name="connsiteX6" fmla="*/ 3976 w 1717482"/>
              <a:gd name="connsiteY6" fmla="*/ 780808 h 1798575"/>
              <a:gd name="connsiteX7" fmla="*/ 0 w 1717482"/>
              <a:gd name="connsiteY7" fmla="*/ 0 h 179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7482" h="1798575">
                <a:moveTo>
                  <a:pt x="0" y="0"/>
                </a:moveTo>
                <a:lnTo>
                  <a:pt x="1711599" y="0"/>
                </a:lnTo>
                <a:cubicBezTo>
                  <a:pt x="1711599" y="329979"/>
                  <a:pt x="1717482" y="450829"/>
                  <a:pt x="1717482" y="780808"/>
                </a:cubicBezTo>
                <a:cubicBezTo>
                  <a:pt x="1717482" y="880199"/>
                  <a:pt x="1685677" y="979591"/>
                  <a:pt x="1610139" y="1055128"/>
                </a:cubicBezTo>
                <a:lnTo>
                  <a:pt x="862717" y="1798575"/>
                </a:lnTo>
                <a:lnTo>
                  <a:pt x="119270" y="1055128"/>
                </a:lnTo>
                <a:cubicBezTo>
                  <a:pt x="45058" y="967664"/>
                  <a:pt x="6626" y="915981"/>
                  <a:pt x="3976" y="780808"/>
                </a:cubicBezTo>
                <a:cubicBezTo>
                  <a:pt x="2651" y="450829"/>
                  <a:pt x="1325" y="329979"/>
                  <a:pt x="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1400" dirty="0">
              <a:solidFill>
                <a:srgbClr val="FFFFFF"/>
              </a:solidFill>
              <a:latin typeface="Arial"/>
            </a:endParaRPr>
          </a:p>
        </p:txBody>
      </p:sp>
      <p:sp>
        <p:nvSpPr>
          <p:cNvPr id="15" name="Rectangle 14"/>
          <p:cNvSpPr/>
          <p:nvPr/>
        </p:nvSpPr>
        <p:spPr>
          <a:xfrm>
            <a:off x="1973951" y="1"/>
            <a:ext cx="881689" cy="5502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sz="1400" dirty="0">
              <a:solidFill>
                <a:srgbClr val="FFFFFF"/>
              </a:solidFill>
              <a:latin typeface="Arial"/>
            </a:endParaRPr>
          </a:p>
        </p:txBody>
      </p:sp>
      <p:sp>
        <p:nvSpPr>
          <p:cNvPr id="16" name="Rectangle 7"/>
          <p:cNvSpPr txBox="1">
            <a:spLocks noChangeArrowheads="1"/>
          </p:cNvSpPr>
          <p:nvPr/>
        </p:nvSpPr>
        <p:spPr bwMode="auto">
          <a:xfrm>
            <a:off x="3071664" y="95251"/>
            <a:ext cx="7053412"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1" fontAlgn="base" hangingPunct="1">
              <a:lnSpc>
                <a:spcPct val="80000"/>
              </a:lnSpc>
              <a:spcBef>
                <a:spcPct val="0"/>
              </a:spcBef>
              <a:spcAft>
                <a:spcPct val="0"/>
              </a:spcAft>
              <a:defRPr sz="2800" b="1">
                <a:solidFill>
                  <a:schemeClr val="tx1"/>
                </a:solidFill>
                <a:latin typeface="+mj-lt"/>
                <a:ea typeface="ＭＳ Ｐゴシック" charset="0"/>
                <a:cs typeface="ＭＳ Ｐゴシック" charset="0"/>
              </a:defRPr>
            </a:lvl1pPr>
            <a:lvl2pPr algn="l" rtl="0" eaLnBrk="1" fontAlgn="base" hangingPunct="1">
              <a:lnSpc>
                <a:spcPct val="80000"/>
              </a:lnSpc>
              <a:spcBef>
                <a:spcPct val="0"/>
              </a:spcBef>
              <a:spcAft>
                <a:spcPct val="0"/>
              </a:spcAft>
              <a:defRPr sz="2800" b="1">
                <a:solidFill>
                  <a:schemeClr val="tx1"/>
                </a:solidFill>
                <a:latin typeface="Arial" charset="0"/>
                <a:ea typeface="ＭＳ Ｐゴシック" charset="0"/>
                <a:cs typeface="ＭＳ Ｐゴシック" charset="0"/>
              </a:defRPr>
            </a:lvl2pPr>
            <a:lvl3pPr algn="l" rtl="0" eaLnBrk="1" fontAlgn="base" hangingPunct="1">
              <a:lnSpc>
                <a:spcPct val="80000"/>
              </a:lnSpc>
              <a:spcBef>
                <a:spcPct val="0"/>
              </a:spcBef>
              <a:spcAft>
                <a:spcPct val="0"/>
              </a:spcAft>
              <a:defRPr sz="2800" b="1">
                <a:solidFill>
                  <a:schemeClr val="tx1"/>
                </a:solidFill>
                <a:latin typeface="Arial" charset="0"/>
                <a:ea typeface="ＭＳ Ｐゴシック" charset="0"/>
                <a:cs typeface="ＭＳ Ｐゴシック" charset="0"/>
              </a:defRPr>
            </a:lvl3pPr>
            <a:lvl4pPr algn="l" rtl="0" eaLnBrk="1" fontAlgn="base" hangingPunct="1">
              <a:lnSpc>
                <a:spcPct val="80000"/>
              </a:lnSpc>
              <a:spcBef>
                <a:spcPct val="0"/>
              </a:spcBef>
              <a:spcAft>
                <a:spcPct val="0"/>
              </a:spcAft>
              <a:defRPr sz="2800" b="1">
                <a:solidFill>
                  <a:schemeClr val="tx1"/>
                </a:solidFill>
                <a:latin typeface="Arial" charset="0"/>
                <a:ea typeface="ＭＳ Ｐゴシック" charset="0"/>
                <a:cs typeface="ＭＳ Ｐゴシック" charset="0"/>
              </a:defRPr>
            </a:lvl4pPr>
            <a:lvl5pPr algn="l" rtl="0" eaLnBrk="1" fontAlgn="base" hangingPunct="1">
              <a:lnSpc>
                <a:spcPct val="80000"/>
              </a:lnSpc>
              <a:spcBef>
                <a:spcPct val="0"/>
              </a:spcBef>
              <a:spcAft>
                <a:spcPct val="0"/>
              </a:spcAft>
              <a:defRPr sz="2800" b="1">
                <a:solidFill>
                  <a:schemeClr val="tx1"/>
                </a:solidFill>
                <a:latin typeface="Arial" charset="0"/>
                <a:ea typeface="ＭＳ Ｐゴシック" charset="0"/>
                <a:cs typeface="ＭＳ Ｐゴシック" charset="0"/>
              </a:defRPr>
            </a:lvl5pPr>
            <a:lvl6pPr marL="457200" algn="l" rtl="0" eaLnBrk="1" fontAlgn="base" hangingPunct="1">
              <a:lnSpc>
                <a:spcPct val="80000"/>
              </a:lnSpc>
              <a:spcBef>
                <a:spcPct val="0"/>
              </a:spcBef>
              <a:spcAft>
                <a:spcPct val="0"/>
              </a:spcAft>
              <a:defRPr sz="2800" b="1">
                <a:solidFill>
                  <a:schemeClr val="tx1"/>
                </a:solidFill>
                <a:latin typeface="Arial" charset="0"/>
              </a:defRPr>
            </a:lvl6pPr>
            <a:lvl7pPr marL="914400" algn="l" rtl="0" eaLnBrk="1" fontAlgn="base" hangingPunct="1">
              <a:lnSpc>
                <a:spcPct val="80000"/>
              </a:lnSpc>
              <a:spcBef>
                <a:spcPct val="0"/>
              </a:spcBef>
              <a:spcAft>
                <a:spcPct val="0"/>
              </a:spcAft>
              <a:defRPr sz="2800" b="1">
                <a:solidFill>
                  <a:schemeClr val="tx1"/>
                </a:solidFill>
                <a:latin typeface="Arial" charset="0"/>
              </a:defRPr>
            </a:lvl7pPr>
            <a:lvl8pPr marL="1371600" algn="l" rtl="0" eaLnBrk="1" fontAlgn="base" hangingPunct="1">
              <a:lnSpc>
                <a:spcPct val="80000"/>
              </a:lnSpc>
              <a:spcBef>
                <a:spcPct val="0"/>
              </a:spcBef>
              <a:spcAft>
                <a:spcPct val="0"/>
              </a:spcAft>
              <a:defRPr sz="2800" b="1">
                <a:solidFill>
                  <a:schemeClr val="tx1"/>
                </a:solidFill>
                <a:latin typeface="Arial" charset="0"/>
              </a:defRPr>
            </a:lvl8pPr>
            <a:lvl9pPr marL="1828800" algn="l" rtl="0" eaLnBrk="1" fontAlgn="base" hangingPunct="1">
              <a:lnSpc>
                <a:spcPct val="80000"/>
              </a:lnSpc>
              <a:spcBef>
                <a:spcPct val="0"/>
              </a:spcBef>
              <a:spcAft>
                <a:spcPct val="0"/>
              </a:spcAft>
              <a:defRPr sz="2800" b="1">
                <a:solidFill>
                  <a:schemeClr val="tx1"/>
                </a:solidFill>
                <a:latin typeface="Arial" charset="0"/>
              </a:defRPr>
            </a:lvl9pPr>
          </a:lstStyle>
          <a:p>
            <a:r>
              <a:rPr lang="en-GB" sz="2400" b="0" dirty="0"/>
              <a:t>Guess the </a:t>
            </a:r>
            <a:r>
              <a:rPr lang="en-GB" sz="2400" dirty="0"/>
              <a:t>annual household income </a:t>
            </a:r>
            <a:r>
              <a:rPr lang="en-GB" sz="2400" b="0" dirty="0"/>
              <a:t>for...</a:t>
            </a:r>
            <a:endParaRPr lang="en-GB" sz="2400" dirty="0">
              <a:latin typeface="TradeGothic Light"/>
            </a:endParaRPr>
          </a:p>
        </p:txBody>
      </p:sp>
      <p:pic>
        <p:nvPicPr>
          <p:cNvPr id="17" name="Picture 2" descr="C:\Users\zenas\AppData\Local\Microsoft\Windows\Temporary Internet Files\Content.IE5\7YI5R2OD\MC900441497[1].png"/>
          <p:cNvPicPr>
            <a:picLocks noChangeAspect="1" noChangeArrowheads="1"/>
          </p:cNvPicPr>
          <p:nvPr/>
        </p:nvPicPr>
        <p:blipFill>
          <a:blip r:embed="rId3">
            <a:biLevel thresh="50000"/>
            <a:extLst>
              <a:ext uri="{BEBA8EAE-BF5A-486C-A8C5-ECC9F3942E4B}">
                <a14:imgProps xmlns:a14="http://schemas.microsoft.com/office/drawing/2010/main">
                  <a14:imgLayer r:embed="rId4">
                    <a14:imgEffect>
                      <a14:backgroundRemoval t="13889" b="79861" l="9028" r="84722"/>
                    </a14:imgEffect>
                  </a14:imgLayer>
                </a14:imgProps>
              </a:ext>
              <a:ext uri="{28A0092B-C50C-407E-A947-70E740481C1C}">
                <a14:useLocalDpi xmlns:a14="http://schemas.microsoft.com/office/drawing/2010/main" val="0"/>
              </a:ext>
            </a:extLst>
          </a:blip>
          <a:srcRect/>
          <a:stretch>
            <a:fillRect/>
          </a:stretch>
        </p:blipFill>
        <p:spPr bwMode="auto">
          <a:xfrm>
            <a:off x="2063552" y="116632"/>
            <a:ext cx="720080" cy="72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922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609600"/>
            <a:ext cx="8610600" cy="6123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txBox="1">
            <a:spLocks/>
          </p:cNvSpPr>
          <p:nvPr/>
        </p:nvSpPr>
        <p:spPr bwMode="auto">
          <a:xfrm>
            <a:off x="1524000" y="0"/>
            <a:ext cx="9144000" cy="764704"/>
          </a:xfrm>
          <a:prstGeom prst="rect">
            <a:avLst/>
          </a:prstGeom>
          <a:solidFill>
            <a:schemeClr val="tx2">
              <a:lumMod val="75000"/>
            </a:schemeClr>
          </a:solidFill>
          <a:ln>
            <a:noFill/>
          </a:ln>
          <a:effectLst/>
        </p:spPr>
        <p:txBody>
          <a:bodyPr vert="horz" wrap="square" lIns="91440" tIns="45720" rIns="91440" bIns="45720" numCol="1" anchor="t" anchorCtr="0" compatLnSpc="1">
            <a:prstTxWarp prst="textNoShape">
              <a:avLst/>
            </a:prstTxWarp>
          </a:bodyPr>
          <a:lstStyle>
            <a:lvl1pPr algn="l" rtl="0" eaLnBrk="1" fontAlgn="base" hangingPunct="1">
              <a:lnSpc>
                <a:spcPct val="80000"/>
              </a:lnSpc>
              <a:spcBef>
                <a:spcPct val="0"/>
              </a:spcBef>
              <a:spcAft>
                <a:spcPct val="0"/>
              </a:spcAft>
              <a:defRPr sz="2800" b="0" baseline="0">
                <a:solidFill>
                  <a:schemeClr val="tx1"/>
                </a:solidFill>
                <a:latin typeface="+mj-lt"/>
                <a:ea typeface="+mj-ea"/>
                <a:cs typeface="+mj-cs"/>
              </a:defRPr>
            </a:lvl1pPr>
            <a:lvl2pPr algn="l" rtl="0" eaLnBrk="1" fontAlgn="base" hangingPunct="1">
              <a:lnSpc>
                <a:spcPct val="80000"/>
              </a:lnSpc>
              <a:spcBef>
                <a:spcPct val="0"/>
              </a:spcBef>
              <a:spcAft>
                <a:spcPct val="0"/>
              </a:spcAft>
              <a:defRPr sz="2800" b="1">
                <a:solidFill>
                  <a:schemeClr val="tx1"/>
                </a:solidFill>
                <a:latin typeface="Arial" charset="0"/>
              </a:defRPr>
            </a:lvl2pPr>
            <a:lvl3pPr algn="l" rtl="0" eaLnBrk="1" fontAlgn="base" hangingPunct="1">
              <a:lnSpc>
                <a:spcPct val="80000"/>
              </a:lnSpc>
              <a:spcBef>
                <a:spcPct val="0"/>
              </a:spcBef>
              <a:spcAft>
                <a:spcPct val="0"/>
              </a:spcAft>
              <a:defRPr sz="2800" b="1">
                <a:solidFill>
                  <a:schemeClr val="tx1"/>
                </a:solidFill>
                <a:latin typeface="Arial" charset="0"/>
              </a:defRPr>
            </a:lvl3pPr>
            <a:lvl4pPr algn="l" rtl="0" eaLnBrk="1" fontAlgn="base" hangingPunct="1">
              <a:lnSpc>
                <a:spcPct val="80000"/>
              </a:lnSpc>
              <a:spcBef>
                <a:spcPct val="0"/>
              </a:spcBef>
              <a:spcAft>
                <a:spcPct val="0"/>
              </a:spcAft>
              <a:defRPr sz="2800" b="1">
                <a:solidFill>
                  <a:schemeClr val="tx1"/>
                </a:solidFill>
                <a:latin typeface="Arial" charset="0"/>
              </a:defRPr>
            </a:lvl4pPr>
            <a:lvl5pPr algn="l" rtl="0" eaLnBrk="1" fontAlgn="base" hangingPunct="1">
              <a:lnSpc>
                <a:spcPct val="80000"/>
              </a:lnSpc>
              <a:spcBef>
                <a:spcPct val="0"/>
              </a:spcBef>
              <a:spcAft>
                <a:spcPct val="0"/>
              </a:spcAft>
              <a:defRPr sz="2800" b="1">
                <a:solidFill>
                  <a:schemeClr val="tx1"/>
                </a:solidFill>
                <a:latin typeface="Arial" charset="0"/>
              </a:defRPr>
            </a:lvl5pPr>
            <a:lvl6pPr marL="457200" algn="l" rtl="0" eaLnBrk="1" fontAlgn="base" hangingPunct="1">
              <a:lnSpc>
                <a:spcPct val="80000"/>
              </a:lnSpc>
              <a:spcBef>
                <a:spcPct val="0"/>
              </a:spcBef>
              <a:spcAft>
                <a:spcPct val="0"/>
              </a:spcAft>
              <a:defRPr sz="2800" b="1">
                <a:solidFill>
                  <a:schemeClr val="tx1"/>
                </a:solidFill>
                <a:latin typeface="Arial" charset="0"/>
              </a:defRPr>
            </a:lvl6pPr>
            <a:lvl7pPr marL="914400" algn="l" rtl="0" eaLnBrk="1" fontAlgn="base" hangingPunct="1">
              <a:lnSpc>
                <a:spcPct val="80000"/>
              </a:lnSpc>
              <a:spcBef>
                <a:spcPct val="0"/>
              </a:spcBef>
              <a:spcAft>
                <a:spcPct val="0"/>
              </a:spcAft>
              <a:defRPr sz="2800" b="1">
                <a:solidFill>
                  <a:schemeClr val="tx1"/>
                </a:solidFill>
                <a:latin typeface="Arial" charset="0"/>
              </a:defRPr>
            </a:lvl7pPr>
            <a:lvl8pPr marL="1371600" algn="l" rtl="0" eaLnBrk="1" fontAlgn="base" hangingPunct="1">
              <a:lnSpc>
                <a:spcPct val="80000"/>
              </a:lnSpc>
              <a:spcBef>
                <a:spcPct val="0"/>
              </a:spcBef>
              <a:spcAft>
                <a:spcPct val="0"/>
              </a:spcAft>
              <a:defRPr sz="2800" b="1">
                <a:solidFill>
                  <a:schemeClr val="tx1"/>
                </a:solidFill>
                <a:latin typeface="Arial" charset="0"/>
              </a:defRPr>
            </a:lvl8pPr>
            <a:lvl9pPr marL="1828800" algn="l" rtl="0" eaLnBrk="1" fontAlgn="base" hangingPunct="1">
              <a:lnSpc>
                <a:spcPct val="80000"/>
              </a:lnSpc>
              <a:spcBef>
                <a:spcPct val="0"/>
              </a:spcBef>
              <a:spcAft>
                <a:spcPct val="0"/>
              </a:spcAft>
              <a:defRPr sz="2800" b="1">
                <a:solidFill>
                  <a:schemeClr val="tx1"/>
                </a:solidFill>
                <a:latin typeface="Arial" charset="0"/>
              </a:defRPr>
            </a:lvl9pPr>
          </a:lstStyle>
          <a:p>
            <a:br>
              <a:rPr lang="en-GB" kern="0" dirty="0">
                <a:solidFill>
                  <a:schemeClr val="bg1"/>
                </a:solidFill>
              </a:rPr>
            </a:br>
            <a:endParaRPr lang="en-GB" kern="0" dirty="0">
              <a:solidFill>
                <a:schemeClr val="bg1"/>
              </a:solidFill>
            </a:endParaRPr>
          </a:p>
        </p:txBody>
      </p:sp>
      <p:sp>
        <p:nvSpPr>
          <p:cNvPr id="7" name="TextBox 6"/>
          <p:cNvSpPr txBox="1"/>
          <p:nvPr/>
        </p:nvSpPr>
        <p:spPr>
          <a:xfrm>
            <a:off x="1911945" y="151520"/>
            <a:ext cx="8460259" cy="461665"/>
          </a:xfrm>
          <a:prstGeom prst="rect">
            <a:avLst/>
          </a:prstGeom>
          <a:noFill/>
        </p:spPr>
        <p:txBody>
          <a:bodyPr wrap="square" rtlCol="0">
            <a:spAutoFit/>
          </a:bodyPr>
          <a:lstStyle/>
          <a:p>
            <a:pPr algn="l"/>
            <a:r>
              <a:rPr lang="en-US" sz="2400" dirty="0">
                <a:solidFill>
                  <a:schemeClr val="bg1"/>
                </a:solidFill>
              </a:rPr>
              <a:t>Glossary</a:t>
            </a:r>
          </a:p>
        </p:txBody>
      </p:sp>
    </p:spTree>
    <p:extLst>
      <p:ext uri="{BB962C8B-B14F-4D97-AF65-F5344CB8AC3E}">
        <p14:creationId xmlns:p14="http://schemas.microsoft.com/office/powerpoint/2010/main" val="1006956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4C557-E24D-4487-B5BE-301CABE201B8}"/>
              </a:ext>
            </a:extLst>
          </p:cNvPr>
          <p:cNvSpPr>
            <a:spLocks noGrp="1"/>
          </p:cNvSpPr>
          <p:nvPr>
            <p:ph type="title"/>
          </p:nvPr>
        </p:nvSpPr>
        <p:spPr/>
        <p:txBody>
          <a:bodyPr/>
          <a:lstStyle/>
          <a:p>
            <a:r>
              <a:rPr lang="en-GB" altLang="en-GB" dirty="0"/>
              <a:t>Shopping habits Segmentation</a:t>
            </a:r>
            <a:endParaRPr lang="en-IN" dirty="0"/>
          </a:p>
        </p:txBody>
      </p:sp>
      <p:sp>
        <p:nvSpPr>
          <p:cNvPr id="3" name="Slide Number Placeholder 2">
            <a:extLst>
              <a:ext uri="{FF2B5EF4-FFF2-40B4-BE49-F238E27FC236}">
                <a16:creationId xmlns:a16="http://schemas.microsoft.com/office/drawing/2014/main" id="{7C711C67-302E-48B1-AB46-DCA6F094B1B9}"/>
              </a:ext>
            </a:extLst>
          </p:cNvPr>
          <p:cNvSpPr>
            <a:spLocks noGrp="1"/>
          </p:cNvSpPr>
          <p:nvPr>
            <p:ph type="sldNum" sz="quarter" idx="12"/>
          </p:nvPr>
        </p:nvSpPr>
        <p:spPr/>
        <p:txBody>
          <a:bodyPr/>
          <a:lstStyle/>
          <a:p>
            <a:fld id="{FB8953FF-B90B-DD44-A3A8-547482841CA8}" type="slidenum">
              <a:rPr lang="en-US" smtClean="0"/>
              <a:pPr/>
              <a:t>6</a:t>
            </a:fld>
            <a:endParaRPr lang="en-US" dirty="0"/>
          </a:p>
        </p:txBody>
      </p:sp>
      <p:sp>
        <p:nvSpPr>
          <p:cNvPr id="4" name="Text Placeholder 3">
            <a:extLst>
              <a:ext uri="{FF2B5EF4-FFF2-40B4-BE49-F238E27FC236}">
                <a16:creationId xmlns:a16="http://schemas.microsoft.com/office/drawing/2014/main" id="{25CEB0B6-6847-47B6-AADB-40179A15AE5C}"/>
              </a:ext>
            </a:extLst>
          </p:cNvPr>
          <p:cNvSpPr>
            <a:spLocks noGrp="1"/>
          </p:cNvSpPr>
          <p:nvPr>
            <p:ph type="body" sz="quarter" idx="15"/>
          </p:nvPr>
        </p:nvSpPr>
        <p:spPr/>
        <p:txBody>
          <a:bodyPr/>
          <a:lstStyle/>
          <a:p>
            <a:r>
              <a:rPr lang="en-US" dirty="0"/>
              <a:t>Customers speak to us through </a:t>
            </a:r>
            <a:r>
              <a:rPr lang="en-US" b="1" dirty="0"/>
              <a:t>their transactions </a:t>
            </a:r>
            <a:r>
              <a:rPr lang="en-US" dirty="0"/>
              <a:t>– how often they shop, how much they spend, the level of their </a:t>
            </a:r>
            <a:r>
              <a:rPr lang="en-US" b="1" dirty="0"/>
              <a:t>engagement with the retailer </a:t>
            </a:r>
            <a:r>
              <a:rPr lang="en-US" dirty="0"/>
              <a:t>i.e. their shopping habits. These shopping habits help measure loyalty and segment customers.</a:t>
            </a:r>
          </a:p>
          <a:p>
            <a:endParaRPr lang="en-US" dirty="0"/>
          </a:p>
          <a:p>
            <a:r>
              <a:rPr lang="en-US" b="1" dirty="0"/>
              <a:t>Why loyalty is important to us?</a:t>
            </a:r>
          </a:p>
          <a:p>
            <a:endParaRPr lang="en-US" dirty="0"/>
          </a:p>
          <a:p>
            <a:r>
              <a:rPr lang="en-GB" altLang="en-US" sz="1500" b="1" dirty="0"/>
              <a:t>Existing customers are the best customers with whom to build preference</a:t>
            </a:r>
            <a:endParaRPr lang="en-GB" altLang="en-US" sz="1500" dirty="0"/>
          </a:p>
          <a:p>
            <a:r>
              <a:rPr lang="en-GB" altLang="en-US" sz="1500" b="1" dirty="0"/>
              <a:t>One customer with a strong preference for your brand is typically worth at least 12 new or uncommitted customers. </a:t>
            </a:r>
            <a:r>
              <a:rPr lang="en-GB" altLang="en-US" sz="1500" dirty="0"/>
              <a:t>Committed customers:</a:t>
            </a:r>
          </a:p>
          <a:p>
            <a:pPr marL="914400" lvl="2" indent="0">
              <a:buNone/>
            </a:pPr>
            <a:r>
              <a:rPr lang="en-GB" altLang="en-US" sz="1500" b="1" dirty="0"/>
              <a:t>• </a:t>
            </a:r>
            <a:r>
              <a:rPr lang="en-GB" altLang="en-US" sz="1500" dirty="0"/>
              <a:t>are your most profitable customers as they tend to buy the product at full price as well as when you reward them</a:t>
            </a:r>
          </a:p>
          <a:p>
            <a:pPr marL="914400" lvl="2" indent="0">
              <a:buNone/>
            </a:pPr>
            <a:r>
              <a:rPr lang="en-GB" altLang="en-US" sz="1500" b="1" dirty="0"/>
              <a:t>• </a:t>
            </a:r>
            <a:r>
              <a:rPr lang="en-GB" altLang="en-US" sz="1500" dirty="0"/>
              <a:t>deliver a significant increase in your marketing ROI, often as much as six times the uplift per dollar spent, compared to the money invested in offers to uncommitted customers</a:t>
            </a:r>
          </a:p>
          <a:p>
            <a:r>
              <a:rPr lang="en-GB" altLang="en-US" sz="1500" dirty="0"/>
              <a:t>That’s why the big wins for brands don’t lie in acquisition, but rather cementing and growing a strong preference for the brand in existing customers. </a:t>
            </a:r>
          </a:p>
          <a:p>
            <a:endParaRPr lang="en-GB" altLang="en-US" sz="1500" dirty="0"/>
          </a:p>
          <a:p>
            <a:r>
              <a:rPr lang="en-GB" altLang="en-US" sz="1500" dirty="0"/>
              <a:t>So much attention is paid to trying to gain new customers that existing customers are often side lined</a:t>
            </a:r>
            <a:endParaRPr lang="en-IN" dirty="0"/>
          </a:p>
        </p:txBody>
      </p:sp>
      <p:pic>
        <p:nvPicPr>
          <p:cNvPr id="5" name="Picture 2">
            <a:extLst>
              <a:ext uri="{FF2B5EF4-FFF2-40B4-BE49-F238E27FC236}">
                <a16:creationId xmlns:a16="http://schemas.microsoft.com/office/drawing/2014/main" id="{DAA530E7-23CE-43AB-ADC8-FB5128E3F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7696" y="4828681"/>
            <a:ext cx="2314304" cy="193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pic>
    </p:spTree>
    <p:extLst>
      <p:ext uri="{BB962C8B-B14F-4D97-AF65-F5344CB8AC3E}">
        <p14:creationId xmlns:p14="http://schemas.microsoft.com/office/powerpoint/2010/main" val="35623924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1524000" y="0"/>
            <a:ext cx="9144000" cy="764704"/>
          </a:xfrm>
          <a:prstGeom prst="rect">
            <a:avLst/>
          </a:prstGeom>
          <a:solidFill>
            <a:schemeClr val="tx2">
              <a:lumMod val="75000"/>
            </a:schemeClr>
          </a:solidFill>
          <a:ln>
            <a:noFill/>
          </a:ln>
          <a:effectLst/>
        </p:spPr>
        <p:txBody>
          <a:bodyPr vert="horz" wrap="square" lIns="91440" tIns="45720" rIns="91440" bIns="45720" numCol="1" anchor="t" anchorCtr="0" compatLnSpc="1">
            <a:prstTxWarp prst="textNoShape">
              <a:avLst/>
            </a:prstTxWarp>
          </a:bodyPr>
          <a:lstStyle>
            <a:lvl1pPr algn="l" rtl="0" eaLnBrk="1" fontAlgn="base" hangingPunct="1">
              <a:lnSpc>
                <a:spcPct val="80000"/>
              </a:lnSpc>
              <a:spcBef>
                <a:spcPct val="0"/>
              </a:spcBef>
              <a:spcAft>
                <a:spcPct val="0"/>
              </a:spcAft>
              <a:defRPr sz="2800" b="0" baseline="0">
                <a:solidFill>
                  <a:schemeClr val="tx1"/>
                </a:solidFill>
                <a:latin typeface="+mj-lt"/>
                <a:ea typeface="+mj-ea"/>
                <a:cs typeface="+mj-cs"/>
              </a:defRPr>
            </a:lvl1pPr>
            <a:lvl2pPr algn="l" rtl="0" eaLnBrk="1" fontAlgn="base" hangingPunct="1">
              <a:lnSpc>
                <a:spcPct val="80000"/>
              </a:lnSpc>
              <a:spcBef>
                <a:spcPct val="0"/>
              </a:spcBef>
              <a:spcAft>
                <a:spcPct val="0"/>
              </a:spcAft>
              <a:defRPr sz="2800" b="1">
                <a:solidFill>
                  <a:schemeClr val="tx1"/>
                </a:solidFill>
                <a:latin typeface="Arial" charset="0"/>
              </a:defRPr>
            </a:lvl2pPr>
            <a:lvl3pPr algn="l" rtl="0" eaLnBrk="1" fontAlgn="base" hangingPunct="1">
              <a:lnSpc>
                <a:spcPct val="80000"/>
              </a:lnSpc>
              <a:spcBef>
                <a:spcPct val="0"/>
              </a:spcBef>
              <a:spcAft>
                <a:spcPct val="0"/>
              </a:spcAft>
              <a:defRPr sz="2800" b="1">
                <a:solidFill>
                  <a:schemeClr val="tx1"/>
                </a:solidFill>
                <a:latin typeface="Arial" charset="0"/>
              </a:defRPr>
            </a:lvl3pPr>
            <a:lvl4pPr algn="l" rtl="0" eaLnBrk="1" fontAlgn="base" hangingPunct="1">
              <a:lnSpc>
                <a:spcPct val="80000"/>
              </a:lnSpc>
              <a:spcBef>
                <a:spcPct val="0"/>
              </a:spcBef>
              <a:spcAft>
                <a:spcPct val="0"/>
              </a:spcAft>
              <a:defRPr sz="2800" b="1">
                <a:solidFill>
                  <a:schemeClr val="tx1"/>
                </a:solidFill>
                <a:latin typeface="Arial" charset="0"/>
              </a:defRPr>
            </a:lvl4pPr>
            <a:lvl5pPr algn="l" rtl="0" eaLnBrk="1" fontAlgn="base" hangingPunct="1">
              <a:lnSpc>
                <a:spcPct val="80000"/>
              </a:lnSpc>
              <a:spcBef>
                <a:spcPct val="0"/>
              </a:spcBef>
              <a:spcAft>
                <a:spcPct val="0"/>
              </a:spcAft>
              <a:defRPr sz="2800" b="1">
                <a:solidFill>
                  <a:schemeClr val="tx1"/>
                </a:solidFill>
                <a:latin typeface="Arial" charset="0"/>
              </a:defRPr>
            </a:lvl5pPr>
            <a:lvl6pPr marL="457200" algn="l" rtl="0" eaLnBrk="1" fontAlgn="base" hangingPunct="1">
              <a:lnSpc>
                <a:spcPct val="80000"/>
              </a:lnSpc>
              <a:spcBef>
                <a:spcPct val="0"/>
              </a:spcBef>
              <a:spcAft>
                <a:spcPct val="0"/>
              </a:spcAft>
              <a:defRPr sz="2800" b="1">
                <a:solidFill>
                  <a:schemeClr val="tx1"/>
                </a:solidFill>
                <a:latin typeface="Arial" charset="0"/>
              </a:defRPr>
            </a:lvl6pPr>
            <a:lvl7pPr marL="914400" algn="l" rtl="0" eaLnBrk="1" fontAlgn="base" hangingPunct="1">
              <a:lnSpc>
                <a:spcPct val="80000"/>
              </a:lnSpc>
              <a:spcBef>
                <a:spcPct val="0"/>
              </a:spcBef>
              <a:spcAft>
                <a:spcPct val="0"/>
              </a:spcAft>
              <a:defRPr sz="2800" b="1">
                <a:solidFill>
                  <a:schemeClr val="tx1"/>
                </a:solidFill>
                <a:latin typeface="Arial" charset="0"/>
              </a:defRPr>
            </a:lvl7pPr>
            <a:lvl8pPr marL="1371600" algn="l" rtl="0" eaLnBrk="1" fontAlgn="base" hangingPunct="1">
              <a:lnSpc>
                <a:spcPct val="80000"/>
              </a:lnSpc>
              <a:spcBef>
                <a:spcPct val="0"/>
              </a:spcBef>
              <a:spcAft>
                <a:spcPct val="0"/>
              </a:spcAft>
              <a:defRPr sz="2800" b="1">
                <a:solidFill>
                  <a:schemeClr val="tx1"/>
                </a:solidFill>
                <a:latin typeface="Arial" charset="0"/>
              </a:defRPr>
            </a:lvl8pPr>
            <a:lvl9pPr marL="1828800" algn="l" rtl="0" eaLnBrk="1" fontAlgn="base" hangingPunct="1">
              <a:lnSpc>
                <a:spcPct val="80000"/>
              </a:lnSpc>
              <a:spcBef>
                <a:spcPct val="0"/>
              </a:spcBef>
              <a:spcAft>
                <a:spcPct val="0"/>
              </a:spcAft>
              <a:defRPr sz="2800" b="1">
                <a:solidFill>
                  <a:schemeClr val="tx1"/>
                </a:solidFill>
                <a:latin typeface="Arial" charset="0"/>
              </a:defRPr>
            </a:lvl9pPr>
          </a:lstStyle>
          <a:p>
            <a:br>
              <a:rPr lang="en-GB" kern="0" dirty="0">
                <a:solidFill>
                  <a:schemeClr val="bg1"/>
                </a:solidFill>
              </a:rPr>
            </a:br>
            <a:endParaRPr lang="en-GB" kern="0" dirty="0">
              <a:solidFill>
                <a:schemeClr val="bg1"/>
              </a:solidFill>
            </a:endParaRPr>
          </a:p>
        </p:txBody>
      </p:sp>
      <p:sp>
        <p:nvSpPr>
          <p:cNvPr id="5" name="TextBox 4"/>
          <p:cNvSpPr txBox="1"/>
          <p:nvPr/>
        </p:nvSpPr>
        <p:spPr>
          <a:xfrm>
            <a:off x="1911945" y="151520"/>
            <a:ext cx="8460259" cy="461665"/>
          </a:xfrm>
          <a:prstGeom prst="rect">
            <a:avLst/>
          </a:prstGeom>
          <a:noFill/>
        </p:spPr>
        <p:txBody>
          <a:bodyPr wrap="square" rtlCol="0">
            <a:spAutoFit/>
          </a:bodyPr>
          <a:lstStyle/>
          <a:p>
            <a:r>
              <a:rPr lang="en-US" sz="2400" dirty="0">
                <a:solidFill>
                  <a:schemeClr val="bg1"/>
                </a:solidFill>
              </a:rPr>
              <a:t>Glossary</a:t>
            </a:r>
          </a:p>
        </p:txBody>
      </p:sp>
      <p:pic>
        <p:nvPicPr>
          <p:cNvPr id="31" name="Picture 30"/>
          <p:cNvPicPr>
            <a:picLocks noChangeAspect="1"/>
          </p:cNvPicPr>
          <p:nvPr/>
        </p:nvPicPr>
        <p:blipFill>
          <a:blip r:embed="rId2"/>
          <a:stretch>
            <a:fillRect/>
          </a:stretch>
        </p:blipFill>
        <p:spPr>
          <a:xfrm>
            <a:off x="2667000" y="1491292"/>
            <a:ext cx="6647636" cy="3614108"/>
          </a:xfrm>
          <a:prstGeom prst="rect">
            <a:avLst/>
          </a:prstGeom>
        </p:spPr>
      </p:pic>
      <p:sp>
        <p:nvSpPr>
          <p:cNvPr id="32" name="Title 1"/>
          <p:cNvSpPr txBox="1">
            <a:spLocks/>
          </p:cNvSpPr>
          <p:nvPr/>
        </p:nvSpPr>
        <p:spPr>
          <a:xfrm>
            <a:off x="2004219" y="887675"/>
            <a:ext cx="7927975" cy="457200"/>
          </a:xfrm>
          <a:prstGeom prst="rect">
            <a:avLst/>
          </a:prstGeom>
        </p:spPr>
        <p:txBody>
          <a:bodyPr/>
          <a:lstStyle>
            <a:lvl1pPr algn="l" rtl="0" eaLnBrk="1" fontAlgn="base" hangingPunct="1">
              <a:lnSpc>
                <a:spcPct val="80000"/>
              </a:lnSpc>
              <a:spcBef>
                <a:spcPct val="0"/>
              </a:spcBef>
              <a:spcAft>
                <a:spcPct val="0"/>
              </a:spcAft>
              <a:defRPr sz="2400">
                <a:solidFill>
                  <a:schemeClr val="tx1"/>
                </a:solidFill>
                <a:latin typeface="+mj-lt"/>
                <a:ea typeface="ＭＳ Ｐゴシック" charset="0"/>
                <a:cs typeface="ＭＳ Ｐゴシック" charset="0"/>
              </a:defRPr>
            </a:lvl1pPr>
            <a:lvl2pPr algn="l" rtl="0" eaLnBrk="1" fontAlgn="base" hangingPunct="1">
              <a:lnSpc>
                <a:spcPct val="80000"/>
              </a:lnSpc>
              <a:spcBef>
                <a:spcPct val="0"/>
              </a:spcBef>
              <a:spcAft>
                <a:spcPct val="0"/>
              </a:spcAft>
              <a:defRPr sz="2400">
                <a:solidFill>
                  <a:schemeClr val="tx1"/>
                </a:solidFill>
                <a:latin typeface="Arial" charset="0"/>
                <a:ea typeface="ＭＳ Ｐゴシック" charset="0"/>
                <a:cs typeface="ＭＳ Ｐゴシック" charset="0"/>
              </a:defRPr>
            </a:lvl2pPr>
            <a:lvl3pPr algn="l" rtl="0" eaLnBrk="1" fontAlgn="base" hangingPunct="1">
              <a:lnSpc>
                <a:spcPct val="80000"/>
              </a:lnSpc>
              <a:spcBef>
                <a:spcPct val="0"/>
              </a:spcBef>
              <a:spcAft>
                <a:spcPct val="0"/>
              </a:spcAft>
              <a:defRPr sz="2400">
                <a:solidFill>
                  <a:schemeClr val="tx1"/>
                </a:solidFill>
                <a:latin typeface="Arial" charset="0"/>
                <a:ea typeface="ＭＳ Ｐゴシック" charset="0"/>
                <a:cs typeface="ＭＳ Ｐゴシック" charset="0"/>
              </a:defRPr>
            </a:lvl3pPr>
            <a:lvl4pPr algn="l" rtl="0" eaLnBrk="1" fontAlgn="base" hangingPunct="1">
              <a:lnSpc>
                <a:spcPct val="80000"/>
              </a:lnSpc>
              <a:spcBef>
                <a:spcPct val="0"/>
              </a:spcBef>
              <a:spcAft>
                <a:spcPct val="0"/>
              </a:spcAft>
              <a:defRPr sz="2400">
                <a:solidFill>
                  <a:schemeClr val="tx1"/>
                </a:solidFill>
                <a:latin typeface="Arial" charset="0"/>
                <a:ea typeface="ＭＳ Ｐゴシック" charset="0"/>
                <a:cs typeface="ＭＳ Ｐゴシック" charset="0"/>
              </a:defRPr>
            </a:lvl4pPr>
            <a:lvl5pPr algn="l" rtl="0" eaLnBrk="1" fontAlgn="base" hangingPunct="1">
              <a:lnSpc>
                <a:spcPct val="80000"/>
              </a:lnSpc>
              <a:spcBef>
                <a:spcPct val="0"/>
              </a:spcBef>
              <a:spcAft>
                <a:spcPct val="0"/>
              </a:spcAft>
              <a:defRPr sz="2400">
                <a:solidFill>
                  <a:schemeClr val="tx1"/>
                </a:solidFill>
                <a:latin typeface="Arial" charset="0"/>
                <a:ea typeface="ＭＳ Ｐゴシック" charset="0"/>
                <a:cs typeface="ＭＳ Ｐゴシック" charset="0"/>
              </a:defRPr>
            </a:lvl5pPr>
            <a:lvl6pPr marL="457200" algn="l" rtl="0" eaLnBrk="1" fontAlgn="base" hangingPunct="1">
              <a:lnSpc>
                <a:spcPct val="80000"/>
              </a:lnSpc>
              <a:spcBef>
                <a:spcPct val="0"/>
              </a:spcBef>
              <a:spcAft>
                <a:spcPct val="0"/>
              </a:spcAft>
              <a:defRPr sz="2800" b="1">
                <a:solidFill>
                  <a:schemeClr val="tx1"/>
                </a:solidFill>
                <a:latin typeface="Arial" charset="0"/>
              </a:defRPr>
            </a:lvl6pPr>
            <a:lvl7pPr marL="914400" algn="l" rtl="0" eaLnBrk="1" fontAlgn="base" hangingPunct="1">
              <a:lnSpc>
                <a:spcPct val="80000"/>
              </a:lnSpc>
              <a:spcBef>
                <a:spcPct val="0"/>
              </a:spcBef>
              <a:spcAft>
                <a:spcPct val="0"/>
              </a:spcAft>
              <a:defRPr sz="2800" b="1">
                <a:solidFill>
                  <a:schemeClr val="tx1"/>
                </a:solidFill>
                <a:latin typeface="Arial" charset="0"/>
              </a:defRPr>
            </a:lvl7pPr>
            <a:lvl8pPr marL="1371600" algn="l" rtl="0" eaLnBrk="1" fontAlgn="base" hangingPunct="1">
              <a:lnSpc>
                <a:spcPct val="80000"/>
              </a:lnSpc>
              <a:spcBef>
                <a:spcPct val="0"/>
              </a:spcBef>
              <a:spcAft>
                <a:spcPct val="0"/>
              </a:spcAft>
              <a:defRPr sz="2800" b="1">
                <a:solidFill>
                  <a:schemeClr val="tx1"/>
                </a:solidFill>
                <a:latin typeface="Arial" charset="0"/>
              </a:defRPr>
            </a:lvl8pPr>
            <a:lvl9pPr marL="1828800" algn="l" rtl="0" eaLnBrk="1" fontAlgn="base" hangingPunct="1">
              <a:lnSpc>
                <a:spcPct val="80000"/>
              </a:lnSpc>
              <a:spcBef>
                <a:spcPct val="0"/>
              </a:spcBef>
              <a:spcAft>
                <a:spcPct val="0"/>
              </a:spcAft>
              <a:defRPr sz="2800" b="1">
                <a:solidFill>
                  <a:schemeClr val="tx1"/>
                </a:solidFill>
                <a:latin typeface="Arial" charset="0"/>
              </a:defRPr>
            </a:lvl9pPr>
          </a:lstStyle>
          <a:p>
            <a:r>
              <a:rPr lang="en-US" altLang="en-US" b="1" kern="0" dirty="0">
                <a:ea typeface="ＭＳ Ｐゴシック" panose="020B0600070205080204" pitchFamily="34" charset="-128"/>
              </a:rPr>
              <a:t>Five Families</a:t>
            </a:r>
          </a:p>
        </p:txBody>
      </p:sp>
      <p:sp>
        <p:nvSpPr>
          <p:cNvPr id="33" name="TextBox 32"/>
          <p:cNvSpPr txBox="1"/>
          <p:nvPr/>
        </p:nvSpPr>
        <p:spPr>
          <a:xfrm>
            <a:off x="9525000" y="822203"/>
            <a:ext cx="609600" cy="338554"/>
          </a:xfrm>
          <a:prstGeom prst="rect">
            <a:avLst/>
          </a:prstGeom>
          <a:noFill/>
        </p:spPr>
        <p:txBody>
          <a:bodyPr wrap="square" rtlCol="0">
            <a:spAutoFit/>
          </a:bodyPr>
          <a:lstStyle/>
          <a:p>
            <a:r>
              <a:rPr lang="en-US" sz="800" i="1" dirty="0">
                <a:hlinkClick r:id="rId3" action="ppaction://hlinksldjump"/>
              </a:rPr>
              <a:t>Back </a:t>
            </a:r>
            <a:endParaRPr lang="en-US" sz="800" i="1" dirty="0"/>
          </a:p>
          <a:p>
            <a:endParaRPr lang="en-US" sz="800" i="1" dirty="0"/>
          </a:p>
        </p:txBody>
      </p:sp>
    </p:spTree>
    <p:extLst>
      <p:ext uri="{BB962C8B-B14F-4D97-AF65-F5344CB8AC3E}">
        <p14:creationId xmlns:p14="http://schemas.microsoft.com/office/powerpoint/2010/main" val="75791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0A6F3-8B3D-44CE-82EF-73D9509C3F2C}"/>
              </a:ext>
            </a:extLst>
          </p:cNvPr>
          <p:cNvSpPr>
            <a:spLocks noGrp="1"/>
          </p:cNvSpPr>
          <p:nvPr>
            <p:ph type="title"/>
          </p:nvPr>
        </p:nvSpPr>
        <p:spPr/>
        <p:txBody>
          <a:bodyPr/>
          <a:lstStyle/>
          <a:p>
            <a:r>
              <a:rPr lang="en-IN" dirty="0"/>
              <a:t>Shopping Habit Background</a:t>
            </a:r>
          </a:p>
        </p:txBody>
      </p:sp>
      <p:sp>
        <p:nvSpPr>
          <p:cNvPr id="3" name="Slide Number Placeholder 2">
            <a:extLst>
              <a:ext uri="{FF2B5EF4-FFF2-40B4-BE49-F238E27FC236}">
                <a16:creationId xmlns:a16="http://schemas.microsoft.com/office/drawing/2014/main" id="{7E4DA25D-B3AD-4F52-A22C-0B97536F7786}"/>
              </a:ext>
            </a:extLst>
          </p:cNvPr>
          <p:cNvSpPr>
            <a:spLocks noGrp="1"/>
          </p:cNvSpPr>
          <p:nvPr>
            <p:ph type="sldNum" sz="quarter" idx="12"/>
          </p:nvPr>
        </p:nvSpPr>
        <p:spPr/>
        <p:txBody>
          <a:bodyPr/>
          <a:lstStyle/>
          <a:p>
            <a:fld id="{FB8953FF-B90B-DD44-A3A8-547482841CA8}" type="slidenum">
              <a:rPr lang="en-US" smtClean="0"/>
              <a:pPr/>
              <a:t>7</a:t>
            </a:fld>
            <a:endParaRPr lang="en-US" dirty="0"/>
          </a:p>
        </p:txBody>
      </p:sp>
      <p:sp>
        <p:nvSpPr>
          <p:cNvPr id="4" name="Text Placeholder 3">
            <a:extLst>
              <a:ext uri="{FF2B5EF4-FFF2-40B4-BE49-F238E27FC236}">
                <a16:creationId xmlns:a16="http://schemas.microsoft.com/office/drawing/2014/main" id="{95AE178C-C0CC-46B8-AD5B-74959F5CF23B}"/>
              </a:ext>
            </a:extLst>
          </p:cNvPr>
          <p:cNvSpPr>
            <a:spLocks noGrp="1"/>
          </p:cNvSpPr>
          <p:nvPr>
            <p:ph type="body" sz="quarter" idx="15"/>
          </p:nvPr>
        </p:nvSpPr>
        <p:spPr/>
        <p:txBody>
          <a:bodyPr/>
          <a:lstStyle/>
          <a:p>
            <a:r>
              <a:rPr lang="en-US" dirty="0"/>
              <a:t>Shopping Habits is a two dimensional </a:t>
            </a:r>
            <a:r>
              <a:rPr lang="en-IN" dirty="0"/>
              <a:t>RFM segmentation used within </a:t>
            </a:r>
            <a:r>
              <a:rPr lang="en-US" dirty="0" err="1"/>
              <a:t>dunnhumby</a:t>
            </a:r>
            <a:r>
              <a:rPr lang="en-US" dirty="0"/>
              <a:t> across all grocery clients.</a:t>
            </a:r>
          </a:p>
          <a:p>
            <a:endParaRPr lang="en-US" dirty="0"/>
          </a:p>
          <a:p>
            <a:r>
              <a:rPr lang="en-US" b="1" dirty="0"/>
              <a:t>Visit and spend patterns </a:t>
            </a:r>
            <a:r>
              <a:rPr lang="en-US" dirty="0"/>
              <a:t>during an 8 week period are used to segment customers into different loyalty levels</a:t>
            </a:r>
          </a:p>
          <a:p>
            <a:endParaRPr lang="en-US" dirty="0"/>
          </a:p>
          <a:p>
            <a:r>
              <a:rPr lang="en-US" dirty="0"/>
              <a:t>At the highest level, we have 3 groups:</a:t>
            </a:r>
          </a:p>
          <a:p>
            <a:r>
              <a:rPr lang="en-IN" dirty="0"/>
              <a:t>Premium + Valuable = </a:t>
            </a:r>
            <a:r>
              <a:rPr lang="en-IN" b="1" dirty="0" err="1"/>
              <a:t>Loyals</a:t>
            </a:r>
            <a:endParaRPr lang="en-IN" b="1" dirty="0"/>
          </a:p>
          <a:p>
            <a:r>
              <a:rPr lang="en-IN" dirty="0"/>
              <a:t>Potential + Uncommitted = </a:t>
            </a:r>
            <a:r>
              <a:rPr lang="en-IN" b="1" dirty="0"/>
              <a:t>Opportunity</a:t>
            </a:r>
          </a:p>
          <a:p>
            <a:r>
              <a:rPr lang="en-IN" dirty="0"/>
              <a:t>Gone Away + Lapsing = </a:t>
            </a:r>
            <a:r>
              <a:rPr lang="en-IN" b="1" dirty="0"/>
              <a:t>Lapsed</a:t>
            </a:r>
          </a:p>
          <a:p>
            <a:endParaRPr lang="en-IN" b="1" dirty="0"/>
          </a:p>
          <a:p>
            <a:r>
              <a:rPr lang="en-IN" b="1" dirty="0"/>
              <a:t>Visit Pattern + Spend Band = Shopping Habit</a:t>
            </a:r>
          </a:p>
          <a:p>
            <a:endParaRPr lang="en-IN" b="1" dirty="0"/>
          </a:p>
          <a:p>
            <a:r>
              <a:rPr lang="en-IN" b="1" dirty="0"/>
              <a:t>Run every- week</a:t>
            </a:r>
          </a:p>
          <a:p>
            <a:endParaRPr lang="en-IN" b="1" dirty="0"/>
          </a:p>
          <a:p>
            <a:r>
              <a:rPr lang="en-IN" b="1" dirty="0"/>
              <a:t>Why 8 weeks- </a:t>
            </a:r>
            <a:r>
              <a:rPr lang="en-US" dirty="0"/>
              <a:t>For most grocery clients, tracking</a:t>
            </a:r>
          </a:p>
          <a:p>
            <a:r>
              <a:rPr lang="en-US" dirty="0"/>
              <a:t>customers who visit in a certain week </a:t>
            </a:r>
            <a:r>
              <a:rPr lang="en-US" i="1" dirty="0"/>
              <a:t>(x)</a:t>
            </a:r>
          </a:p>
          <a:p>
            <a:r>
              <a:rPr lang="en-US" dirty="0"/>
              <a:t>reveals that 90%-98% of them return to</a:t>
            </a:r>
          </a:p>
          <a:p>
            <a:r>
              <a:rPr lang="en-US" dirty="0"/>
              <a:t>the store between weeks </a:t>
            </a:r>
            <a:r>
              <a:rPr lang="en-US" i="1" dirty="0"/>
              <a:t>x+1 </a:t>
            </a:r>
            <a:r>
              <a:rPr lang="en-US" dirty="0"/>
              <a:t>and </a:t>
            </a:r>
            <a:r>
              <a:rPr lang="en-US" i="1" dirty="0"/>
              <a:t>x+8 - </a:t>
            </a:r>
            <a:r>
              <a:rPr lang="en-IN" dirty="0"/>
              <a:t>long enough period to</a:t>
            </a:r>
          </a:p>
          <a:p>
            <a:r>
              <a:rPr lang="en-US" dirty="0"/>
              <a:t>ascertain loyalty in the grocery domain</a:t>
            </a:r>
            <a:endParaRPr lang="en-IN" dirty="0"/>
          </a:p>
        </p:txBody>
      </p:sp>
      <p:pic>
        <p:nvPicPr>
          <p:cNvPr id="5" name="Picture 4">
            <a:extLst>
              <a:ext uri="{FF2B5EF4-FFF2-40B4-BE49-F238E27FC236}">
                <a16:creationId xmlns:a16="http://schemas.microsoft.com/office/drawing/2014/main" id="{C37A7748-E800-45A5-BC97-E7BA2DF6EDE1}"/>
              </a:ext>
            </a:extLst>
          </p:cNvPr>
          <p:cNvPicPr>
            <a:picLocks noChangeAspect="1"/>
          </p:cNvPicPr>
          <p:nvPr/>
        </p:nvPicPr>
        <p:blipFill>
          <a:blip r:embed="rId2"/>
          <a:stretch>
            <a:fillRect/>
          </a:stretch>
        </p:blipFill>
        <p:spPr>
          <a:xfrm>
            <a:off x="7010643" y="2605695"/>
            <a:ext cx="4608512" cy="2483275"/>
          </a:xfrm>
          <a:prstGeom prst="rect">
            <a:avLst/>
          </a:prstGeom>
        </p:spPr>
      </p:pic>
    </p:spTree>
    <p:extLst>
      <p:ext uri="{BB962C8B-B14F-4D97-AF65-F5344CB8AC3E}">
        <p14:creationId xmlns:p14="http://schemas.microsoft.com/office/powerpoint/2010/main" val="3768998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6F5C-1E22-44CC-8456-C669A36B5B69}"/>
              </a:ext>
            </a:extLst>
          </p:cNvPr>
          <p:cNvSpPr>
            <a:spLocks noGrp="1"/>
          </p:cNvSpPr>
          <p:nvPr>
            <p:ph type="title"/>
          </p:nvPr>
        </p:nvSpPr>
        <p:spPr/>
        <p:txBody>
          <a:bodyPr/>
          <a:lstStyle/>
          <a:p>
            <a:r>
              <a:rPr lang="en-IN" dirty="0"/>
              <a:t>Metrices used in Shopping Habit</a:t>
            </a:r>
          </a:p>
        </p:txBody>
      </p:sp>
      <p:sp>
        <p:nvSpPr>
          <p:cNvPr id="3" name="Slide Number Placeholder 2">
            <a:extLst>
              <a:ext uri="{FF2B5EF4-FFF2-40B4-BE49-F238E27FC236}">
                <a16:creationId xmlns:a16="http://schemas.microsoft.com/office/drawing/2014/main" id="{3442A8C7-5872-41FB-9ED0-8CB8C2E32946}"/>
              </a:ext>
            </a:extLst>
          </p:cNvPr>
          <p:cNvSpPr>
            <a:spLocks noGrp="1"/>
          </p:cNvSpPr>
          <p:nvPr>
            <p:ph type="sldNum" sz="quarter" idx="12"/>
          </p:nvPr>
        </p:nvSpPr>
        <p:spPr/>
        <p:txBody>
          <a:bodyPr/>
          <a:lstStyle/>
          <a:p>
            <a:fld id="{FB8953FF-B90B-DD44-A3A8-547482841CA8}" type="slidenum">
              <a:rPr lang="en-US" smtClean="0"/>
              <a:pPr/>
              <a:t>8</a:t>
            </a:fld>
            <a:endParaRPr lang="en-US" dirty="0"/>
          </a:p>
        </p:txBody>
      </p:sp>
      <p:sp>
        <p:nvSpPr>
          <p:cNvPr id="4" name="Text Placeholder 3">
            <a:extLst>
              <a:ext uri="{FF2B5EF4-FFF2-40B4-BE49-F238E27FC236}">
                <a16:creationId xmlns:a16="http://schemas.microsoft.com/office/drawing/2014/main" id="{74261734-F7F7-4BA2-A542-DB269B379524}"/>
              </a:ext>
            </a:extLst>
          </p:cNvPr>
          <p:cNvSpPr>
            <a:spLocks noGrp="1"/>
          </p:cNvSpPr>
          <p:nvPr>
            <p:ph type="body" sz="quarter" idx="15"/>
          </p:nvPr>
        </p:nvSpPr>
        <p:spPr/>
        <p:txBody>
          <a:bodyPr/>
          <a:lstStyle/>
          <a:p>
            <a:pPr marL="285750" indent="-285750">
              <a:buFont typeface="Arial" panose="020B0604020202020204" pitchFamily="34" charset="0"/>
              <a:buChar char="•"/>
            </a:pPr>
            <a:r>
              <a:rPr lang="en-IN" dirty="0"/>
              <a:t>Number of weeks shopped (</a:t>
            </a:r>
            <a:r>
              <a:rPr lang="en-US" dirty="0"/>
              <a:t>Discrete values from 0 to 8)</a:t>
            </a:r>
            <a:r>
              <a:rPr lang="en-IN" dirty="0"/>
              <a:t>           - Visit Pattern</a:t>
            </a:r>
          </a:p>
          <a:p>
            <a:endParaRPr lang="en-IN" dirty="0"/>
          </a:p>
          <a:p>
            <a:pPr marL="285750" indent="-285750">
              <a:buFont typeface="Arial" panose="020B0604020202020204" pitchFamily="34" charset="0"/>
              <a:buChar char="•"/>
            </a:pPr>
            <a:r>
              <a:rPr lang="en-IN" dirty="0"/>
              <a:t>Shopping period (</a:t>
            </a:r>
            <a:r>
              <a:rPr lang="en-US" dirty="0"/>
              <a:t>Stretches of continuous (weekly) visits)</a:t>
            </a:r>
            <a:r>
              <a:rPr lang="en-IN" dirty="0"/>
              <a:t>   - Visit Pattern</a:t>
            </a:r>
          </a:p>
          <a:p>
            <a:r>
              <a:rPr lang="en-IN" dirty="0"/>
              <a:t>	Example: </a:t>
            </a:r>
            <a:r>
              <a:rPr lang="en-US" i="1" dirty="0"/>
              <a:t>If number of weeks shopped = 4 and shopping periods = 4, this indicates a customer who visited every other week during the 8 week period</a:t>
            </a:r>
            <a:endParaRPr lang="en-IN" dirty="0"/>
          </a:p>
          <a:p>
            <a:endParaRPr lang="en-IN" dirty="0"/>
          </a:p>
          <a:p>
            <a:pPr marL="285750" indent="-285750">
              <a:buFont typeface="Arial" panose="020B0604020202020204" pitchFamily="34" charset="0"/>
              <a:buChar char="•"/>
            </a:pPr>
            <a:r>
              <a:rPr lang="en-IN" dirty="0"/>
              <a:t>Max. consecutive weeks (MCW)  - Visit Pattern</a:t>
            </a:r>
          </a:p>
          <a:p>
            <a:endParaRPr lang="en-IN" dirty="0"/>
          </a:p>
          <a:p>
            <a:pPr marL="285750" indent="-285750">
              <a:buFont typeface="Arial" panose="020B0604020202020204" pitchFamily="34" charset="0"/>
              <a:buChar char="•"/>
            </a:pPr>
            <a:r>
              <a:rPr lang="en-IN" dirty="0"/>
              <a:t>Average visits per week – Visit Pattern</a:t>
            </a:r>
          </a:p>
          <a:p>
            <a:endParaRPr lang="en-IN" dirty="0"/>
          </a:p>
          <a:p>
            <a:pPr marL="285750" indent="-285750">
              <a:buFont typeface="Arial" panose="020B0604020202020204" pitchFamily="34" charset="0"/>
              <a:buChar char="•"/>
            </a:pPr>
            <a:r>
              <a:rPr lang="en-IN" dirty="0"/>
              <a:t>Median spend per week- Spend Pattern-- </a:t>
            </a:r>
            <a:r>
              <a:rPr lang="en-US" dirty="0"/>
              <a:t>Customers are split into </a:t>
            </a:r>
            <a:r>
              <a:rPr lang="en-US" b="1" dirty="0"/>
              <a:t>three spend bands ( High, Medium, Low)</a:t>
            </a:r>
            <a:r>
              <a:rPr lang="en-US" dirty="0"/>
              <a:t> based on the median value of their total weekly spend during each week of the 8 week period. The percentile distribution of median spends helps identify the cutoffs for the high and low spend bands. Typically spend values (rounded) at 33rd and 66</a:t>
            </a:r>
            <a:r>
              <a:rPr lang="en-US" baseline="30000" dirty="0"/>
              <a:t>th</a:t>
            </a:r>
            <a:r>
              <a:rPr lang="en-US" dirty="0"/>
              <a:t> percentile are used to set these cutoffs</a:t>
            </a:r>
            <a:endParaRPr lang="en-IN" dirty="0"/>
          </a:p>
        </p:txBody>
      </p:sp>
    </p:spTree>
    <p:extLst>
      <p:ext uri="{BB962C8B-B14F-4D97-AF65-F5344CB8AC3E}">
        <p14:creationId xmlns:p14="http://schemas.microsoft.com/office/powerpoint/2010/main" val="3734749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ECCD-EA64-4F7F-AB3D-7A0937F70C75}"/>
              </a:ext>
            </a:extLst>
          </p:cNvPr>
          <p:cNvSpPr>
            <a:spLocks noGrp="1"/>
          </p:cNvSpPr>
          <p:nvPr>
            <p:ph type="title"/>
          </p:nvPr>
        </p:nvSpPr>
        <p:spPr/>
        <p:txBody>
          <a:bodyPr/>
          <a:lstStyle/>
          <a:p>
            <a:r>
              <a:rPr lang="en-IN" dirty="0"/>
              <a:t>Insights in Tesco UK for Shopping Habits</a:t>
            </a:r>
          </a:p>
        </p:txBody>
      </p:sp>
      <p:sp>
        <p:nvSpPr>
          <p:cNvPr id="3" name="Slide Number Placeholder 2">
            <a:extLst>
              <a:ext uri="{FF2B5EF4-FFF2-40B4-BE49-F238E27FC236}">
                <a16:creationId xmlns:a16="http://schemas.microsoft.com/office/drawing/2014/main" id="{0A93E81A-C66D-4B24-BCC0-4347433A0D24}"/>
              </a:ext>
            </a:extLst>
          </p:cNvPr>
          <p:cNvSpPr>
            <a:spLocks noGrp="1"/>
          </p:cNvSpPr>
          <p:nvPr>
            <p:ph type="sldNum" sz="quarter" idx="12"/>
          </p:nvPr>
        </p:nvSpPr>
        <p:spPr/>
        <p:txBody>
          <a:bodyPr/>
          <a:lstStyle/>
          <a:p>
            <a:fld id="{FB8953FF-B90B-DD44-A3A8-547482841CA8}" type="slidenum">
              <a:rPr lang="en-US" smtClean="0"/>
              <a:pPr/>
              <a:t>9</a:t>
            </a:fld>
            <a:endParaRPr lang="en-US" dirty="0"/>
          </a:p>
        </p:txBody>
      </p:sp>
      <p:sp>
        <p:nvSpPr>
          <p:cNvPr id="4" name="Text Placeholder 3">
            <a:extLst>
              <a:ext uri="{FF2B5EF4-FFF2-40B4-BE49-F238E27FC236}">
                <a16:creationId xmlns:a16="http://schemas.microsoft.com/office/drawing/2014/main" id="{A41F9E7E-3A12-479F-A7D2-31A1581222D6}"/>
              </a:ext>
            </a:extLst>
          </p:cNvPr>
          <p:cNvSpPr>
            <a:spLocks noGrp="1"/>
          </p:cNvSpPr>
          <p:nvPr>
            <p:ph type="body" sz="quarter" idx="15"/>
          </p:nvPr>
        </p:nvSpPr>
        <p:spPr/>
        <p:txBody>
          <a:bodyPr/>
          <a:lstStyle/>
          <a:p>
            <a:r>
              <a:rPr lang="en-US" dirty="0"/>
              <a:t>Shopping Loyal are those that visit regularly and spend a lot when they visit. In the U.K., Loyal customers are 1/3 of Clubcard customers but create ¾ of Clubcard sales</a:t>
            </a:r>
          </a:p>
          <a:p>
            <a:endParaRPr lang="en-US" dirty="0"/>
          </a:p>
          <a:p>
            <a:r>
              <a:rPr lang="en-US" b="1" dirty="0"/>
              <a:t>A Loyal Tesco customer is one who will… </a:t>
            </a:r>
            <a:endParaRPr lang="en-IN" dirty="0"/>
          </a:p>
          <a:p>
            <a:endParaRPr lang="en-IN" dirty="0"/>
          </a:p>
          <a:p>
            <a:r>
              <a:rPr lang="en-US" b="1" dirty="0">
                <a:latin typeface="Calibri" panose="020F0502020204030204" pitchFamily="34" charset="0"/>
              </a:rPr>
              <a:t>Spend £35+ </a:t>
            </a:r>
            <a:r>
              <a:rPr lang="en-US" dirty="0">
                <a:latin typeface="Calibri" panose="020F0502020204030204" pitchFamily="34" charset="0"/>
              </a:rPr>
              <a:t>a week for every week shopped and visit at least six out of every eight weeks </a:t>
            </a:r>
            <a:endParaRPr lang="en-IN" dirty="0"/>
          </a:p>
          <a:p>
            <a:endParaRPr lang="en-US" b="1" dirty="0">
              <a:latin typeface="Calibri" panose="020F0502020204030204" pitchFamily="34" charset="0"/>
            </a:endParaRPr>
          </a:p>
          <a:p>
            <a:r>
              <a:rPr lang="en-US" b="1" dirty="0">
                <a:latin typeface="Calibri" panose="020F0502020204030204" pitchFamily="34" charset="0"/>
              </a:rPr>
              <a:t>Spend £60+ </a:t>
            </a:r>
            <a:r>
              <a:rPr lang="en-US" dirty="0">
                <a:latin typeface="Calibri" panose="020F0502020204030204" pitchFamily="34" charset="0"/>
              </a:rPr>
              <a:t>a week for every week shopped and visit at least two out of every eight weeks </a:t>
            </a:r>
            <a:endParaRPr lang="en-IN" dirty="0"/>
          </a:p>
          <a:p>
            <a:endParaRPr lang="en-IN" dirty="0"/>
          </a:p>
        </p:txBody>
      </p:sp>
      <p:pic>
        <p:nvPicPr>
          <p:cNvPr id="5" name="Picture 4">
            <a:extLst>
              <a:ext uri="{FF2B5EF4-FFF2-40B4-BE49-F238E27FC236}">
                <a16:creationId xmlns:a16="http://schemas.microsoft.com/office/drawing/2014/main" id="{46B5F0A5-0924-4080-98C7-6D3D448439D5}"/>
              </a:ext>
            </a:extLst>
          </p:cNvPr>
          <p:cNvPicPr>
            <a:picLocks noChangeAspect="1"/>
          </p:cNvPicPr>
          <p:nvPr/>
        </p:nvPicPr>
        <p:blipFill>
          <a:blip r:embed="rId2"/>
          <a:stretch>
            <a:fillRect/>
          </a:stretch>
        </p:blipFill>
        <p:spPr>
          <a:xfrm>
            <a:off x="7196111" y="3840785"/>
            <a:ext cx="4608512" cy="2483275"/>
          </a:xfrm>
          <a:prstGeom prst="rect">
            <a:avLst/>
          </a:prstGeom>
        </p:spPr>
      </p:pic>
    </p:spTree>
    <p:extLst>
      <p:ext uri="{BB962C8B-B14F-4D97-AF65-F5344CB8AC3E}">
        <p14:creationId xmlns:p14="http://schemas.microsoft.com/office/powerpoint/2010/main" val="2360596849"/>
      </p:ext>
    </p:extLst>
  </p:cSld>
  <p:clrMapOvr>
    <a:masterClrMapping/>
  </p:clrMapOvr>
</p:sld>
</file>

<file path=ppt/theme/theme1.xml><?xml version="1.0" encoding="utf-8"?>
<a:theme xmlns:a="http://schemas.openxmlformats.org/drawingml/2006/main" name="Office Theme">
  <a:themeElements>
    <a:clrScheme name="dunnhumby1">
      <a:dk1>
        <a:srgbClr val="000000"/>
      </a:dk1>
      <a:lt1>
        <a:srgbClr val="FFFFFF"/>
      </a:lt1>
      <a:dk2>
        <a:srgbClr val="44546A"/>
      </a:dk2>
      <a:lt2>
        <a:srgbClr val="E7E6E6"/>
      </a:lt2>
      <a:accent1>
        <a:srgbClr val="CF348C"/>
      </a:accent1>
      <a:accent2>
        <a:srgbClr val="4372C3"/>
      </a:accent2>
      <a:accent3>
        <a:srgbClr val="48C3A3"/>
      </a:accent3>
      <a:accent4>
        <a:srgbClr val="291B69"/>
      </a:accent4>
      <a:accent5>
        <a:srgbClr val="38B2AA"/>
      </a:accent5>
      <a:accent6>
        <a:srgbClr val="000000"/>
      </a:accent6>
      <a:hlink>
        <a:srgbClr val="291B69"/>
      </a:hlink>
      <a:folHlink>
        <a:srgbClr val="4372C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h_Rebrand_PPT_Template_June2018_FINAL [Read-Only]" id="{B131A53D-0387-4F81-904D-0D7265DE6FE6}" vid="{66FDB855-5859-4CCC-9FDB-7AB3A8630C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817BA7F0CCCAC44A4875268CD74E894" ma:contentTypeVersion="16" ma:contentTypeDescription="Create a new document." ma:contentTypeScope="" ma:versionID="49bb484b79f351446e44fa9a10c600b1">
  <xsd:schema xmlns:xsd="http://www.w3.org/2001/XMLSchema" xmlns:xs="http://www.w3.org/2001/XMLSchema" xmlns:p="http://schemas.microsoft.com/office/2006/metadata/properties" xmlns:ns2="e7ce4e65-122c-421f-8862-b32149f666e9" xmlns:ns3="f107daec-479d-4ae9-8a88-dc780e606473" targetNamespace="http://schemas.microsoft.com/office/2006/metadata/properties" ma:root="true" ma:fieldsID="b62cfb23c30500eb4c07acde5c076077" ns2:_="" ns3:_="">
    <xsd:import namespace="e7ce4e65-122c-421f-8862-b32149f666e9"/>
    <xsd:import namespace="f107daec-479d-4ae9-8a88-dc780e60647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ce4e65-122c-421f-8862-b32149f666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4e3c11c5-8ea0-4bf6-a8e6-5dd9c46dafb8"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107daec-479d-4ae9-8a88-dc780e60647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f20287a-9b6b-452e-b730-730252690f08}" ma:internalName="TaxCatchAll" ma:showField="CatchAllData" ma:web="f107daec-479d-4ae9-8a88-dc780e60647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7ce4e65-122c-421f-8862-b32149f666e9">
      <Terms xmlns="http://schemas.microsoft.com/office/infopath/2007/PartnerControls"/>
    </lcf76f155ced4ddcb4097134ff3c332f>
    <TaxCatchAll xmlns="f107daec-479d-4ae9-8a88-dc780e606473" xsi:nil="true"/>
  </documentManagement>
</p:properties>
</file>

<file path=customXml/itemProps1.xml><?xml version="1.0" encoding="utf-8"?>
<ds:datastoreItem xmlns:ds="http://schemas.openxmlformats.org/officeDocument/2006/customXml" ds:itemID="{6122F3F4-1F42-43FC-9FCA-B9C1C55EA7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ce4e65-122c-421f-8862-b32149f666e9"/>
    <ds:schemaRef ds:uri="f107daec-479d-4ae9-8a88-dc780e6064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1DE5E0F-5325-4E12-AED4-438900184982}">
  <ds:schemaRefs>
    <ds:schemaRef ds:uri="http://schemas.microsoft.com/sharepoint/v3/contenttype/forms"/>
  </ds:schemaRefs>
</ds:datastoreItem>
</file>

<file path=customXml/itemProps3.xml><?xml version="1.0" encoding="utf-8"?>
<ds:datastoreItem xmlns:ds="http://schemas.openxmlformats.org/officeDocument/2006/customXml" ds:itemID="{6BAB4FA1-D160-45E8-A2B0-00D4F8E8A92B}">
  <ds:schemaRefs>
    <ds:schemaRef ds:uri="http://schemas.microsoft.com/office/2006/metadata/properties"/>
    <ds:schemaRef ds:uri="http://schemas.microsoft.com/office/infopath/2007/PartnerControls"/>
    <ds:schemaRef ds:uri="e7ce4e65-122c-421f-8862-b32149f666e9"/>
    <ds:schemaRef ds:uri="f107daec-479d-4ae9-8a88-dc780e606473"/>
  </ds:schemaRefs>
</ds:datastoreItem>
</file>

<file path=docProps/app.xml><?xml version="1.0" encoding="utf-8"?>
<Properties xmlns="http://schemas.openxmlformats.org/officeDocument/2006/extended-properties" xmlns:vt="http://schemas.openxmlformats.org/officeDocument/2006/docPropsVTypes">
  <Template>blank</Template>
  <TotalTime>265</TotalTime>
  <Words>4912</Words>
  <Application>Microsoft Office PowerPoint</Application>
  <PresentationFormat>Widescreen</PresentationFormat>
  <Paragraphs>847</Paragraphs>
  <Slides>60</Slides>
  <Notes>15</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PowerPoint Presentation</vt:lpstr>
      <vt:lpstr>What is a segmentation in Marketing Context?</vt:lpstr>
      <vt:lpstr>Segmentations try to answer questions</vt:lpstr>
      <vt:lpstr>What are dh Segmentations? </vt:lpstr>
      <vt:lpstr>PowerPoint Presentation</vt:lpstr>
      <vt:lpstr>Shopping habits Segmentation</vt:lpstr>
      <vt:lpstr>Shopping Habit Background</vt:lpstr>
      <vt:lpstr>Metrices used in Shopping Habit</vt:lpstr>
      <vt:lpstr>Insights in Tesco UK for Shopping Habits</vt:lpstr>
      <vt:lpstr>Visit pattern gives us a better indication of shopping behaviour than number of visits </vt:lpstr>
      <vt:lpstr>Shopping Habits helps us to focus on growing Loyal customers </vt:lpstr>
      <vt:lpstr>The top 32%* of customers account for 68% of sales (old data)</vt:lpstr>
      <vt:lpstr>PowerPoint Presentation</vt:lpstr>
      <vt:lpstr>The SOS model determines a customer’s headroom, by calculating a customer’s Tesco grocery spend, as a % of their total grocery spend over 13 weeks</vt:lpstr>
      <vt:lpstr>PowerPoint Presentation</vt:lpstr>
      <vt:lpstr>An example of SOS in practice….  </vt:lpstr>
      <vt:lpstr>PowerPoint Presentation</vt:lpstr>
      <vt:lpstr>Customers speak to us through their transactions – which products they’re buying most – high price or low price products</vt:lpstr>
      <vt:lpstr>“Product Triangulation” is a very powerful way of flagging product dimensions  </vt:lpstr>
      <vt:lpstr>Flagging Customers using Products</vt:lpstr>
      <vt:lpstr>Classify as many Products in Store as Possible</vt:lpstr>
      <vt:lpstr>Classify Customers</vt:lpstr>
      <vt:lpstr>You Are What You Buy</vt:lpstr>
      <vt:lpstr>PowerPoint Presentation</vt:lpstr>
      <vt:lpstr>PowerPoint Presentation</vt:lpstr>
      <vt:lpstr>PowerPoint Presentation</vt:lpstr>
      <vt:lpstr>PowerPoint Presentation</vt:lpstr>
      <vt:lpstr>… and a basic product segmentation</vt:lpstr>
      <vt:lpstr>… and a basic product segmentation</vt:lpstr>
      <vt:lpstr>The most important use of Price Sensitivity is to create a Customer Led pricing model  </vt:lpstr>
      <vt:lpstr>PowerPoint Presentation</vt:lpstr>
      <vt:lpstr>PowerPoint Presentation</vt:lpstr>
      <vt:lpstr>Price Sensitivity is also the first step towards a fuller understanding customer needs</vt:lpstr>
      <vt:lpstr>To do this we need to create a complete customer DNA</vt:lpstr>
      <vt:lpstr>PowerPoint Presentation</vt:lpstr>
      <vt:lpstr>Insight- Tesco UK – 3 level customer Lifestyle</vt:lpstr>
      <vt:lpstr>PowerPoint Presentation</vt:lpstr>
      <vt:lpstr>Insight- Tesco UK – 6 level customer Lifestyle</vt:lpstr>
      <vt:lpstr>PowerPoint Presentation</vt:lpstr>
      <vt:lpstr>PowerPoint Presentation</vt:lpstr>
      <vt:lpstr>PowerPoint Presentation</vt:lpstr>
      <vt:lpstr>PowerPoint Presentation</vt:lpstr>
      <vt:lpstr>PowerPoint Presentation</vt:lpstr>
      <vt:lpstr>TESCO FAMILY</vt:lpstr>
      <vt:lpstr>PowerPoint Presentation</vt:lpstr>
      <vt:lpstr>PowerPoint Presentation</vt:lpstr>
      <vt:lpstr>Shopping Missions is another segmentation of customer needs</vt:lpstr>
      <vt:lpstr>Where we only have EPOS data, we will focus on basket size instead</vt:lpstr>
      <vt:lpstr>In some retailers, we choose to split out Small Shop missions because of the high % of Small Shops</vt:lpstr>
      <vt:lpstr>PowerPoint Presentation</vt:lpstr>
      <vt:lpstr>PowerPoint Presentation</vt:lpstr>
      <vt:lpstr>Preferred store tracks customers’ main store</vt:lpstr>
      <vt:lpstr>PowerPoint Presentation</vt:lpstr>
      <vt:lpstr>PowerPoint Presentation</vt:lpstr>
      <vt:lpstr>evolve the Tesco loyalty program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Avneet Kaur Ahuja</dc:creator>
  <cp:lastModifiedBy>Ankit Dhawan</cp:lastModifiedBy>
  <cp:revision>24</cp:revision>
  <dcterms:created xsi:type="dcterms:W3CDTF">2019-01-27T19:30:17Z</dcterms:created>
  <dcterms:modified xsi:type="dcterms:W3CDTF">2025-12-15T14:58:45Z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0x010100B817BA7F0CCCAC44A4875268CD74E894</vt:lpwstr>
  </property>
</Properties>
</file>